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3"/>
  </p:notesMasterIdLst>
  <p:sldIdLst>
    <p:sldId id="256" r:id="rId2"/>
    <p:sldId id="304" r:id="rId3"/>
    <p:sldId id="331" r:id="rId4"/>
    <p:sldId id="347" r:id="rId5"/>
    <p:sldId id="332" r:id="rId6"/>
    <p:sldId id="306" r:id="rId7"/>
    <p:sldId id="305" r:id="rId8"/>
    <p:sldId id="257" r:id="rId9"/>
    <p:sldId id="755" r:id="rId10"/>
    <p:sldId id="739" r:id="rId11"/>
    <p:sldId id="743" r:id="rId12"/>
    <p:sldId id="367" r:id="rId13"/>
    <p:sldId id="370" r:id="rId14"/>
    <p:sldId id="368" r:id="rId15"/>
    <p:sldId id="369" r:id="rId16"/>
    <p:sldId id="756" r:id="rId17"/>
    <p:sldId id="259" r:id="rId18"/>
    <p:sldId id="260" r:id="rId19"/>
    <p:sldId id="261" r:id="rId20"/>
    <p:sldId id="262" r:id="rId21"/>
    <p:sldId id="263" r:id="rId22"/>
    <p:sldId id="264" r:id="rId23"/>
    <p:sldId id="265" r:id="rId24"/>
    <p:sldId id="266" r:id="rId25"/>
    <p:sldId id="267" r:id="rId26"/>
    <p:sldId id="268" r:id="rId27"/>
    <p:sldId id="270" r:id="rId28"/>
    <p:sldId id="271" r:id="rId29"/>
    <p:sldId id="272" r:id="rId30"/>
    <p:sldId id="273" r:id="rId31"/>
    <p:sldId id="274" r:id="rId32"/>
    <p:sldId id="275" r:id="rId33"/>
    <p:sldId id="276" r:id="rId34"/>
    <p:sldId id="277" r:id="rId35"/>
    <p:sldId id="278" r:id="rId36"/>
    <p:sldId id="279" r:id="rId37"/>
    <p:sldId id="280" r:id="rId38"/>
    <p:sldId id="287" r:id="rId39"/>
    <p:sldId id="288" r:id="rId40"/>
    <p:sldId id="289" r:id="rId41"/>
    <p:sldId id="281" r:id="rId42"/>
    <p:sldId id="282" r:id="rId43"/>
    <p:sldId id="290" r:id="rId44"/>
    <p:sldId id="291" r:id="rId45"/>
    <p:sldId id="292" r:id="rId46"/>
    <p:sldId id="283" r:id="rId47"/>
    <p:sldId id="284" r:id="rId48"/>
    <p:sldId id="285" r:id="rId49"/>
    <p:sldId id="286" r:id="rId50"/>
    <p:sldId id="350" r:id="rId51"/>
    <p:sldId id="346" r:id="rId5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A5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1594" y="6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4EB14F-6827-48AA-97DC-580510C43583}" type="datetimeFigureOut">
              <a:rPr lang="en-IN" smtClean="0"/>
              <a:pPr/>
              <a:t>26-08-2022</a:t>
            </a:fld>
            <a:endParaRPr lang="en-IN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6464F3-E555-4192-92DF-661536CE0E99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231233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 dirty="0"/>
              <a:t>© LPU :: CSE101 C Programming :: Dr. Lovi Raj Gupta</a:t>
            </a:r>
          </a:p>
        </p:txBody>
      </p:sp>
    </p:spTree>
    <p:extLst>
      <p:ext uri="{BB962C8B-B14F-4D97-AF65-F5344CB8AC3E}">
        <p14:creationId xmlns:p14="http://schemas.microsoft.com/office/powerpoint/2010/main" val="21497075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987D6-D80F-46E3-9853-4121B85FC697}" type="datetimeFigureOut">
              <a:rPr lang="en-IN" smtClean="0"/>
              <a:pPr/>
              <a:t>26-08-2022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CEB5B91-018E-4E07-A4CE-3CEC5B2BF7B0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426993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987D6-D80F-46E3-9853-4121B85FC697}" type="datetimeFigureOut">
              <a:rPr lang="en-IN" smtClean="0"/>
              <a:pPr/>
              <a:t>26-08-2022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CEB5B91-018E-4E07-A4CE-3CEC5B2BF7B0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78500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ulleted Copy -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4"/>
          </p:nvPr>
        </p:nvSpPr>
        <p:spPr>
          <a:xfrm>
            <a:off x="440832" y="1578124"/>
            <a:ext cx="3714750" cy="1029193"/>
          </a:xfrm>
          <a:prstGeom prst="rect">
            <a:avLst/>
          </a:prstGeom>
        </p:spPr>
        <p:txBody>
          <a:bodyPr wrap="square" lIns="0" tIns="0" rIns="0" bIns="0" numCol="1" spcCol="365760">
            <a:spAutoFit/>
          </a:bodyPr>
          <a:lstStyle>
            <a:lvl1pPr marL="3969" indent="171450">
              <a:spcBef>
                <a:spcPts val="0"/>
              </a:spcBef>
              <a:spcAft>
                <a:spcPts val="375"/>
              </a:spcAft>
              <a:buSzPct val="100000"/>
              <a:buFont typeface="Arial"/>
              <a:buChar char="•"/>
              <a:tabLst/>
              <a:defRPr sz="1750" baseline="0">
                <a:solidFill>
                  <a:schemeClr val="accent5"/>
                </a:solidFill>
                <a:latin typeface="Merriweather Light"/>
                <a:cs typeface="Merriweather Light"/>
              </a:defRPr>
            </a:lvl1pPr>
            <a:lvl2pPr marL="180578" indent="170656">
              <a:spcBef>
                <a:spcPts val="0"/>
              </a:spcBef>
              <a:spcAft>
                <a:spcPts val="375"/>
              </a:spcAft>
              <a:buSzPct val="100000"/>
              <a:buFont typeface="Arial"/>
              <a:buChar char="•"/>
              <a:defRPr sz="1500" baseline="0">
                <a:solidFill>
                  <a:schemeClr val="accent5"/>
                </a:solidFill>
                <a:latin typeface="Merriweather Light"/>
                <a:cs typeface="Merriweather Light"/>
              </a:defRPr>
            </a:lvl2pPr>
            <a:lvl3pPr marL="320477" indent="170656">
              <a:spcBef>
                <a:spcPts val="0"/>
              </a:spcBef>
              <a:spcAft>
                <a:spcPts val="375"/>
              </a:spcAft>
              <a:buSzPct val="100000"/>
              <a:buFont typeface="Arial"/>
              <a:buChar char="•"/>
              <a:defRPr sz="1313" baseline="0">
                <a:solidFill>
                  <a:schemeClr val="accent5"/>
                </a:solidFill>
              </a:defRPr>
            </a:lvl3pPr>
            <a:lvl4pPr marL="641946" indent="-178594">
              <a:spcBef>
                <a:spcPts val="0"/>
              </a:spcBef>
              <a:spcAft>
                <a:spcPts val="375"/>
              </a:spcAft>
              <a:buSzPct val="100000"/>
              <a:buFont typeface="Arial"/>
              <a:buChar char="•"/>
              <a:defRPr sz="1125" baseline="0">
                <a:solidFill>
                  <a:schemeClr val="accent5"/>
                </a:solidFill>
              </a:defRPr>
            </a:lvl4pPr>
            <a:lvl5pPr marL="1504156" indent="-214313">
              <a:buSzPct val="100000"/>
              <a:buFont typeface="+mj-lt"/>
              <a:buAutoNum type="arabicPeriod"/>
              <a:defRPr sz="1000">
                <a:solidFill>
                  <a:schemeClr val="accent5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5"/>
          </p:nvPr>
        </p:nvSpPr>
        <p:spPr>
          <a:xfrm>
            <a:off x="4569942" y="1577929"/>
            <a:ext cx="3714750" cy="1029193"/>
          </a:xfrm>
          <a:prstGeom prst="rect">
            <a:avLst/>
          </a:prstGeom>
        </p:spPr>
        <p:txBody>
          <a:bodyPr wrap="square" lIns="0" tIns="0" rIns="0" bIns="0" numCol="1" spcCol="365760">
            <a:spAutoFit/>
          </a:bodyPr>
          <a:lstStyle>
            <a:lvl1pPr marL="3969" indent="171450">
              <a:spcBef>
                <a:spcPts val="0"/>
              </a:spcBef>
              <a:spcAft>
                <a:spcPts val="375"/>
              </a:spcAft>
              <a:buSzPct val="100000"/>
              <a:buFont typeface="Arial"/>
              <a:buChar char="•"/>
              <a:tabLst/>
              <a:defRPr sz="1750" baseline="0">
                <a:solidFill>
                  <a:schemeClr val="accent5"/>
                </a:solidFill>
                <a:latin typeface="Merriweather Light"/>
                <a:cs typeface="Merriweather Light"/>
              </a:defRPr>
            </a:lvl1pPr>
            <a:lvl2pPr marL="180578" indent="170656">
              <a:spcBef>
                <a:spcPts val="0"/>
              </a:spcBef>
              <a:spcAft>
                <a:spcPts val="375"/>
              </a:spcAft>
              <a:buSzPct val="100000"/>
              <a:buFont typeface="Arial"/>
              <a:buChar char="•"/>
              <a:defRPr sz="1500" baseline="0">
                <a:solidFill>
                  <a:schemeClr val="accent5"/>
                </a:solidFill>
                <a:latin typeface="Merriweather Light"/>
                <a:cs typeface="Merriweather Light"/>
              </a:defRPr>
            </a:lvl2pPr>
            <a:lvl3pPr marL="320477" indent="170656">
              <a:spcBef>
                <a:spcPts val="0"/>
              </a:spcBef>
              <a:spcAft>
                <a:spcPts val="375"/>
              </a:spcAft>
              <a:buSzPct val="100000"/>
              <a:buFont typeface="Arial"/>
              <a:buChar char="•"/>
              <a:defRPr sz="1313" baseline="0">
                <a:solidFill>
                  <a:schemeClr val="accent5"/>
                </a:solidFill>
              </a:defRPr>
            </a:lvl3pPr>
            <a:lvl4pPr marL="641946" indent="-178594">
              <a:spcBef>
                <a:spcPts val="0"/>
              </a:spcBef>
              <a:spcAft>
                <a:spcPts val="375"/>
              </a:spcAft>
              <a:buSzPct val="100000"/>
              <a:buFont typeface="Arial"/>
              <a:buChar char="•"/>
              <a:defRPr sz="1125" baseline="0">
                <a:solidFill>
                  <a:schemeClr val="accent5"/>
                </a:solidFill>
              </a:defRPr>
            </a:lvl4pPr>
            <a:lvl5pPr marL="1504156" indent="-214313">
              <a:buSzPct val="100000"/>
              <a:buFont typeface="+mj-lt"/>
              <a:buAutoNum type="arabicPeriod"/>
              <a:defRPr sz="1000">
                <a:solidFill>
                  <a:schemeClr val="accent5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43786" y="498916"/>
            <a:ext cx="8293183" cy="34631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80000"/>
              </a:lnSpc>
              <a:buFontTx/>
              <a:buNone/>
              <a:defRPr sz="2813" b="0" i="0">
                <a:solidFill>
                  <a:srgbClr val="4C4C4C"/>
                </a:solidFill>
                <a:latin typeface="BentonSans Book"/>
                <a:cs typeface="BentonSans Book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669401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>
  <p:cSld name="Title, Clip 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3098E-EA1A-1E7D-05A1-3F0089CC17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400" y="228600"/>
            <a:ext cx="7772400" cy="1066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Online Image Placeholder 2">
            <a:extLst>
              <a:ext uri="{FF2B5EF4-FFF2-40B4-BE49-F238E27FC236}">
                <a16:creationId xmlns:a16="http://schemas.microsoft.com/office/drawing/2014/main" id="{A44B0EE2-152A-3AD1-6F51-DAD0A20A774D}"/>
              </a:ext>
            </a:extLst>
          </p:cNvPr>
          <p:cNvSpPr>
            <a:spLocks noGrp="1"/>
          </p:cNvSpPr>
          <p:nvPr>
            <p:ph type="clipArt" sz="half" idx="1"/>
          </p:nvPr>
        </p:nvSpPr>
        <p:spPr>
          <a:xfrm>
            <a:off x="457200" y="1676400"/>
            <a:ext cx="4013200" cy="4419600"/>
          </a:xfrm>
        </p:spPr>
        <p:txBody>
          <a:bodyPr/>
          <a:lstStyle/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8DA594-D91C-350E-BEFB-22A158580E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622800" y="1676400"/>
            <a:ext cx="4013200" cy="4419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78E8A7-1747-25A1-BFA5-46CFA965DB2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124200" y="622935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95E104-6F3C-4FE1-C379-143338DF6FB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731000" y="622935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B8267525-74DA-49B5-AC71-C999A8A247F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995968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F38403-8BA5-529A-73F2-422A599A88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400" y="228600"/>
            <a:ext cx="7772400" cy="1066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F70A2AAE-7125-4604-17A4-D0656CAA0484}"/>
              </a:ext>
            </a:extLst>
          </p:cNvPr>
          <p:cNvSpPr>
            <a:spLocks noGrp="1"/>
          </p:cNvSpPr>
          <p:nvPr>
            <p:ph type="tbl" idx="1"/>
          </p:nvPr>
        </p:nvSpPr>
        <p:spPr>
          <a:xfrm>
            <a:off x="457200" y="1676400"/>
            <a:ext cx="8178800" cy="4419600"/>
          </a:xfrm>
        </p:spPr>
        <p:txBody>
          <a:bodyPr/>
          <a:lstStyle/>
          <a:p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E50B87E-3708-35EC-6C57-8C973BDB1D1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124200" y="622935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179362-994B-313A-B10E-55CB078EBE1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731000" y="622935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07B464F8-7B04-48AB-AA27-946C994B71A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168136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51229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IN" dirty="0"/>
              <a:t>© LPU :: CSE101 C Programming :: Dr. Lovi Raj Gupta</a:t>
            </a:r>
          </a:p>
        </p:txBody>
      </p:sp>
    </p:spTree>
    <p:extLst>
      <p:ext uri="{BB962C8B-B14F-4D97-AF65-F5344CB8AC3E}">
        <p14:creationId xmlns:p14="http://schemas.microsoft.com/office/powerpoint/2010/main" val="25919050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987D6-D80F-46E3-9853-4121B85FC697}" type="datetimeFigureOut">
              <a:rPr lang="en-IN" smtClean="0"/>
              <a:pPr/>
              <a:t>26-08-2022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CEB5B91-018E-4E07-A4CE-3CEC5B2BF7B0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298125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987D6-D80F-46E3-9853-4121B85FC697}" type="datetimeFigureOut">
              <a:rPr lang="en-IN" smtClean="0"/>
              <a:pPr/>
              <a:t>26-08-2022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CEB5B91-018E-4E07-A4CE-3CEC5B2BF7B0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576976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987D6-D80F-46E3-9853-4121B85FC697}" type="datetimeFigureOut">
              <a:rPr lang="en-IN" smtClean="0"/>
              <a:pPr/>
              <a:t>26-08-2022</a:t>
            </a:fld>
            <a:endParaRPr lang="en-IN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IN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CEB5B91-018E-4E07-A4CE-3CEC5B2BF7B0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53536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987D6-D80F-46E3-9853-4121B85FC697}" type="datetimeFigureOut">
              <a:rPr lang="en-IN" smtClean="0"/>
              <a:pPr/>
              <a:t>26-08-2022</a:t>
            </a:fld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CEB5B91-018E-4E07-A4CE-3CEC5B2BF7B0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302301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987D6-D80F-46E3-9853-4121B85FC697}" type="datetimeFigureOut">
              <a:rPr lang="en-IN" smtClean="0"/>
              <a:pPr/>
              <a:t>26-08-2022</a:t>
            </a:fld>
            <a:endParaRPr lang="en-IN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CEB5B91-018E-4E07-A4CE-3CEC5B2BF7B0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570409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987D6-D80F-46E3-9853-4121B85FC697}" type="datetimeFigureOut">
              <a:rPr lang="en-IN" smtClean="0"/>
              <a:pPr/>
              <a:t>26-08-2022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CEB5B91-018E-4E07-A4CE-3CEC5B2BF7B0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55844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987D6-D80F-46E3-9853-4121B85FC697}" type="datetimeFigureOut">
              <a:rPr lang="en-IN" smtClean="0"/>
              <a:pPr/>
              <a:t>26-08-2022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CEB5B91-018E-4E07-A4CE-3CEC5B2BF7B0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161689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51229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IN" dirty="0"/>
              <a:t>© LPU :: CSE101 C Programming :: Dr. Lovi Raj Gupta</a:t>
            </a:r>
          </a:p>
        </p:txBody>
      </p:sp>
    </p:spTree>
    <p:extLst>
      <p:ext uri="{BB962C8B-B14F-4D97-AF65-F5344CB8AC3E}">
        <p14:creationId xmlns:p14="http://schemas.microsoft.com/office/powerpoint/2010/main" val="13903495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2" r:id="rId12"/>
    <p:sldLayoutId id="2147483663" r:id="rId13"/>
    <p:sldLayoutId id="2147483664" r:id="rId14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oleObject" Target="../embeddings/oleObject9.bin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oleObject" Target="../embeddings/oleObject10.bin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oleObject" Target="../embeddings/oleObject11.bin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oleObject" Target="../embeddings/oleObject12.bin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wmf"/><Relationship Id="rId3" Type="http://schemas.openxmlformats.org/officeDocument/2006/relationships/image" Target="../media/image9.wmf"/><Relationship Id="rId7" Type="http://schemas.openxmlformats.org/officeDocument/2006/relationships/oleObject" Target="../embeddings/oleObject15.bin"/><Relationship Id="rId2" Type="http://schemas.openxmlformats.org/officeDocument/2006/relationships/oleObject" Target="../embeddings/oleObject13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wmf"/><Relationship Id="rId5" Type="http://schemas.openxmlformats.org/officeDocument/2006/relationships/oleObject" Target="../embeddings/oleObject14.bin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w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oleObject" Target="../embeddings/oleObject3.bin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wmf"/><Relationship Id="rId2" Type="http://schemas.openxmlformats.org/officeDocument/2006/relationships/oleObject" Target="../embeddings/oleObject17.bin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oleObject" Target="../embeddings/oleObject4.bin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wm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oleObject" Target="../embeddings/oleObject18.bin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oleObject" Target="../embeddings/oleObject5.bin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uru99.com/data-mining-vs-data-warehouse.html" TargetMode="External"/><Relationship Id="rId2" Type="http://schemas.openxmlformats.org/officeDocument/2006/relationships/hyperlink" Target="https://www.tutorialspoint.com/Data-Warehousing-and-Data-Mining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oleObject" Target="../embeddings/oleObject6.bin"/><Relationship Id="rId4" Type="http://schemas.openxmlformats.org/officeDocument/2006/relationships/hyperlink" Target="https://www.javatpoint.com/data-mining-cluster-vs-data-warehousing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hyperlink" Target="../Downloads/rdlCourseSyllabusNew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oleObject" Target="../embeddings/oleObject8.bin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9512" y="1447800"/>
            <a:ext cx="8856984" cy="2057401"/>
          </a:xfrm>
        </p:spPr>
        <p:txBody>
          <a:bodyPr>
            <a:noAutofit/>
          </a:bodyPr>
          <a:lstStyle/>
          <a:p>
            <a:r>
              <a:rPr lang="en-US" sz="5400" dirty="0">
                <a:solidFill>
                  <a:schemeClr val="tx2">
                    <a:lumMod val="50000"/>
                  </a:schemeClr>
                </a:solidFill>
                <a:latin typeface="Broadway" pitchFamily="82" charset="0"/>
              </a:rPr>
              <a:t>CAP 446</a:t>
            </a:r>
            <a:br>
              <a:rPr lang="en-US" sz="5400" dirty="0">
                <a:solidFill>
                  <a:schemeClr val="tx2">
                    <a:lumMod val="50000"/>
                  </a:schemeClr>
                </a:solidFill>
                <a:latin typeface="Broadway" pitchFamily="82" charset="0"/>
              </a:rPr>
            </a:br>
            <a:r>
              <a:rPr lang="en-US" sz="5400" dirty="0">
                <a:solidFill>
                  <a:schemeClr val="tx2">
                    <a:lumMod val="50000"/>
                  </a:schemeClr>
                </a:solidFill>
                <a:latin typeface="Broadway" pitchFamily="82" charset="0"/>
              </a:rPr>
              <a:t>Data Warehousing and Data mining</a:t>
            </a:r>
            <a:endParaRPr lang="en-IN" sz="4800" dirty="0">
              <a:solidFill>
                <a:schemeClr val="tx2">
                  <a:lumMod val="50000"/>
                </a:schemeClr>
              </a:solidFill>
              <a:latin typeface="Broadway" pitchFamily="82" charset="0"/>
            </a:endParaRP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0348292"/>
              </p:ext>
            </p:extLst>
          </p:nvPr>
        </p:nvGraphicFramePr>
        <p:xfrm>
          <a:off x="7391400" y="85725"/>
          <a:ext cx="1676400" cy="6789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13937020" imgH="5409524" progId="">
                  <p:embed/>
                </p:oleObj>
              </mc:Choice>
              <mc:Fallback>
                <p:oleObj r:id="rId2" imgW="13937020" imgH="5409524" progId="">
                  <p:embed/>
                  <p:pic>
                    <p:nvPicPr>
                      <p:cNvPr id="0" name="Picture 8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91400" y="85725"/>
                        <a:ext cx="1676400" cy="67897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" name="Straight Connector 5"/>
          <p:cNvCxnSpPr/>
          <p:nvPr/>
        </p:nvCxnSpPr>
        <p:spPr>
          <a:xfrm>
            <a:off x="1056460" y="4379912"/>
            <a:ext cx="7056784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3722826" y="4648200"/>
            <a:ext cx="17703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Arial Rounded MT Bold" pitchFamily="34" charset="0"/>
              </a:rPr>
              <a:t>Lecture #0</a:t>
            </a:r>
            <a:endParaRPr lang="en-IN" sz="2400" dirty="0">
              <a:solidFill>
                <a:schemeClr val="accent1">
                  <a:lumMod val="75000"/>
                </a:schemeClr>
              </a:solidFill>
              <a:latin typeface="Arial Rounded MT Bol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61269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ED76BCD0-E1F3-45E1-4F63-D1D9633B85B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C2FC51-50A8-4D1E-A027-4303E201D272}" type="slidenum">
              <a:rPr lang="en-US" altLang="en-US"/>
              <a:pPr/>
              <a:t>10</a:t>
            </a:fld>
            <a:endParaRPr lang="en-US" altLang="en-US"/>
          </a:p>
        </p:txBody>
      </p:sp>
      <p:sp>
        <p:nvSpPr>
          <p:cNvPr id="1088514" name="Rectangle 2">
            <a:extLst>
              <a:ext uri="{FF2B5EF4-FFF2-40B4-BE49-F238E27FC236}">
                <a16:creationId xmlns:a16="http://schemas.microsoft.com/office/drawing/2014/main" id="{74F1BC80-05C4-6B9E-060F-0B5EB67D93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1800" y="622935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1088515" name="Rectangle 3">
            <a:extLst>
              <a:ext uri="{FF2B5EF4-FFF2-40B4-BE49-F238E27FC236}">
                <a16:creationId xmlns:a16="http://schemas.microsoft.com/office/drawing/2014/main" id="{F8A6A69D-5A8C-7A8F-D1E5-FD67C212DF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4200" y="622935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1088516" name="Rectangle 4">
            <a:extLst>
              <a:ext uri="{FF2B5EF4-FFF2-40B4-BE49-F238E27FC236}">
                <a16:creationId xmlns:a16="http://schemas.microsoft.com/office/drawing/2014/main" id="{5BDFD9B0-4F2A-3E83-1268-973C285CD9A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488" tIns="44450" rIns="90488" bIns="44450">
            <a:normAutofit fontScale="90000"/>
          </a:bodyPr>
          <a:lstStyle/>
          <a:p>
            <a:r>
              <a:rPr lang="en-US" altLang="en-US"/>
              <a:t>Data, Data everywhere</a:t>
            </a:r>
            <a:br>
              <a:rPr lang="en-US" altLang="en-US"/>
            </a:br>
            <a:r>
              <a:rPr lang="en-US" altLang="en-US"/>
              <a:t>yet ...</a:t>
            </a:r>
          </a:p>
        </p:txBody>
      </p:sp>
      <p:sp>
        <p:nvSpPr>
          <p:cNvPr id="1088517" name="Rectangle 5">
            <a:extLst>
              <a:ext uri="{FF2B5EF4-FFF2-40B4-BE49-F238E27FC236}">
                <a16:creationId xmlns:a16="http://schemas.microsoft.com/office/drawing/2014/main" id="{A64390F2-106E-B9AC-845B-5DA722EF36C0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3581400" y="990600"/>
            <a:ext cx="5130800" cy="1339850"/>
          </a:xfrm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r>
              <a:rPr lang="en-US" altLang="en-US" sz="2400"/>
              <a:t>I can’t find the data I need</a:t>
            </a:r>
          </a:p>
          <a:p>
            <a:pPr lvl="1"/>
            <a:r>
              <a:rPr lang="en-US" altLang="en-US" sz="2000"/>
              <a:t>data is scattered over the network</a:t>
            </a:r>
          </a:p>
          <a:p>
            <a:pPr lvl="1"/>
            <a:r>
              <a:rPr lang="en-US" altLang="en-US" sz="2000"/>
              <a:t>many versions, subtle differences</a:t>
            </a:r>
          </a:p>
        </p:txBody>
      </p:sp>
      <p:grpSp>
        <p:nvGrpSpPr>
          <p:cNvPr id="1088518" name="Group 6">
            <a:extLst>
              <a:ext uri="{FF2B5EF4-FFF2-40B4-BE49-F238E27FC236}">
                <a16:creationId xmlns:a16="http://schemas.microsoft.com/office/drawing/2014/main" id="{AD0B051F-E191-936F-AD7B-551B4256FDFE}"/>
              </a:ext>
            </a:extLst>
          </p:cNvPr>
          <p:cNvGrpSpPr>
            <a:grpSpLocks/>
          </p:cNvGrpSpPr>
          <p:nvPr/>
        </p:nvGrpSpPr>
        <p:grpSpPr bwMode="auto">
          <a:xfrm>
            <a:off x="2041525" y="3455988"/>
            <a:ext cx="450850" cy="831850"/>
            <a:chOff x="1286" y="2177"/>
            <a:chExt cx="284" cy="524"/>
          </a:xfrm>
        </p:grpSpPr>
        <p:sp>
          <p:nvSpPr>
            <p:cNvPr id="1088519" name="Freeform 7">
              <a:extLst>
                <a:ext uri="{FF2B5EF4-FFF2-40B4-BE49-F238E27FC236}">
                  <a16:creationId xmlns:a16="http://schemas.microsoft.com/office/drawing/2014/main" id="{97BCAC7D-64AC-826F-BDBA-24FE31E8EDB5}"/>
                </a:ext>
              </a:extLst>
            </p:cNvPr>
            <p:cNvSpPr>
              <a:spLocks/>
            </p:cNvSpPr>
            <p:nvPr/>
          </p:nvSpPr>
          <p:spPr bwMode="auto">
            <a:xfrm>
              <a:off x="1426" y="2391"/>
              <a:ext cx="144" cy="273"/>
            </a:xfrm>
            <a:custGeom>
              <a:avLst/>
              <a:gdLst>
                <a:gd name="T0" fmla="*/ 96 w 287"/>
                <a:gd name="T1" fmla="*/ 22 h 547"/>
                <a:gd name="T2" fmla="*/ 61 w 287"/>
                <a:gd name="T3" fmla="*/ 0 h 547"/>
                <a:gd name="T4" fmla="*/ 16 w 287"/>
                <a:gd name="T5" fmla="*/ 0 h 547"/>
                <a:gd name="T6" fmla="*/ 0 w 287"/>
                <a:gd name="T7" fmla="*/ 29 h 547"/>
                <a:gd name="T8" fmla="*/ 7 w 287"/>
                <a:gd name="T9" fmla="*/ 74 h 547"/>
                <a:gd name="T10" fmla="*/ 46 w 287"/>
                <a:gd name="T11" fmla="*/ 118 h 547"/>
                <a:gd name="T12" fmla="*/ 127 w 287"/>
                <a:gd name="T13" fmla="*/ 157 h 547"/>
                <a:gd name="T14" fmla="*/ 220 w 287"/>
                <a:gd name="T15" fmla="*/ 242 h 547"/>
                <a:gd name="T16" fmla="*/ 235 w 287"/>
                <a:gd name="T17" fmla="*/ 279 h 547"/>
                <a:gd name="T18" fmla="*/ 228 w 287"/>
                <a:gd name="T19" fmla="*/ 297 h 547"/>
                <a:gd name="T20" fmla="*/ 157 w 287"/>
                <a:gd name="T21" fmla="*/ 353 h 547"/>
                <a:gd name="T22" fmla="*/ 74 w 287"/>
                <a:gd name="T23" fmla="*/ 420 h 547"/>
                <a:gd name="T24" fmla="*/ 53 w 287"/>
                <a:gd name="T25" fmla="*/ 449 h 547"/>
                <a:gd name="T26" fmla="*/ 53 w 287"/>
                <a:gd name="T27" fmla="*/ 479 h 547"/>
                <a:gd name="T28" fmla="*/ 117 w 287"/>
                <a:gd name="T29" fmla="*/ 510 h 547"/>
                <a:gd name="T30" fmla="*/ 216 w 287"/>
                <a:gd name="T31" fmla="*/ 547 h 547"/>
                <a:gd name="T32" fmla="*/ 250 w 287"/>
                <a:gd name="T33" fmla="*/ 547 h 547"/>
                <a:gd name="T34" fmla="*/ 287 w 287"/>
                <a:gd name="T35" fmla="*/ 522 h 547"/>
                <a:gd name="T36" fmla="*/ 287 w 287"/>
                <a:gd name="T37" fmla="*/ 503 h 547"/>
                <a:gd name="T38" fmla="*/ 260 w 287"/>
                <a:gd name="T39" fmla="*/ 492 h 547"/>
                <a:gd name="T40" fmla="*/ 135 w 287"/>
                <a:gd name="T41" fmla="*/ 479 h 547"/>
                <a:gd name="T42" fmla="*/ 89 w 287"/>
                <a:gd name="T43" fmla="*/ 466 h 547"/>
                <a:gd name="T44" fmla="*/ 83 w 287"/>
                <a:gd name="T45" fmla="*/ 445 h 547"/>
                <a:gd name="T46" fmla="*/ 164 w 287"/>
                <a:gd name="T47" fmla="*/ 383 h 547"/>
                <a:gd name="T48" fmla="*/ 253 w 287"/>
                <a:gd name="T49" fmla="*/ 324 h 547"/>
                <a:gd name="T50" fmla="*/ 272 w 287"/>
                <a:gd name="T51" fmla="*/ 302 h 547"/>
                <a:gd name="T52" fmla="*/ 280 w 287"/>
                <a:gd name="T53" fmla="*/ 272 h 547"/>
                <a:gd name="T54" fmla="*/ 272 w 287"/>
                <a:gd name="T55" fmla="*/ 231 h 547"/>
                <a:gd name="T56" fmla="*/ 245 w 287"/>
                <a:gd name="T57" fmla="*/ 198 h 547"/>
                <a:gd name="T58" fmla="*/ 157 w 287"/>
                <a:gd name="T59" fmla="*/ 90 h 547"/>
                <a:gd name="T60" fmla="*/ 96 w 287"/>
                <a:gd name="T61" fmla="*/ 22 h 5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87" h="547">
                  <a:moveTo>
                    <a:pt x="96" y="22"/>
                  </a:moveTo>
                  <a:lnTo>
                    <a:pt x="61" y="0"/>
                  </a:lnTo>
                  <a:lnTo>
                    <a:pt x="16" y="0"/>
                  </a:lnTo>
                  <a:lnTo>
                    <a:pt x="0" y="29"/>
                  </a:lnTo>
                  <a:lnTo>
                    <a:pt x="7" y="74"/>
                  </a:lnTo>
                  <a:lnTo>
                    <a:pt x="46" y="118"/>
                  </a:lnTo>
                  <a:lnTo>
                    <a:pt x="127" y="157"/>
                  </a:lnTo>
                  <a:lnTo>
                    <a:pt x="220" y="242"/>
                  </a:lnTo>
                  <a:lnTo>
                    <a:pt x="235" y="279"/>
                  </a:lnTo>
                  <a:lnTo>
                    <a:pt x="228" y="297"/>
                  </a:lnTo>
                  <a:lnTo>
                    <a:pt x="157" y="353"/>
                  </a:lnTo>
                  <a:lnTo>
                    <a:pt x="74" y="420"/>
                  </a:lnTo>
                  <a:lnTo>
                    <a:pt x="53" y="449"/>
                  </a:lnTo>
                  <a:lnTo>
                    <a:pt x="53" y="479"/>
                  </a:lnTo>
                  <a:lnTo>
                    <a:pt x="117" y="510"/>
                  </a:lnTo>
                  <a:lnTo>
                    <a:pt x="216" y="547"/>
                  </a:lnTo>
                  <a:lnTo>
                    <a:pt x="250" y="547"/>
                  </a:lnTo>
                  <a:lnTo>
                    <a:pt x="287" y="522"/>
                  </a:lnTo>
                  <a:lnTo>
                    <a:pt x="287" y="503"/>
                  </a:lnTo>
                  <a:lnTo>
                    <a:pt x="260" y="492"/>
                  </a:lnTo>
                  <a:lnTo>
                    <a:pt x="135" y="479"/>
                  </a:lnTo>
                  <a:lnTo>
                    <a:pt x="89" y="466"/>
                  </a:lnTo>
                  <a:lnTo>
                    <a:pt x="83" y="445"/>
                  </a:lnTo>
                  <a:lnTo>
                    <a:pt x="164" y="383"/>
                  </a:lnTo>
                  <a:lnTo>
                    <a:pt x="253" y="324"/>
                  </a:lnTo>
                  <a:lnTo>
                    <a:pt x="272" y="302"/>
                  </a:lnTo>
                  <a:lnTo>
                    <a:pt x="280" y="272"/>
                  </a:lnTo>
                  <a:lnTo>
                    <a:pt x="272" y="231"/>
                  </a:lnTo>
                  <a:lnTo>
                    <a:pt x="245" y="198"/>
                  </a:lnTo>
                  <a:lnTo>
                    <a:pt x="157" y="90"/>
                  </a:lnTo>
                  <a:lnTo>
                    <a:pt x="96" y="2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088520" name="Freeform 8">
              <a:extLst>
                <a:ext uri="{FF2B5EF4-FFF2-40B4-BE49-F238E27FC236}">
                  <a16:creationId xmlns:a16="http://schemas.microsoft.com/office/drawing/2014/main" id="{9EA46C68-C8F5-27A0-7781-1B654C3BCECC}"/>
                </a:ext>
              </a:extLst>
            </p:cNvPr>
            <p:cNvSpPr>
              <a:spLocks/>
            </p:cNvSpPr>
            <p:nvPr/>
          </p:nvSpPr>
          <p:spPr bwMode="auto">
            <a:xfrm>
              <a:off x="1350" y="2428"/>
              <a:ext cx="144" cy="273"/>
            </a:xfrm>
            <a:custGeom>
              <a:avLst/>
              <a:gdLst>
                <a:gd name="T0" fmla="*/ 96 w 287"/>
                <a:gd name="T1" fmla="*/ 22 h 547"/>
                <a:gd name="T2" fmla="*/ 62 w 287"/>
                <a:gd name="T3" fmla="*/ 0 h 547"/>
                <a:gd name="T4" fmla="*/ 16 w 287"/>
                <a:gd name="T5" fmla="*/ 0 h 547"/>
                <a:gd name="T6" fmla="*/ 0 w 287"/>
                <a:gd name="T7" fmla="*/ 29 h 547"/>
                <a:gd name="T8" fmla="*/ 7 w 287"/>
                <a:gd name="T9" fmla="*/ 74 h 547"/>
                <a:gd name="T10" fmla="*/ 46 w 287"/>
                <a:gd name="T11" fmla="*/ 118 h 547"/>
                <a:gd name="T12" fmla="*/ 127 w 287"/>
                <a:gd name="T13" fmla="*/ 157 h 547"/>
                <a:gd name="T14" fmla="*/ 220 w 287"/>
                <a:gd name="T15" fmla="*/ 242 h 547"/>
                <a:gd name="T16" fmla="*/ 235 w 287"/>
                <a:gd name="T17" fmla="*/ 279 h 547"/>
                <a:gd name="T18" fmla="*/ 228 w 287"/>
                <a:gd name="T19" fmla="*/ 297 h 547"/>
                <a:gd name="T20" fmla="*/ 157 w 287"/>
                <a:gd name="T21" fmla="*/ 353 h 547"/>
                <a:gd name="T22" fmla="*/ 74 w 287"/>
                <a:gd name="T23" fmla="*/ 420 h 547"/>
                <a:gd name="T24" fmla="*/ 53 w 287"/>
                <a:gd name="T25" fmla="*/ 448 h 547"/>
                <a:gd name="T26" fmla="*/ 53 w 287"/>
                <a:gd name="T27" fmla="*/ 479 h 547"/>
                <a:gd name="T28" fmla="*/ 118 w 287"/>
                <a:gd name="T29" fmla="*/ 510 h 547"/>
                <a:gd name="T30" fmla="*/ 216 w 287"/>
                <a:gd name="T31" fmla="*/ 547 h 547"/>
                <a:gd name="T32" fmla="*/ 250 w 287"/>
                <a:gd name="T33" fmla="*/ 547 h 547"/>
                <a:gd name="T34" fmla="*/ 287 w 287"/>
                <a:gd name="T35" fmla="*/ 522 h 547"/>
                <a:gd name="T36" fmla="*/ 287 w 287"/>
                <a:gd name="T37" fmla="*/ 503 h 547"/>
                <a:gd name="T38" fmla="*/ 260 w 287"/>
                <a:gd name="T39" fmla="*/ 492 h 547"/>
                <a:gd name="T40" fmla="*/ 135 w 287"/>
                <a:gd name="T41" fmla="*/ 479 h 547"/>
                <a:gd name="T42" fmla="*/ 89 w 287"/>
                <a:gd name="T43" fmla="*/ 466 h 547"/>
                <a:gd name="T44" fmla="*/ 83 w 287"/>
                <a:gd name="T45" fmla="*/ 444 h 547"/>
                <a:gd name="T46" fmla="*/ 164 w 287"/>
                <a:gd name="T47" fmla="*/ 383 h 547"/>
                <a:gd name="T48" fmla="*/ 253 w 287"/>
                <a:gd name="T49" fmla="*/ 324 h 547"/>
                <a:gd name="T50" fmla="*/ 272 w 287"/>
                <a:gd name="T51" fmla="*/ 302 h 547"/>
                <a:gd name="T52" fmla="*/ 280 w 287"/>
                <a:gd name="T53" fmla="*/ 272 h 547"/>
                <a:gd name="T54" fmla="*/ 272 w 287"/>
                <a:gd name="T55" fmla="*/ 231 h 547"/>
                <a:gd name="T56" fmla="*/ 245 w 287"/>
                <a:gd name="T57" fmla="*/ 198 h 547"/>
                <a:gd name="T58" fmla="*/ 157 w 287"/>
                <a:gd name="T59" fmla="*/ 90 h 547"/>
                <a:gd name="T60" fmla="*/ 96 w 287"/>
                <a:gd name="T61" fmla="*/ 22 h 5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87" h="547">
                  <a:moveTo>
                    <a:pt x="96" y="22"/>
                  </a:moveTo>
                  <a:lnTo>
                    <a:pt x="62" y="0"/>
                  </a:lnTo>
                  <a:lnTo>
                    <a:pt x="16" y="0"/>
                  </a:lnTo>
                  <a:lnTo>
                    <a:pt x="0" y="29"/>
                  </a:lnTo>
                  <a:lnTo>
                    <a:pt x="7" y="74"/>
                  </a:lnTo>
                  <a:lnTo>
                    <a:pt x="46" y="118"/>
                  </a:lnTo>
                  <a:lnTo>
                    <a:pt x="127" y="157"/>
                  </a:lnTo>
                  <a:lnTo>
                    <a:pt x="220" y="242"/>
                  </a:lnTo>
                  <a:lnTo>
                    <a:pt x="235" y="279"/>
                  </a:lnTo>
                  <a:lnTo>
                    <a:pt x="228" y="297"/>
                  </a:lnTo>
                  <a:lnTo>
                    <a:pt x="157" y="353"/>
                  </a:lnTo>
                  <a:lnTo>
                    <a:pt x="74" y="420"/>
                  </a:lnTo>
                  <a:lnTo>
                    <a:pt x="53" y="448"/>
                  </a:lnTo>
                  <a:lnTo>
                    <a:pt x="53" y="479"/>
                  </a:lnTo>
                  <a:lnTo>
                    <a:pt x="118" y="510"/>
                  </a:lnTo>
                  <a:lnTo>
                    <a:pt x="216" y="547"/>
                  </a:lnTo>
                  <a:lnTo>
                    <a:pt x="250" y="547"/>
                  </a:lnTo>
                  <a:lnTo>
                    <a:pt x="287" y="522"/>
                  </a:lnTo>
                  <a:lnTo>
                    <a:pt x="287" y="503"/>
                  </a:lnTo>
                  <a:lnTo>
                    <a:pt x="260" y="492"/>
                  </a:lnTo>
                  <a:lnTo>
                    <a:pt x="135" y="479"/>
                  </a:lnTo>
                  <a:lnTo>
                    <a:pt x="89" y="466"/>
                  </a:lnTo>
                  <a:lnTo>
                    <a:pt x="83" y="444"/>
                  </a:lnTo>
                  <a:lnTo>
                    <a:pt x="164" y="383"/>
                  </a:lnTo>
                  <a:lnTo>
                    <a:pt x="253" y="324"/>
                  </a:lnTo>
                  <a:lnTo>
                    <a:pt x="272" y="302"/>
                  </a:lnTo>
                  <a:lnTo>
                    <a:pt x="280" y="272"/>
                  </a:lnTo>
                  <a:lnTo>
                    <a:pt x="272" y="231"/>
                  </a:lnTo>
                  <a:lnTo>
                    <a:pt x="245" y="198"/>
                  </a:lnTo>
                  <a:lnTo>
                    <a:pt x="157" y="90"/>
                  </a:lnTo>
                  <a:lnTo>
                    <a:pt x="96" y="2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088521" name="Freeform 9">
              <a:extLst>
                <a:ext uri="{FF2B5EF4-FFF2-40B4-BE49-F238E27FC236}">
                  <a16:creationId xmlns:a16="http://schemas.microsoft.com/office/drawing/2014/main" id="{6E4FE756-3DB8-8151-9C8A-5E151C4B5DF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6" y="2177"/>
              <a:ext cx="169" cy="261"/>
            </a:xfrm>
            <a:custGeom>
              <a:avLst/>
              <a:gdLst>
                <a:gd name="T0" fmla="*/ 41 w 338"/>
                <a:gd name="T1" fmla="*/ 168 h 523"/>
                <a:gd name="T2" fmla="*/ 59 w 338"/>
                <a:gd name="T3" fmla="*/ 71 h 523"/>
                <a:gd name="T4" fmla="*/ 129 w 338"/>
                <a:gd name="T5" fmla="*/ 9 h 523"/>
                <a:gd name="T6" fmla="*/ 166 w 338"/>
                <a:gd name="T7" fmla="*/ 0 h 523"/>
                <a:gd name="T8" fmla="*/ 212 w 338"/>
                <a:gd name="T9" fmla="*/ 11 h 523"/>
                <a:gd name="T10" fmla="*/ 249 w 338"/>
                <a:gd name="T11" fmla="*/ 47 h 523"/>
                <a:gd name="T12" fmla="*/ 266 w 338"/>
                <a:gd name="T13" fmla="*/ 91 h 523"/>
                <a:gd name="T14" fmla="*/ 275 w 338"/>
                <a:gd name="T15" fmla="*/ 126 h 523"/>
                <a:gd name="T16" fmla="*/ 266 w 338"/>
                <a:gd name="T17" fmla="*/ 174 h 523"/>
                <a:gd name="T18" fmla="*/ 264 w 338"/>
                <a:gd name="T19" fmla="*/ 215 h 523"/>
                <a:gd name="T20" fmla="*/ 237 w 338"/>
                <a:gd name="T21" fmla="*/ 253 h 523"/>
                <a:gd name="T22" fmla="*/ 236 w 338"/>
                <a:gd name="T23" fmla="*/ 298 h 523"/>
                <a:gd name="T24" fmla="*/ 249 w 338"/>
                <a:gd name="T25" fmla="*/ 330 h 523"/>
                <a:gd name="T26" fmla="*/ 301 w 338"/>
                <a:gd name="T27" fmla="*/ 341 h 523"/>
                <a:gd name="T28" fmla="*/ 333 w 338"/>
                <a:gd name="T29" fmla="*/ 376 h 523"/>
                <a:gd name="T30" fmla="*/ 338 w 338"/>
                <a:gd name="T31" fmla="*/ 450 h 523"/>
                <a:gd name="T32" fmla="*/ 316 w 338"/>
                <a:gd name="T33" fmla="*/ 495 h 523"/>
                <a:gd name="T34" fmla="*/ 237 w 338"/>
                <a:gd name="T35" fmla="*/ 518 h 523"/>
                <a:gd name="T36" fmla="*/ 159 w 338"/>
                <a:gd name="T37" fmla="*/ 523 h 523"/>
                <a:gd name="T38" fmla="*/ 96 w 338"/>
                <a:gd name="T39" fmla="*/ 499 h 523"/>
                <a:gd name="T40" fmla="*/ 33 w 338"/>
                <a:gd name="T41" fmla="*/ 441 h 523"/>
                <a:gd name="T42" fmla="*/ 11 w 338"/>
                <a:gd name="T43" fmla="*/ 383 h 523"/>
                <a:gd name="T44" fmla="*/ 0 w 338"/>
                <a:gd name="T45" fmla="*/ 313 h 523"/>
                <a:gd name="T46" fmla="*/ 9 w 338"/>
                <a:gd name="T47" fmla="*/ 238 h 523"/>
                <a:gd name="T48" fmla="*/ 28 w 338"/>
                <a:gd name="T49" fmla="*/ 193 h 523"/>
                <a:gd name="T50" fmla="*/ 41 w 338"/>
                <a:gd name="T51" fmla="*/ 168 h 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38" h="523">
                  <a:moveTo>
                    <a:pt x="41" y="168"/>
                  </a:moveTo>
                  <a:lnTo>
                    <a:pt x="59" y="71"/>
                  </a:lnTo>
                  <a:lnTo>
                    <a:pt x="129" y="9"/>
                  </a:lnTo>
                  <a:lnTo>
                    <a:pt x="166" y="0"/>
                  </a:lnTo>
                  <a:lnTo>
                    <a:pt x="212" y="11"/>
                  </a:lnTo>
                  <a:lnTo>
                    <a:pt x="249" y="47"/>
                  </a:lnTo>
                  <a:lnTo>
                    <a:pt x="266" y="91"/>
                  </a:lnTo>
                  <a:lnTo>
                    <a:pt x="275" y="126"/>
                  </a:lnTo>
                  <a:lnTo>
                    <a:pt x="266" y="174"/>
                  </a:lnTo>
                  <a:lnTo>
                    <a:pt x="264" y="215"/>
                  </a:lnTo>
                  <a:lnTo>
                    <a:pt x="237" y="253"/>
                  </a:lnTo>
                  <a:lnTo>
                    <a:pt x="236" y="298"/>
                  </a:lnTo>
                  <a:lnTo>
                    <a:pt x="249" y="330"/>
                  </a:lnTo>
                  <a:lnTo>
                    <a:pt x="301" y="341"/>
                  </a:lnTo>
                  <a:lnTo>
                    <a:pt x="333" y="376"/>
                  </a:lnTo>
                  <a:lnTo>
                    <a:pt x="338" y="450"/>
                  </a:lnTo>
                  <a:lnTo>
                    <a:pt x="316" y="495"/>
                  </a:lnTo>
                  <a:lnTo>
                    <a:pt x="237" y="518"/>
                  </a:lnTo>
                  <a:lnTo>
                    <a:pt x="159" y="523"/>
                  </a:lnTo>
                  <a:lnTo>
                    <a:pt x="96" y="499"/>
                  </a:lnTo>
                  <a:lnTo>
                    <a:pt x="33" y="441"/>
                  </a:lnTo>
                  <a:lnTo>
                    <a:pt x="11" y="383"/>
                  </a:lnTo>
                  <a:lnTo>
                    <a:pt x="0" y="313"/>
                  </a:lnTo>
                  <a:lnTo>
                    <a:pt x="9" y="238"/>
                  </a:lnTo>
                  <a:lnTo>
                    <a:pt x="28" y="193"/>
                  </a:lnTo>
                  <a:lnTo>
                    <a:pt x="41" y="16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1088522" name="Group 10">
            <a:extLst>
              <a:ext uri="{FF2B5EF4-FFF2-40B4-BE49-F238E27FC236}">
                <a16:creationId xmlns:a16="http://schemas.microsoft.com/office/drawing/2014/main" id="{D824F907-8CC4-854E-E320-D026DDB4AF57}"/>
              </a:ext>
            </a:extLst>
          </p:cNvPr>
          <p:cNvGrpSpPr>
            <a:grpSpLocks/>
          </p:cNvGrpSpPr>
          <p:nvPr/>
        </p:nvGrpSpPr>
        <p:grpSpPr bwMode="auto">
          <a:xfrm>
            <a:off x="1168400" y="3400425"/>
            <a:ext cx="2193925" cy="1808163"/>
            <a:chOff x="736" y="2142"/>
            <a:chExt cx="1382" cy="1139"/>
          </a:xfrm>
        </p:grpSpPr>
        <p:grpSp>
          <p:nvGrpSpPr>
            <p:cNvPr id="1088523" name="Group 11">
              <a:extLst>
                <a:ext uri="{FF2B5EF4-FFF2-40B4-BE49-F238E27FC236}">
                  <a16:creationId xmlns:a16="http://schemas.microsoft.com/office/drawing/2014/main" id="{BAE22663-692A-D0C8-432B-5A106841401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36" y="2142"/>
              <a:ext cx="1382" cy="1139"/>
              <a:chOff x="736" y="2142"/>
              <a:chExt cx="1382" cy="1139"/>
            </a:xfrm>
          </p:grpSpPr>
          <p:sp>
            <p:nvSpPr>
              <p:cNvPr id="1088524" name="Freeform 12">
                <a:extLst>
                  <a:ext uri="{FF2B5EF4-FFF2-40B4-BE49-F238E27FC236}">
                    <a16:creationId xmlns:a16="http://schemas.microsoft.com/office/drawing/2014/main" id="{FBFB8A8A-2E1E-1A3A-BF8F-85610CBA93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6" y="2142"/>
                <a:ext cx="1382" cy="1139"/>
              </a:xfrm>
              <a:custGeom>
                <a:avLst/>
                <a:gdLst>
                  <a:gd name="T0" fmla="*/ 15 w 2765"/>
                  <a:gd name="T1" fmla="*/ 1449 h 2279"/>
                  <a:gd name="T2" fmla="*/ 37 w 2765"/>
                  <a:gd name="T3" fmla="*/ 1177 h 2279"/>
                  <a:gd name="T4" fmla="*/ 0 w 2765"/>
                  <a:gd name="T5" fmla="*/ 890 h 2279"/>
                  <a:gd name="T6" fmla="*/ 37 w 2765"/>
                  <a:gd name="T7" fmla="*/ 676 h 2279"/>
                  <a:gd name="T8" fmla="*/ 220 w 2765"/>
                  <a:gd name="T9" fmla="*/ 544 h 2279"/>
                  <a:gd name="T10" fmla="*/ 705 w 2765"/>
                  <a:gd name="T11" fmla="*/ 404 h 2279"/>
                  <a:gd name="T12" fmla="*/ 1095 w 2765"/>
                  <a:gd name="T13" fmla="*/ 361 h 2279"/>
                  <a:gd name="T14" fmla="*/ 1412 w 2765"/>
                  <a:gd name="T15" fmla="*/ 272 h 2279"/>
                  <a:gd name="T16" fmla="*/ 1602 w 2765"/>
                  <a:gd name="T17" fmla="*/ 206 h 2279"/>
                  <a:gd name="T18" fmla="*/ 1802 w 2765"/>
                  <a:gd name="T19" fmla="*/ 67 h 2279"/>
                  <a:gd name="T20" fmla="*/ 2051 w 2765"/>
                  <a:gd name="T21" fmla="*/ 0 h 2279"/>
                  <a:gd name="T22" fmla="*/ 2177 w 2765"/>
                  <a:gd name="T23" fmla="*/ 60 h 2279"/>
                  <a:gd name="T24" fmla="*/ 2558 w 2765"/>
                  <a:gd name="T25" fmla="*/ 412 h 2279"/>
                  <a:gd name="T26" fmla="*/ 2765 w 2765"/>
                  <a:gd name="T27" fmla="*/ 626 h 2279"/>
                  <a:gd name="T28" fmla="*/ 2735 w 2765"/>
                  <a:gd name="T29" fmla="*/ 735 h 2279"/>
                  <a:gd name="T30" fmla="*/ 2706 w 2765"/>
                  <a:gd name="T31" fmla="*/ 1074 h 2279"/>
                  <a:gd name="T32" fmla="*/ 2669 w 2765"/>
                  <a:gd name="T33" fmla="*/ 1405 h 2279"/>
                  <a:gd name="T34" fmla="*/ 2566 w 2765"/>
                  <a:gd name="T35" fmla="*/ 1529 h 2279"/>
                  <a:gd name="T36" fmla="*/ 2551 w 2765"/>
                  <a:gd name="T37" fmla="*/ 1449 h 2279"/>
                  <a:gd name="T38" fmla="*/ 2397 w 2765"/>
                  <a:gd name="T39" fmla="*/ 1397 h 2279"/>
                  <a:gd name="T40" fmla="*/ 2177 w 2765"/>
                  <a:gd name="T41" fmla="*/ 1477 h 2279"/>
                  <a:gd name="T42" fmla="*/ 1963 w 2765"/>
                  <a:gd name="T43" fmla="*/ 1603 h 2279"/>
                  <a:gd name="T44" fmla="*/ 1683 w 2765"/>
                  <a:gd name="T45" fmla="*/ 1743 h 2279"/>
                  <a:gd name="T46" fmla="*/ 1412 w 2765"/>
                  <a:gd name="T47" fmla="*/ 1853 h 2279"/>
                  <a:gd name="T48" fmla="*/ 1095 w 2765"/>
                  <a:gd name="T49" fmla="*/ 1926 h 2279"/>
                  <a:gd name="T50" fmla="*/ 875 w 2765"/>
                  <a:gd name="T51" fmla="*/ 2000 h 2279"/>
                  <a:gd name="T52" fmla="*/ 838 w 2765"/>
                  <a:gd name="T53" fmla="*/ 2184 h 2279"/>
                  <a:gd name="T54" fmla="*/ 750 w 2765"/>
                  <a:gd name="T55" fmla="*/ 2279 h 2279"/>
                  <a:gd name="T56" fmla="*/ 618 w 2765"/>
                  <a:gd name="T57" fmla="*/ 2132 h 2279"/>
                  <a:gd name="T58" fmla="*/ 631 w 2765"/>
                  <a:gd name="T59" fmla="*/ 2015 h 2279"/>
                  <a:gd name="T60" fmla="*/ 294 w 2765"/>
                  <a:gd name="T61" fmla="*/ 1677 h 2279"/>
                  <a:gd name="T62" fmla="*/ 117 w 2765"/>
                  <a:gd name="T63" fmla="*/ 1529 h 2279"/>
                  <a:gd name="T64" fmla="*/ 117 w 2765"/>
                  <a:gd name="T65" fmla="*/ 1677 h 2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765" h="2279">
                    <a:moveTo>
                      <a:pt x="22" y="1610"/>
                    </a:moveTo>
                    <a:lnTo>
                      <a:pt x="15" y="1449"/>
                    </a:lnTo>
                    <a:lnTo>
                      <a:pt x="37" y="1309"/>
                    </a:lnTo>
                    <a:lnTo>
                      <a:pt x="37" y="1177"/>
                    </a:lnTo>
                    <a:lnTo>
                      <a:pt x="7" y="1015"/>
                    </a:lnTo>
                    <a:lnTo>
                      <a:pt x="0" y="890"/>
                    </a:lnTo>
                    <a:lnTo>
                      <a:pt x="7" y="757"/>
                    </a:lnTo>
                    <a:lnTo>
                      <a:pt x="37" y="676"/>
                    </a:lnTo>
                    <a:lnTo>
                      <a:pt x="117" y="618"/>
                    </a:lnTo>
                    <a:lnTo>
                      <a:pt x="220" y="544"/>
                    </a:lnTo>
                    <a:lnTo>
                      <a:pt x="463" y="463"/>
                    </a:lnTo>
                    <a:lnTo>
                      <a:pt x="705" y="404"/>
                    </a:lnTo>
                    <a:lnTo>
                      <a:pt x="919" y="367"/>
                    </a:lnTo>
                    <a:lnTo>
                      <a:pt x="1095" y="361"/>
                    </a:lnTo>
                    <a:lnTo>
                      <a:pt x="1265" y="309"/>
                    </a:lnTo>
                    <a:lnTo>
                      <a:pt x="1412" y="272"/>
                    </a:lnTo>
                    <a:lnTo>
                      <a:pt x="1485" y="243"/>
                    </a:lnTo>
                    <a:lnTo>
                      <a:pt x="1602" y="206"/>
                    </a:lnTo>
                    <a:lnTo>
                      <a:pt x="1706" y="154"/>
                    </a:lnTo>
                    <a:lnTo>
                      <a:pt x="1802" y="67"/>
                    </a:lnTo>
                    <a:lnTo>
                      <a:pt x="1911" y="37"/>
                    </a:lnTo>
                    <a:lnTo>
                      <a:pt x="2051" y="0"/>
                    </a:lnTo>
                    <a:lnTo>
                      <a:pt x="2118" y="8"/>
                    </a:lnTo>
                    <a:lnTo>
                      <a:pt x="2177" y="60"/>
                    </a:lnTo>
                    <a:lnTo>
                      <a:pt x="2353" y="206"/>
                    </a:lnTo>
                    <a:lnTo>
                      <a:pt x="2558" y="412"/>
                    </a:lnTo>
                    <a:lnTo>
                      <a:pt x="2699" y="537"/>
                    </a:lnTo>
                    <a:lnTo>
                      <a:pt x="2765" y="626"/>
                    </a:lnTo>
                    <a:lnTo>
                      <a:pt x="2765" y="685"/>
                    </a:lnTo>
                    <a:lnTo>
                      <a:pt x="2735" y="735"/>
                    </a:lnTo>
                    <a:lnTo>
                      <a:pt x="2706" y="831"/>
                    </a:lnTo>
                    <a:lnTo>
                      <a:pt x="2706" y="1074"/>
                    </a:lnTo>
                    <a:lnTo>
                      <a:pt x="2691" y="1264"/>
                    </a:lnTo>
                    <a:lnTo>
                      <a:pt x="2669" y="1405"/>
                    </a:lnTo>
                    <a:lnTo>
                      <a:pt x="2632" y="1508"/>
                    </a:lnTo>
                    <a:lnTo>
                      <a:pt x="2566" y="1529"/>
                    </a:lnTo>
                    <a:lnTo>
                      <a:pt x="2536" y="1499"/>
                    </a:lnTo>
                    <a:lnTo>
                      <a:pt x="2551" y="1449"/>
                    </a:lnTo>
                    <a:lnTo>
                      <a:pt x="2558" y="1323"/>
                    </a:lnTo>
                    <a:lnTo>
                      <a:pt x="2397" y="1397"/>
                    </a:lnTo>
                    <a:lnTo>
                      <a:pt x="2301" y="1449"/>
                    </a:lnTo>
                    <a:lnTo>
                      <a:pt x="2177" y="1477"/>
                    </a:lnTo>
                    <a:lnTo>
                      <a:pt x="2081" y="1523"/>
                    </a:lnTo>
                    <a:lnTo>
                      <a:pt x="1963" y="1603"/>
                    </a:lnTo>
                    <a:lnTo>
                      <a:pt x="1853" y="1662"/>
                    </a:lnTo>
                    <a:lnTo>
                      <a:pt x="1683" y="1743"/>
                    </a:lnTo>
                    <a:lnTo>
                      <a:pt x="1574" y="1780"/>
                    </a:lnTo>
                    <a:lnTo>
                      <a:pt x="1412" y="1853"/>
                    </a:lnTo>
                    <a:lnTo>
                      <a:pt x="1228" y="1889"/>
                    </a:lnTo>
                    <a:lnTo>
                      <a:pt x="1095" y="1926"/>
                    </a:lnTo>
                    <a:lnTo>
                      <a:pt x="949" y="1963"/>
                    </a:lnTo>
                    <a:lnTo>
                      <a:pt x="875" y="2000"/>
                    </a:lnTo>
                    <a:lnTo>
                      <a:pt x="845" y="2074"/>
                    </a:lnTo>
                    <a:lnTo>
                      <a:pt x="838" y="2184"/>
                    </a:lnTo>
                    <a:lnTo>
                      <a:pt x="816" y="2243"/>
                    </a:lnTo>
                    <a:lnTo>
                      <a:pt x="750" y="2279"/>
                    </a:lnTo>
                    <a:lnTo>
                      <a:pt x="646" y="2220"/>
                    </a:lnTo>
                    <a:lnTo>
                      <a:pt x="618" y="2132"/>
                    </a:lnTo>
                    <a:lnTo>
                      <a:pt x="655" y="2059"/>
                    </a:lnTo>
                    <a:lnTo>
                      <a:pt x="631" y="2015"/>
                    </a:lnTo>
                    <a:lnTo>
                      <a:pt x="492" y="1860"/>
                    </a:lnTo>
                    <a:lnTo>
                      <a:pt x="294" y="1677"/>
                    </a:lnTo>
                    <a:lnTo>
                      <a:pt x="169" y="1559"/>
                    </a:lnTo>
                    <a:lnTo>
                      <a:pt x="117" y="1529"/>
                    </a:lnTo>
                    <a:lnTo>
                      <a:pt x="95" y="1581"/>
                    </a:lnTo>
                    <a:lnTo>
                      <a:pt x="117" y="1677"/>
                    </a:lnTo>
                    <a:lnTo>
                      <a:pt x="22" y="1610"/>
                    </a:lnTo>
                    <a:close/>
                  </a:path>
                </a:pathLst>
              </a:custGeom>
              <a:solidFill>
                <a:srgbClr val="996633"/>
              </a:solidFill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088525" name="Freeform 13">
                <a:extLst>
                  <a:ext uri="{FF2B5EF4-FFF2-40B4-BE49-F238E27FC236}">
                    <a16:creationId xmlns:a16="http://schemas.microsoft.com/office/drawing/2014/main" id="{5E50C8BC-D36A-C06C-B8EE-CFD307804F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5" y="2474"/>
                <a:ext cx="1356" cy="805"/>
              </a:xfrm>
              <a:custGeom>
                <a:avLst/>
                <a:gdLst>
                  <a:gd name="T0" fmla="*/ 691 w 2713"/>
                  <a:gd name="T1" fmla="*/ 1580 h 1611"/>
                  <a:gd name="T2" fmla="*/ 699 w 2713"/>
                  <a:gd name="T3" fmla="*/ 1426 h 1611"/>
                  <a:gd name="T4" fmla="*/ 691 w 2713"/>
                  <a:gd name="T5" fmla="*/ 1088 h 1611"/>
                  <a:gd name="T6" fmla="*/ 691 w 2713"/>
                  <a:gd name="T7" fmla="*/ 838 h 1611"/>
                  <a:gd name="T8" fmla="*/ 654 w 2713"/>
                  <a:gd name="T9" fmla="*/ 772 h 1611"/>
                  <a:gd name="T10" fmla="*/ 381 w 2713"/>
                  <a:gd name="T11" fmla="*/ 485 h 1611"/>
                  <a:gd name="T12" fmla="*/ 205 w 2713"/>
                  <a:gd name="T13" fmla="*/ 309 h 1611"/>
                  <a:gd name="T14" fmla="*/ 59 w 2713"/>
                  <a:gd name="T15" fmla="*/ 183 h 1611"/>
                  <a:gd name="T16" fmla="*/ 0 w 2713"/>
                  <a:gd name="T17" fmla="*/ 118 h 1611"/>
                  <a:gd name="T18" fmla="*/ 15 w 2713"/>
                  <a:gd name="T19" fmla="*/ 81 h 1611"/>
                  <a:gd name="T20" fmla="*/ 37 w 2713"/>
                  <a:gd name="T21" fmla="*/ 81 h 1611"/>
                  <a:gd name="T22" fmla="*/ 139 w 2713"/>
                  <a:gd name="T23" fmla="*/ 191 h 1611"/>
                  <a:gd name="T24" fmla="*/ 279 w 2713"/>
                  <a:gd name="T25" fmla="*/ 301 h 1611"/>
                  <a:gd name="T26" fmla="*/ 412 w 2713"/>
                  <a:gd name="T27" fmla="*/ 479 h 1611"/>
                  <a:gd name="T28" fmla="*/ 536 w 2713"/>
                  <a:gd name="T29" fmla="*/ 610 h 1611"/>
                  <a:gd name="T30" fmla="*/ 654 w 2713"/>
                  <a:gd name="T31" fmla="*/ 699 h 1611"/>
                  <a:gd name="T32" fmla="*/ 727 w 2713"/>
                  <a:gd name="T33" fmla="*/ 764 h 1611"/>
                  <a:gd name="T34" fmla="*/ 779 w 2713"/>
                  <a:gd name="T35" fmla="*/ 751 h 1611"/>
                  <a:gd name="T36" fmla="*/ 830 w 2713"/>
                  <a:gd name="T37" fmla="*/ 714 h 1611"/>
                  <a:gd name="T38" fmla="*/ 993 w 2713"/>
                  <a:gd name="T39" fmla="*/ 677 h 1611"/>
                  <a:gd name="T40" fmla="*/ 1287 w 2713"/>
                  <a:gd name="T41" fmla="*/ 596 h 1611"/>
                  <a:gd name="T42" fmla="*/ 1463 w 2713"/>
                  <a:gd name="T43" fmla="*/ 500 h 1611"/>
                  <a:gd name="T44" fmla="*/ 1668 w 2713"/>
                  <a:gd name="T45" fmla="*/ 412 h 1611"/>
                  <a:gd name="T46" fmla="*/ 1882 w 2713"/>
                  <a:gd name="T47" fmla="*/ 331 h 1611"/>
                  <a:gd name="T48" fmla="*/ 2103 w 2713"/>
                  <a:gd name="T49" fmla="*/ 235 h 1611"/>
                  <a:gd name="T50" fmla="*/ 2258 w 2713"/>
                  <a:gd name="T51" fmla="*/ 183 h 1611"/>
                  <a:gd name="T52" fmla="*/ 2441 w 2713"/>
                  <a:gd name="T53" fmla="*/ 103 h 1611"/>
                  <a:gd name="T54" fmla="*/ 2587 w 2713"/>
                  <a:gd name="T55" fmla="*/ 66 h 1611"/>
                  <a:gd name="T56" fmla="*/ 2713 w 2713"/>
                  <a:gd name="T57" fmla="*/ 0 h 1611"/>
                  <a:gd name="T58" fmla="*/ 2669 w 2713"/>
                  <a:gd name="T59" fmla="*/ 118 h 1611"/>
                  <a:gd name="T60" fmla="*/ 2595 w 2713"/>
                  <a:gd name="T61" fmla="*/ 118 h 1611"/>
                  <a:gd name="T62" fmla="*/ 2500 w 2713"/>
                  <a:gd name="T63" fmla="*/ 139 h 1611"/>
                  <a:gd name="T64" fmla="*/ 2330 w 2713"/>
                  <a:gd name="T65" fmla="*/ 191 h 1611"/>
                  <a:gd name="T66" fmla="*/ 2206 w 2713"/>
                  <a:gd name="T67" fmla="*/ 242 h 1611"/>
                  <a:gd name="T68" fmla="*/ 2051 w 2713"/>
                  <a:gd name="T69" fmla="*/ 294 h 1611"/>
                  <a:gd name="T70" fmla="*/ 1949 w 2713"/>
                  <a:gd name="T71" fmla="*/ 346 h 1611"/>
                  <a:gd name="T72" fmla="*/ 1779 w 2713"/>
                  <a:gd name="T73" fmla="*/ 412 h 1611"/>
                  <a:gd name="T74" fmla="*/ 1668 w 2713"/>
                  <a:gd name="T75" fmla="*/ 412 h 1611"/>
                  <a:gd name="T76" fmla="*/ 1507 w 2713"/>
                  <a:gd name="T77" fmla="*/ 529 h 1611"/>
                  <a:gd name="T78" fmla="*/ 1396 w 2713"/>
                  <a:gd name="T79" fmla="*/ 581 h 1611"/>
                  <a:gd name="T80" fmla="*/ 1257 w 2713"/>
                  <a:gd name="T81" fmla="*/ 632 h 1611"/>
                  <a:gd name="T82" fmla="*/ 1080 w 2713"/>
                  <a:gd name="T83" fmla="*/ 692 h 1611"/>
                  <a:gd name="T84" fmla="*/ 941 w 2713"/>
                  <a:gd name="T85" fmla="*/ 727 h 1611"/>
                  <a:gd name="T86" fmla="*/ 845 w 2713"/>
                  <a:gd name="T87" fmla="*/ 772 h 1611"/>
                  <a:gd name="T88" fmla="*/ 758 w 2713"/>
                  <a:gd name="T89" fmla="*/ 816 h 1611"/>
                  <a:gd name="T90" fmla="*/ 736 w 2713"/>
                  <a:gd name="T91" fmla="*/ 934 h 1611"/>
                  <a:gd name="T92" fmla="*/ 736 w 2713"/>
                  <a:gd name="T93" fmla="*/ 1213 h 1611"/>
                  <a:gd name="T94" fmla="*/ 736 w 2713"/>
                  <a:gd name="T95" fmla="*/ 1404 h 1611"/>
                  <a:gd name="T96" fmla="*/ 749 w 2713"/>
                  <a:gd name="T97" fmla="*/ 1567 h 1611"/>
                  <a:gd name="T98" fmla="*/ 706 w 2713"/>
                  <a:gd name="T99" fmla="*/ 1611 h 1611"/>
                  <a:gd name="T100" fmla="*/ 691 w 2713"/>
                  <a:gd name="T101" fmla="*/ 1580 h 16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713" h="1611">
                    <a:moveTo>
                      <a:pt x="691" y="1580"/>
                    </a:moveTo>
                    <a:lnTo>
                      <a:pt x="699" y="1426"/>
                    </a:lnTo>
                    <a:lnTo>
                      <a:pt x="691" y="1088"/>
                    </a:lnTo>
                    <a:lnTo>
                      <a:pt x="691" y="838"/>
                    </a:lnTo>
                    <a:lnTo>
                      <a:pt x="654" y="772"/>
                    </a:lnTo>
                    <a:lnTo>
                      <a:pt x="381" y="485"/>
                    </a:lnTo>
                    <a:lnTo>
                      <a:pt x="205" y="309"/>
                    </a:lnTo>
                    <a:lnTo>
                      <a:pt x="59" y="183"/>
                    </a:lnTo>
                    <a:lnTo>
                      <a:pt x="0" y="118"/>
                    </a:lnTo>
                    <a:lnTo>
                      <a:pt x="15" y="81"/>
                    </a:lnTo>
                    <a:lnTo>
                      <a:pt x="37" y="81"/>
                    </a:lnTo>
                    <a:lnTo>
                      <a:pt x="139" y="191"/>
                    </a:lnTo>
                    <a:lnTo>
                      <a:pt x="279" y="301"/>
                    </a:lnTo>
                    <a:lnTo>
                      <a:pt x="412" y="479"/>
                    </a:lnTo>
                    <a:lnTo>
                      <a:pt x="536" y="610"/>
                    </a:lnTo>
                    <a:lnTo>
                      <a:pt x="654" y="699"/>
                    </a:lnTo>
                    <a:lnTo>
                      <a:pt x="727" y="764"/>
                    </a:lnTo>
                    <a:lnTo>
                      <a:pt x="779" y="751"/>
                    </a:lnTo>
                    <a:lnTo>
                      <a:pt x="830" y="714"/>
                    </a:lnTo>
                    <a:lnTo>
                      <a:pt x="993" y="677"/>
                    </a:lnTo>
                    <a:lnTo>
                      <a:pt x="1287" y="596"/>
                    </a:lnTo>
                    <a:lnTo>
                      <a:pt x="1463" y="500"/>
                    </a:lnTo>
                    <a:lnTo>
                      <a:pt x="1668" y="412"/>
                    </a:lnTo>
                    <a:lnTo>
                      <a:pt x="1882" y="331"/>
                    </a:lnTo>
                    <a:lnTo>
                      <a:pt x="2103" y="235"/>
                    </a:lnTo>
                    <a:lnTo>
                      <a:pt x="2258" y="183"/>
                    </a:lnTo>
                    <a:lnTo>
                      <a:pt x="2441" y="103"/>
                    </a:lnTo>
                    <a:lnTo>
                      <a:pt x="2587" y="66"/>
                    </a:lnTo>
                    <a:lnTo>
                      <a:pt x="2713" y="0"/>
                    </a:lnTo>
                    <a:lnTo>
                      <a:pt x="2669" y="118"/>
                    </a:lnTo>
                    <a:lnTo>
                      <a:pt x="2595" y="118"/>
                    </a:lnTo>
                    <a:lnTo>
                      <a:pt x="2500" y="139"/>
                    </a:lnTo>
                    <a:lnTo>
                      <a:pt x="2330" y="191"/>
                    </a:lnTo>
                    <a:lnTo>
                      <a:pt x="2206" y="242"/>
                    </a:lnTo>
                    <a:lnTo>
                      <a:pt x="2051" y="294"/>
                    </a:lnTo>
                    <a:lnTo>
                      <a:pt x="1949" y="346"/>
                    </a:lnTo>
                    <a:lnTo>
                      <a:pt x="1779" y="412"/>
                    </a:lnTo>
                    <a:lnTo>
                      <a:pt x="1668" y="412"/>
                    </a:lnTo>
                    <a:lnTo>
                      <a:pt x="1507" y="529"/>
                    </a:lnTo>
                    <a:lnTo>
                      <a:pt x="1396" y="581"/>
                    </a:lnTo>
                    <a:lnTo>
                      <a:pt x="1257" y="632"/>
                    </a:lnTo>
                    <a:lnTo>
                      <a:pt x="1080" y="692"/>
                    </a:lnTo>
                    <a:lnTo>
                      <a:pt x="941" y="727"/>
                    </a:lnTo>
                    <a:lnTo>
                      <a:pt x="845" y="772"/>
                    </a:lnTo>
                    <a:lnTo>
                      <a:pt x="758" y="816"/>
                    </a:lnTo>
                    <a:lnTo>
                      <a:pt x="736" y="934"/>
                    </a:lnTo>
                    <a:lnTo>
                      <a:pt x="736" y="1213"/>
                    </a:lnTo>
                    <a:lnTo>
                      <a:pt x="736" y="1404"/>
                    </a:lnTo>
                    <a:lnTo>
                      <a:pt x="749" y="1567"/>
                    </a:lnTo>
                    <a:lnTo>
                      <a:pt x="706" y="1611"/>
                    </a:lnTo>
                    <a:lnTo>
                      <a:pt x="691" y="158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</p:grpSp>
        <p:sp>
          <p:nvSpPr>
            <p:cNvPr id="1088526" name="Freeform 14">
              <a:extLst>
                <a:ext uri="{FF2B5EF4-FFF2-40B4-BE49-F238E27FC236}">
                  <a16:creationId xmlns:a16="http://schemas.microsoft.com/office/drawing/2014/main" id="{43F0681C-82A4-84CF-652F-C0426F577263}"/>
                </a:ext>
              </a:extLst>
            </p:cNvPr>
            <p:cNvSpPr>
              <a:spLocks/>
            </p:cNvSpPr>
            <p:nvPr/>
          </p:nvSpPr>
          <p:spPr bwMode="auto">
            <a:xfrm>
              <a:off x="1309" y="2326"/>
              <a:ext cx="328" cy="227"/>
            </a:xfrm>
            <a:custGeom>
              <a:avLst/>
              <a:gdLst>
                <a:gd name="T0" fmla="*/ 8 w 655"/>
                <a:gd name="T1" fmla="*/ 133 h 456"/>
                <a:gd name="T2" fmla="*/ 170 w 655"/>
                <a:gd name="T3" fmla="*/ 96 h 456"/>
                <a:gd name="T4" fmla="*/ 265 w 655"/>
                <a:gd name="T5" fmla="*/ 52 h 456"/>
                <a:gd name="T6" fmla="*/ 332 w 655"/>
                <a:gd name="T7" fmla="*/ 0 h 456"/>
                <a:gd name="T8" fmla="*/ 398 w 655"/>
                <a:gd name="T9" fmla="*/ 67 h 456"/>
                <a:gd name="T10" fmla="*/ 500 w 655"/>
                <a:gd name="T11" fmla="*/ 163 h 456"/>
                <a:gd name="T12" fmla="*/ 589 w 655"/>
                <a:gd name="T13" fmla="*/ 214 h 456"/>
                <a:gd name="T14" fmla="*/ 655 w 655"/>
                <a:gd name="T15" fmla="*/ 281 h 456"/>
                <a:gd name="T16" fmla="*/ 618 w 655"/>
                <a:gd name="T17" fmla="*/ 339 h 456"/>
                <a:gd name="T18" fmla="*/ 487 w 655"/>
                <a:gd name="T19" fmla="*/ 398 h 456"/>
                <a:gd name="T20" fmla="*/ 354 w 655"/>
                <a:gd name="T21" fmla="*/ 456 h 456"/>
                <a:gd name="T22" fmla="*/ 295 w 655"/>
                <a:gd name="T23" fmla="*/ 456 h 456"/>
                <a:gd name="T24" fmla="*/ 213 w 655"/>
                <a:gd name="T25" fmla="*/ 353 h 456"/>
                <a:gd name="T26" fmla="*/ 133 w 655"/>
                <a:gd name="T27" fmla="*/ 287 h 456"/>
                <a:gd name="T28" fmla="*/ 52 w 655"/>
                <a:gd name="T29" fmla="*/ 244 h 456"/>
                <a:gd name="T30" fmla="*/ 0 w 655"/>
                <a:gd name="T31" fmla="*/ 170 h 456"/>
                <a:gd name="T32" fmla="*/ 8 w 655"/>
                <a:gd name="T33" fmla="*/ 133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55" h="456">
                  <a:moveTo>
                    <a:pt x="8" y="133"/>
                  </a:moveTo>
                  <a:lnTo>
                    <a:pt x="170" y="96"/>
                  </a:lnTo>
                  <a:lnTo>
                    <a:pt x="265" y="52"/>
                  </a:lnTo>
                  <a:lnTo>
                    <a:pt x="332" y="0"/>
                  </a:lnTo>
                  <a:lnTo>
                    <a:pt x="398" y="67"/>
                  </a:lnTo>
                  <a:lnTo>
                    <a:pt x="500" y="163"/>
                  </a:lnTo>
                  <a:lnTo>
                    <a:pt x="589" y="214"/>
                  </a:lnTo>
                  <a:lnTo>
                    <a:pt x="655" y="281"/>
                  </a:lnTo>
                  <a:lnTo>
                    <a:pt x="618" y="339"/>
                  </a:lnTo>
                  <a:lnTo>
                    <a:pt x="487" y="398"/>
                  </a:lnTo>
                  <a:lnTo>
                    <a:pt x="354" y="456"/>
                  </a:lnTo>
                  <a:lnTo>
                    <a:pt x="295" y="456"/>
                  </a:lnTo>
                  <a:lnTo>
                    <a:pt x="213" y="353"/>
                  </a:lnTo>
                  <a:lnTo>
                    <a:pt x="133" y="287"/>
                  </a:lnTo>
                  <a:lnTo>
                    <a:pt x="52" y="244"/>
                  </a:lnTo>
                  <a:lnTo>
                    <a:pt x="0" y="170"/>
                  </a:lnTo>
                  <a:lnTo>
                    <a:pt x="8" y="133"/>
                  </a:lnTo>
                  <a:close/>
                </a:path>
              </a:pathLst>
            </a:custGeom>
            <a:solidFill>
              <a:srgbClr val="F8F8F8"/>
            </a:solidFill>
            <a:ln w="793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088527" name="Freeform 15">
              <a:extLst>
                <a:ext uri="{FF2B5EF4-FFF2-40B4-BE49-F238E27FC236}">
                  <a16:creationId xmlns:a16="http://schemas.microsoft.com/office/drawing/2014/main" id="{1CC7DA6C-99DF-0CA7-265D-AEA159F410A5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2" y="2326"/>
              <a:ext cx="70" cy="115"/>
            </a:xfrm>
            <a:custGeom>
              <a:avLst/>
              <a:gdLst>
                <a:gd name="T0" fmla="*/ 134 w 141"/>
                <a:gd name="T1" fmla="*/ 191 h 228"/>
                <a:gd name="T2" fmla="*/ 24 w 141"/>
                <a:gd name="T3" fmla="*/ 0 h 228"/>
                <a:gd name="T4" fmla="*/ 0 w 141"/>
                <a:gd name="T5" fmla="*/ 15 h 228"/>
                <a:gd name="T6" fmla="*/ 9 w 141"/>
                <a:gd name="T7" fmla="*/ 37 h 228"/>
                <a:gd name="T8" fmla="*/ 113 w 141"/>
                <a:gd name="T9" fmla="*/ 221 h 228"/>
                <a:gd name="T10" fmla="*/ 141 w 141"/>
                <a:gd name="T11" fmla="*/ 228 h 228"/>
                <a:gd name="T12" fmla="*/ 134 w 141"/>
                <a:gd name="T13" fmla="*/ 191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1" h="228">
                  <a:moveTo>
                    <a:pt x="134" y="191"/>
                  </a:moveTo>
                  <a:lnTo>
                    <a:pt x="24" y="0"/>
                  </a:lnTo>
                  <a:lnTo>
                    <a:pt x="0" y="15"/>
                  </a:lnTo>
                  <a:lnTo>
                    <a:pt x="9" y="37"/>
                  </a:lnTo>
                  <a:lnTo>
                    <a:pt x="113" y="221"/>
                  </a:lnTo>
                  <a:lnTo>
                    <a:pt x="141" y="228"/>
                  </a:lnTo>
                  <a:lnTo>
                    <a:pt x="134" y="19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1088528" name="Group 16">
            <a:extLst>
              <a:ext uri="{FF2B5EF4-FFF2-40B4-BE49-F238E27FC236}">
                <a16:creationId xmlns:a16="http://schemas.microsoft.com/office/drawing/2014/main" id="{5CEBE68B-C10D-5570-6941-5FA3BB80C5AB}"/>
              </a:ext>
            </a:extLst>
          </p:cNvPr>
          <p:cNvGrpSpPr>
            <a:grpSpLocks/>
          </p:cNvGrpSpPr>
          <p:nvPr/>
        </p:nvGrpSpPr>
        <p:grpSpPr bwMode="auto">
          <a:xfrm>
            <a:off x="1927225" y="3154363"/>
            <a:ext cx="514350" cy="781050"/>
            <a:chOff x="1214" y="1987"/>
            <a:chExt cx="324" cy="492"/>
          </a:xfrm>
        </p:grpSpPr>
        <p:sp>
          <p:nvSpPr>
            <p:cNvPr id="1088529" name="Freeform 17">
              <a:extLst>
                <a:ext uri="{FF2B5EF4-FFF2-40B4-BE49-F238E27FC236}">
                  <a16:creationId xmlns:a16="http://schemas.microsoft.com/office/drawing/2014/main" id="{C05792A8-80C0-9CBC-079A-C19D72A9B0E8}"/>
                </a:ext>
              </a:extLst>
            </p:cNvPr>
            <p:cNvSpPr>
              <a:spLocks/>
            </p:cNvSpPr>
            <p:nvPr/>
          </p:nvSpPr>
          <p:spPr bwMode="auto">
            <a:xfrm>
              <a:off x="1327" y="1987"/>
              <a:ext cx="145" cy="199"/>
            </a:xfrm>
            <a:custGeom>
              <a:avLst/>
              <a:gdLst>
                <a:gd name="T0" fmla="*/ 22 w 290"/>
                <a:gd name="T1" fmla="*/ 103 h 398"/>
                <a:gd name="T2" fmla="*/ 45 w 290"/>
                <a:gd name="T3" fmla="*/ 62 h 398"/>
                <a:gd name="T4" fmla="*/ 86 w 290"/>
                <a:gd name="T5" fmla="*/ 17 h 398"/>
                <a:gd name="T6" fmla="*/ 129 w 290"/>
                <a:gd name="T7" fmla="*/ 2 h 398"/>
                <a:gd name="T8" fmla="*/ 166 w 290"/>
                <a:gd name="T9" fmla="*/ 0 h 398"/>
                <a:gd name="T10" fmla="*/ 208 w 290"/>
                <a:gd name="T11" fmla="*/ 23 h 398"/>
                <a:gd name="T12" fmla="*/ 235 w 290"/>
                <a:gd name="T13" fmla="*/ 75 h 398"/>
                <a:gd name="T14" fmla="*/ 249 w 290"/>
                <a:gd name="T15" fmla="*/ 118 h 398"/>
                <a:gd name="T16" fmla="*/ 245 w 290"/>
                <a:gd name="T17" fmla="*/ 162 h 398"/>
                <a:gd name="T18" fmla="*/ 235 w 290"/>
                <a:gd name="T19" fmla="*/ 215 h 398"/>
                <a:gd name="T20" fmla="*/ 223 w 290"/>
                <a:gd name="T21" fmla="*/ 263 h 398"/>
                <a:gd name="T22" fmla="*/ 223 w 290"/>
                <a:gd name="T23" fmla="*/ 274 h 398"/>
                <a:gd name="T24" fmla="*/ 242 w 290"/>
                <a:gd name="T25" fmla="*/ 323 h 398"/>
                <a:gd name="T26" fmla="*/ 280 w 290"/>
                <a:gd name="T27" fmla="*/ 367 h 398"/>
                <a:gd name="T28" fmla="*/ 290 w 290"/>
                <a:gd name="T29" fmla="*/ 380 h 398"/>
                <a:gd name="T30" fmla="*/ 279 w 290"/>
                <a:gd name="T31" fmla="*/ 395 h 398"/>
                <a:gd name="T32" fmla="*/ 260 w 290"/>
                <a:gd name="T33" fmla="*/ 398 h 398"/>
                <a:gd name="T34" fmla="*/ 224 w 290"/>
                <a:gd name="T35" fmla="*/ 338 h 398"/>
                <a:gd name="T36" fmla="*/ 207 w 290"/>
                <a:gd name="T37" fmla="*/ 298 h 398"/>
                <a:gd name="T38" fmla="*/ 185 w 290"/>
                <a:gd name="T39" fmla="*/ 331 h 398"/>
                <a:gd name="T40" fmla="*/ 167 w 290"/>
                <a:gd name="T41" fmla="*/ 358 h 398"/>
                <a:gd name="T42" fmla="*/ 125 w 290"/>
                <a:gd name="T43" fmla="*/ 384 h 398"/>
                <a:gd name="T44" fmla="*/ 93 w 290"/>
                <a:gd name="T45" fmla="*/ 391 h 398"/>
                <a:gd name="T46" fmla="*/ 37 w 290"/>
                <a:gd name="T47" fmla="*/ 378 h 398"/>
                <a:gd name="T48" fmla="*/ 8 w 290"/>
                <a:gd name="T49" fmla="*/ 312 h 398"/>
                <a:gd name="T50" fmla="*/ 0 w 290"/>
                <a:gd name="T51" fmla="*/ 220 h 398"/>
                <a:gd name="T52" fmla="*/ 4 w 290"/>
                <a:gd name="T53" fmla="*/ 131 h 398"/>
                <a:gd name="T54" fmla="*/ 22 w 290"/>
                <a:gd name="T55" fmla="*/ 103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90" h="398">
                  <a:moveTo>
                    <a:pt x="22" y="103"/>
                  </a:moveTo>
                  <a:lnTo>
                    <a:pt x="45" y="62"/>
                  </a:lnTo>
                  <a:lnTo>
                    <a:pt x="86" y="17"/>
                  </a:lnTo>
                  <a:lnTo>
                    <a:pt x="129" y="2"/>
                  </a:lnTo>
                  <a:lnTo>
                    <a:pt x="166" y="0"/>
                  </a:lnTo>
                  <a:lnTo>
                    <a:pt x="208" y="23"/>
                  </a:lnTo>
                  <a:lnTo>
                    <a:pt x="235" y="75"/>
                  </a:lnTo>
                  <a:lnTo>
                    <a:pt x="249" y="118"/>
                  </a:lnTo>
                  <a:lnTo>
                    <a:pt x="245" y="162"/>
                  </a:lnTo>
                  <a:lnTo>
                    <a:pt x="235" y="215"/>
                  </a:lnTo>
                  <a:lnTo>
                    <a:pt x="223" y="263"/>
                  </a:lnTo>
                  <a:lnTo>
                    <a:pt x="223" y="274"/>
                  </a:lnTo>
                  <a:lnTo>
                    <a:pt x="242" y="323"/>
                  </a:lnTo>
                  <a:lnTo>
                    <a:pt x="280" y="367"/>
                  </a:lnTo>
                  <a:lnTo>
                    <a:pt x="290" y="380"/>
                  </a:lnTo>
                  <a:lnTo>
                    <a:pt x="279" y="395"/>
                  </a:lnTo>
                  <a:lnTo>
                    <a:pt x="260" y="398"/>
                  </a:lnTo>
                  <a:lnTo>
                    <a:pt x="224" y="338"/>
                  </a:lnTo>
                  <a:lnTo>
                    <a:pt x="207" y="298"/>
                  </a:lnTo>
                  <a:lnTo>
                    <a:pt x="185" y="331"/>
                  </a:lnTo>
                  <a:lnTo>
                    <a:pt x="167" y="358"/>
                  </a:lnTo>
                  <a:lnTo>
                    <a:pt x="125" y="384"/>
                  </a:lnTo>
                  <a:lnTo>
                    <a:pt x="93" y="391"/>
                  </a:lnTo>
                  <a:lnTo>
                    <a:pt x="37" y="378"/>
                  </a:lnTo>
                  <a:lnTo>
                    <a:pt x="8" y="312"/>
                  </a:lnTo>
                  <a:lnTo>
                    <a:pt x="0" y="220"/>
                  </a:lnTo>
                  <a:lnTo>
                    <a:pt x="4" y="131"/>
                  </a:lnTo>
                  <a:lnTo>
                    <a:pt x="22" y="10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088530" name="Freeform 18">
              <a:extLst>
                <a:ext uri="{FF2B5EF4-FFF2-40B4-BE49-F238E27FC236}">
                  <a16:creationId xmlns:a16="http://schemas.microsoft.com/office/drawing/2014/main" id="{60655822-A3BB-C7D4-C1EE-E427A0A5FEE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14" y="2205"/>
              <a:ext cx="277" cy="274"/>
            </a:xfrm>
            <a:custGeom>
              <a:avLst/>
              <a:gdLst>
                <a:gd name="T0" fmla="*/ 170 w 553"/>
                <a:gd name="T1" fmla="*/ 22 h 548"/>
                <a:gd name="T2" fmla="*/ 222 w 553"/>
                <a:gd name="T3" fmla="*/ 4 h 548"/>
                <a:gd name="T4" fmla="*/ 258 w 553"/>
                <a:gd name="T5" fmla="*/ 0 h 548"/>
                <a:gd name="T6" fmla="*/ 288 w 553"/>
                <a:gd name="T7" fmla="*/ 4 h 548"/>
                <a:gd name="T8" fmla="*/ 303 w 553"/>
                <a:gd name="T9" fmla="*/ 19 h 548"/>
                <a:gd name="T10" fmla="*/ 295 w 553"/>
                <a:gd name="T11" fmla="*/ 57 h 548"/>
                <a:gd name="T12" fmla="*/ 244 w 553"/>
                <a:gd name="T13" fmla="*/ 78 h 548"/>
                <a:gd name="T14" fmla="*/ 190 w 553"/>
                <a:gd name="T15" fmla="*/ 78 h 548"/>
                <a:gd name="T16" fmla="*/ 131 w 553"/>
                <a:gd name="T17" fmla="*/ 87 h 548"/>
                <a:gd name="T18" fmla="*/ 87 w 553"/>
                <a:gd name="T19" fmla="*/ 106 h 548"/>
                <a:gd name="T20" fmla="*/ 46 w 553"/>
                <a:gd name="T21" fmla="*/ 136 h 548"/>
                <a:gd name="T22" fmla="*/ 43 w 553"/>
                <a:gd name="T23" fmla="*/ 180 h 548"/>
                <a:gd name="T24" fmla="*/ 60 w 553"/>
                <a:gd name="T25" fmla="*/ 224 h 548"/>
                <a:gd name="T26" fmla="*/ 102 w 553"/>
                <a:gd name="T27" fmla="*/ 261 h 548"/>
                <a:gd name="T28" fmla="*/ 168 w 553"/>
                <a:gd name="T29" fmla="*/ 291 h 548"/>
                <a:gd name="T30" fmla="*/ 257 w 553"/>
                <a:gd name="T31" fmla="*/ 322 h 548"/>
                <a:gd name="T32" fmla="*/ 347 w 553"/>
                <a:gd name="T33" fmla="*/ 348 h 548"/>
                <a:gd name="T34" fmla="*/ 406 w 553"/>
                <a:gd name="T35" fmla="*/ 373 h 548"/>
                <a:gd name="T36" fmla="*/ 434 w 553"/>
                <a:gd name="T37" fmla="*/ 381 h 548"/>
                <a:gd name="T38" fmla="*/ 425 w 553"/>
                <a:gd name="T39" fmla="*/ 415 h 548"/>
                <a:gd name="T40" fmla="*/ 434 w 553"/>
                <a:gd name="T41" fmla="*/ 462 h 548"/>
                <a:gd name="T42" fmla="*/ 486 w 553"/>
                <a:gd name="T43" fmla="*/ 484 h 548"/>
                <a:gd name="T44" fmla="*/ 551 w 553"/>
                <a:gd name="T45" fmla="*/ 512 h 548"/>
                <a:gd name="T46" fmla="*/ 553 w 553"/>
                <a:gd name="T47" fmla="*/ 548 h 548"/>
                <a:gd name="T48" fmla="*/ 486 w 553"/>
                <a:gd name="T49" fmla="*/ 518 h 548"/>
                <a:gd name="T50" fmla="*/ 406 w 553"/>
                <a:gd name="T51" fmla="*/ 484 h 548"/>
                <a:gd name="T52" fmla="*/ 388 w 553"/>
                <a:gd name="T53" fmla="*/ 447 h 548"/>
                <a:gd name="T54" fmla="*/ 388 w 553"/>
                <a:gd name="T55" fmla="*/ 403 h 548"/>
                <a:gd name="T56" fmla="*/ 347 w 553"/>
                <a:gd name="T57" fmla="*/ 381 h 548"/>
                <a:gd name="T58" fmla="*/ 242 w 553"/>
                <a:gd name="T59" fmla="*/ 351 h 548"/>
                <a:gd name="T60" fmla="*/ 164 w 553"/>
                <a:gd name="T61" fmla="*/ 322 h 548"/>
                <a:gd name="T62" fmla="*/ 75 w 553"/>
                <a:gd name="T63" fmla="*/ 283 h 548"/>
                <a:gd name="T64" fmla="*/ 13 w 553"/>
                <a:gd name="T65" fmla="*/ 239 h 548"/>
                <a:gd name="T66" fmla="*/ 1 w 553"/>
                <a:gd name="T67" fmla="*/ 198 h 548"/>
                <a:gd name="T68" fmla="*/ 0 w 553"/>
                <a:gd name="T69" fmla="*/ 165 h 548"/>
                <a:gd name="T70" fmla="*/ 1 w 553"/>
                <a:gd name="T71" fmla="*/ 116 h 548"/>
                <a:gd name="T72" fmla="*/ 38 w 553"/>
                <a:gd name="T73" fmla="*/ 80 h 548"/>
                <a:gd name="T74" fmla="*/ 94 w 553"/>
                <a:gd name="T75" fmla="*/ 56 h 548"/>
                <a:gd name="T76" fmla="*/ 140 w 553"/>
                <a:gd name="T77" fmla="*/ 34 h 548"/>
                <a:gd name="T78" fmla="*/ 170 w 553"/>
                <a:gd name="T79" fmla="*/ 22 h 5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553" h="548">
                  <a:moveTo>
                    <a:pt x="170" y="22"/>
                  </a:moveTo>
                  <a:lnTo>
                    <a:pt x="222" y="4"/>
                  </a:lnTo>
                  <a:lnTo>
                    <a:pt x="258" y="0"/>
                  </a:lnTo>
                  <a:lnTo>
                    <a:pt x="288" y="4"/>
                  </a:lnTo>
                  <a:lnTo>
                    <a:pt x="303" y="19"/>
                  </a:lnTo>
                  <a:lnTo>
                    <a:pt x="295" y="57"/>
                  </a:lnTo>
                  <a:lnTo>
                    <a:pt x="244" y="78"/>
                  </a:lnTo>
                  <a:lnTo>
                    <a:pt x="190" y="78"/>
                  </a:lnTo>
                  <a:lnTo>
                    <a:pt x="131" y="87"/>
                  </a:lnTo>
                  <a:lnTo>
                    <a:pt x="87" y="106"/>
                  </a:lnTo>
                  <a:lnTo>
                    <a:pt x="46" y="136"/>
                  </a:lnTo>
                  <a:lnTo>
                    <a:pt x="43" y="180"/>
                  </a:lnTo>
                  <a:lnTo>
                    <a:pt x="60" y="224"/>
                  </a:lnTo>
                  <a:lnTo>
                    <a:pt x="102" y="261"/>
                  </a:lnTo>
                  <a:lnTo>
                    <a:pt x="168" y="291"/>
                  </a:lnTo>
                  <a:lnTo>
                    <a:pt x="257" y="322"/>
                  </a:lnTo>
                  <a:lnTo>
                    <a:pt x="347" y="348"/>
                  </a:lnTo>
                  <a:lnTo>
                    <a:pt x="406" y="373"/>
                  </a:lnTo>
                  <a:lnTo>
                    <a:pt x="434" y="381"/>
                  </a:lnTo>
                  <a:lnTo>
                    <a:pt x="425" y="415"/>
                  </a:lnTo>
                  <a:lnTo>
                    <a:pt x="434" y="462"/>
                  </a:lnTo>
                  <a:lnTo>
                    <a:pt x="486" y="484"/>
                  </a:lnTo>
                  <a:lnTo>
                    <a:pt x="551" y="512"/>
                  </a:lnTo>
                  <a:lnTo>
                    <a:pt x="553" y="548"/>
                  </a:lnTo>
                  <a:lnTo>
                    <a:pt x="486" y="518"/>
                  </a:lnTo>
                  <a:lnTo>
                    <a:pt x="406" y="484"/>
                  </a:lnTo>
                  <a:lnTo>
                    <a:pt x="388" y="447"/>
                  </a:lnTo>
                  <a:lnTo>
                    <a:pt x="388" y="403"/>
                  </a:lnTo>
                  <a:lnTo>
                    <a:pt x="347" y="381"/>
                  </a:lnTo>
                  <a:lnTo>
                    <a:pt x="242" y="351"/>
                  </a:lnTo>
                  <a:lnTo>
                    <a:pt x="164" y="322"/>
                  </a:lnTo>
                  <a:lnTo>
                    <a:pt x="75" y="283"/>
                  </a:lnTo>
                  <a:lnTo>
                    <a:pt x="13" y="239"/>
                  </a:lnTo>
                  <a:lnTo>
                    <a:pt x="1" y="198"/>
                  </a:lnTo>
                  <a:lnTo>
                    <a:pt x="0" y="165"/>
                  </a:lnTo>
                  <a:lnTo>
                    <a:pt x="1" y="116"/>
                  </a:lnTo>
                  <a:lnTo>
                    <a:pt x="38" y="80"/>
                  </a:lnTo>
                  <a:lnTo>
                    <a:pt x="94" y="56"/>
                  </a:lnTo>
                  <a:lnTo>
                    <a:pt x="140" y="34"/>
                  </a:lnTo>
                  <a:lnTo>
                    <a:pt x="170" y="2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088531" name="Freeform 19">
              <a:extLst>
                <a:ext uri="{FF2B5EF4-FFF2-40B4-BE49-F238E27FC236}">
                  <a16:creationId xmlns:a16="http://schemas.microsoft.com/office/drawing/2014/main" id="{57B08B73-06D0-F467-D3F5-BD45B38B7FE0}"/>
                </a:ext>
              </a:extLst>
            </p:cNvPr>
            <p:cNvSpPr>
              <a:spLocks/>
            </p:cNvSpPr>
            <p:nvPr/>
          </p:nvSpPr>
          <p:spPr bwMode="auto">
            <a:xfrm>
              <a:off x="1386" y="2202"/>
              <a:ext cx="152" cy="162"/>
            </a:xfrm>
            <a:custGeom>
              <a:avLst/>
              <a:gdLst>
                <a:gd name="T0" fmla="*/ 133 w 304"/>
                <a:gd name="T1" fmla="*/ 22 h 324"/>
                <a:gd name="T2" fmla="*/ 81 w 304"/>
                <a:gd name="T3" fmla="*/ 4 h 324"/>
                <a:gd name="T4" fmla="*/ 45 w 304"/>
                <a:gd name="T5" fmla="*/ 0 h 324"/>
                <a:gd name="T6" fmla="*/ 15 w 304"/>
                <a:gd name="T7" fmla="*/ 4 h 324"/>
                <a:gd name="T8" fmla="*/ 0 w 304"/>
                <a:gd name="T9" fmla="*/ 19 h 324"/>
                <a:gd name="T10" fmla="*/ 12 w 304"/>
                <a:gd name="T11" fmla="*/ 40 h 324"/>
                <a:gd name="T12" fmla="*/ 70 w 304"/>
                <a:gd name="T13" fmla="*/ 48 h 324"/>
                <a:gd name="T14" fmla="*/ 127 w 304"/>
                <a:gd name="T15" fmla="*/ 72 h 324"/>
                <a:gd name="T16" fmla="*/ 172 w 304"/>
                <a:gd name="T17" fmla="*/ 87 h 324"/>
                <a:gd name="T18" fmla="*/ 216 w 304"/>
                <a:gd name="T19" fmla="*/ 108 h 324"/>
                <a:gd name="T20" fmla="*/ 257 w 304"/>
                <a:gd name="T21" fmla="*/ 137 h 324"/>
                <a:gd name="T22" fmla="*/ 260 w 304"/>
                <a:gd name="T23" fmla="*/ 182 h 324"/>
                <a:gd name="T24" fmla="*/ 242 w 304"/>
                <a:gd name="T25" fmla="*/ 225 h 324"/>
                <a:gd name="T26" fmla="*/ 201 w 304"/>
                <a:gd name="T27" fmla="*/ 262 h 324"/>
                <a:gd name="T28" fmla="*/ 135 w 304"/>
                <a:gd name="T29" fmla="*/ 291 h 324"/>
                <a:gd name="T30" fmla="*/ 140 w 304"/>
                <a:gd name="T31" fmla="*/ 324 h 324"/>
                <a:gd name="T32" fmla="*/ 228 w 304"/>
                <a:gd name="T33" fmla="*/ 284 h 324"/>
                <a:gd name="T34" fmla="*/ 289 w 304"/>
                <a:gd name="T35" fmla="*/ 241 h 324"/>
                <a:gd name="T36" fmla="*/ 301 w 304"/>
                <a:gd name="T37" fmla="*/ 198 h 324"/>
                <a:gd name="T38" fmla="*/ 304 w 304"/>
                <a:gd name="T39" fmla="*/ 167 h 324"/>
                <a:gd name="T40" fmla="*/ 301 w 304"/>
                <a:gd name="T41" fmla="*/ 117 h 324"/>
                <a:gd name="T42" fmla="*/ 264 w 304"/>
                <a:gd name="T43" fmla="*/ 81 h 324"/>
                <a:gd name="T44" fmla="*/ 208 w 304"/>
                <a:gd name="T45" fmla="*/ 56 h 324"/>
                <a:gd name="T46" fmla="*/ 161 w 304"/>
                <a:gd name="T47" fmla="*/ 34 h 324"/>
                <a:gd name="T48" fmla="*/ 133 w 304"/>
                <a:gd name="T49" fmla="*/ 22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04" h="324">
                  <a:moveTo>
                    <a:pt x="133" y="22"/>
                  </a:moveTo>
                  <a:lnTo>
                    <a:pt x="81" y="4"/>
                  </a:lnTo>
                  <a:lnTo>
                    <a:pt x="45" y="0"/>
                  </a:lnTo>
                  <a:lnTo>
                    <a:pt x="15" y="4"/>
                  </a:lnTo>
                  <a:lnTo>
                    <a:pt x="0" y="19"/>
                  </a:lnTo>
                  <a:lnTo>
                    <a:pt x="12" y="40"/>
                  </a:lnTo>
                  <a:lnTo>
                    <a:pt x="70" y="48"/>
                  </a:lnTo>
                  <a:lnTo>
                    <a:pt x="127" y="72"/>
                  </a:lnTo>
                  <a:lnTo>
                    <a:pt x="172" y="87"/>
                  </a:lnTo>
                  <a:lnTo>
                    <a:pt x="216" y="108"/>
                  </a:lnTo>
                  <a:lnTo>
                    <a:pt x="257" y="137"/>
                  </a:lnTo>
                  <a:lnTo>
                    <a:pt x="260" y="182"/>
                  </a:lnTo>
                  <a:lnTo>
                    <a:pt x="242" y="225"/>
                  </a:lnTo>
                  <a:lnTo>
                    <a:pt x="201" y="262"/>
                  </a:lnTo>
                  <a:lnTo>
                    <a:pt x="135" y="291"/>
                  </a:lnTo>
                  <a:lnTo>
                    <a:pt x="140" y="324"/>
                  </a:lnTo>
                  <a:lnTo>
                    <a:pt x="228" y="284"/>
                  </a:lnTo>
                  <a:lnTo>
                    <a:pt x="289" y="241"/>
                  </a:lnTo>
                  <a:lnTo>
                    <a:pt x="301" y="198"/>
                  </a:lnTo>
                  <a:lnTo>
                    <a:pt x="304" y="167"/>
                  </a:lnTo>
                  <a:lnTo>
                    <a:pt x="301" y="117"/>
                  </a:lnTo>
                  <a:lnTo>
                    <a:pt x="264" y="81"/>
                  </a:lnTo>
                  <a:lnTo>
                    <a:pt x="208" y="56"/>
                  </a:lnTo>
                  <a:lnTo>
                    <a:pt x="161" y="34"/>
                  </a:lnTo>
                  <a:lnTo>
                    <a:pt x="133" y="2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1088532" name="Group 20">
            <a:extLst>
              <a:ext uri="{FF2B5EF4-FFF2-40B4-BE49-F238E27FC236}">
                <a16:creationId xmlns:a16="http://schemas.microsoft.com/office/drawing/2014/main" id="{42B96D4F-5007-7BCF-11B3-90C3035FF00F}"/>
              </a:ext>
            </a:extLst>
          </p:cNvPr>
          <p:cNvGrpSpPr>
            <a:grpSpLocks/>
          </p:cNvGrpSpPr>
          <p:nvPr/>
        </p:nvGrpSpPr>
        <p:grpSpPr bwMode="auto">
          <a:xfrm>
            <a:off x="1335088" y="2516188"/>
            <a:ext cx="1927225" cy="1754187"/>
            <a:chOff x="841" y="1585"/>
            <a:chExt cx="1214" cy="1105"/>
          </a:xfrm>
        </p:grpSpPr>
        <p:grpSp>
          <p:nvGrpSpPr>
            <p:cNvPr id="1088533" name="Group 21">
              <a:extLst>
                <a:ext uri="{FF2B5EF4-FFF2-40B4-BE49-F238E27FC236}">
                  <a16:creationId xmlns:a16="http://schemas.microsoft.com/office/drawing/2014/main" id="{67DF59B8-0D45-71AD-D84E-95844BBE337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51" y="1585"/>
              <a:ext cx="404" cy="911"/>
              <a:chOff x="1651" y="1585"/>
              <a:chExt cx="404" cy="911"/>
            </a:xfrm>
          </p:grpSpPr>
          <p:sp>
            <p:nvSpPr>
              <p:cNvPr id="1088534" name="Freeform 22">
                <a:extLst>
                  <a:ext uri="{FF2B5EF4-FFF2-40B4-BE49-F238E27FC236}">
                    <a16:creationId xmlns:a16="http://schemas.microsoft.com/office/drawing/2014/main" id="{B3D915A6-9D38-DB55-4909-26F7E5DE43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60" y="1625"/>
                <a:ext cx="211" cy="859"/>
              </a:xfrm>
              <a:custGeom>
                <a:avLst/>
                <a:gdLst>
                  <a:gd name="T0" fmla="*/ 417 w 424"/>
                  <a:gd name="T1" fmla="*/ 309 h 1717"/>
                  <a:gd name="T2" fmla="*/ 424 w 424"/>
                  <a:gd name="T3" fmla="*/ 372 h 1717"/>
                  <a:gd name="T4" fmla="*/ 424 w 424"/>
                  <a:gd name="T5" fmla="*/ 712 h 1717"/>
                  <a:gd name="T6" fmla="*/ 394 w 424"/>
                  <a:gd name="T7" fmla="*/ 1169 h 1717"/>
                  <a:gd name="T8" fmla="*/ 397 w 424"/>
                  <a:gd name="T9" fmla="*/ 1460 h 1717"/>
                  <a:gd name="T10" fmla="*/ 412 w 424"/>
                  <a:gd name="T11" fmla="*/ 1661 h 1717"/>
                  <a:gd name="T12" fmla="*/ 397 w 424"/>
                  <a:gd name="T13" fmla="*/ 1717 h 1717"/>
                  <a:gd name="T14" fmla="*/ 372 w 424"/>
                  <a:gd name="T15" fmla="*/ 1705 h 1717"/>
                  <a:gd name="T16" fmla="*/ 228 w 424"/>
                  <a:gd name="T17" fmla="*/ 1594 h 1717"/>
                  <a:gd name="T18" fmla="*/ 192 w 424"/>
                  <a:gd name="T19" fmla="*/ 1572 h 1717"/>
                  <a:gd name="T20" fmla="*/ 170 w 424"/>
                  <a:gd name="T21" fmla="*/ 1541 h 1717"/>
                  <a:gd name="T22" fmla="*/ 133 w 424"/>
                  <a:gd name="T23" fmla="*/ 1498 h 1717"/>
                  <a:gd name="T24" fmla="*/ 83 w 424"/>
                  <a:gd name="T25" fmla="*/ 1455 h 1717"/>
                  <a:gd name="T26" fmla="*/ 59 w 424"/>
                  <a:gd name="T27" fmla="*/ 1396 h 1717"/>
                  <a:gd name="T28" fmla="*/ 0 w 424"/>
                  <a:gd name="T29" fmla="*/ 1345 h 1717"/>
                  <a:gd name="T30" fmla="*/ 0 w 424"/>
                  <a:gd name="T31" fmla="*/ 1315 h 1717"/>
                  <a:gd name="T32" fmla="*/ 32 w 424"/>
                  <a:gd name="T33" fmla="*/ 1276 h 1717"/>
                  <a:gd name="T34" fmla="*/ 44 w 424"/>
                  <a:gd name="T35" fmla="*/ 1225 h 1717"/>
                  <a:gd name="T36" fmla="*/ 37 w 424"/>
                  <a:gd name="T37" fmla="*/ 1198 h 1717"/>
                  <a:gd name="T38" fmla="*/ 22 w 424"/>
                  <a:gd name="T39" fmla="*/ 1154 h 1717"/>
                  <a:gd name="T40" fmla="*/ 16 w 424"/>
                  <a:gd name="T41" fmla="*/ 1122 h 1717"/>
                  <a:gd name="T42" fmla="*/ 40 w 424"/>
                  <a:gd name="T43" fmla="*/ 1073 h 1717"/>
                  <a:gd name="T44" fmla="*/ 40 w 424"/>
                  <a:gd name="T45" fmla="*/ 1040 h 1717"/>
                  <a:gd name="T46" fmla="*/ 15 w 424"/>
                  <a:gd name="T47" fmla="*/ 975 h 1717"/>
                  <a:gd name="T48" fmla="*/ 15 w 424"/>
                  <a:gd name="T49" fmla="*/ 938 h 1717"/>
                  <a:gd name="T50" fmla="*/ 29 w 424"/>
                  <a:gd name="T51" fmla="*/ 909 h 1717"/>
                  <a:gd name="T52" fmla="*/ 53 w 424"/>
                  <a:gd name="T53" fmla="*/ 875 h 1717"/>
                  <a:gd name="T54" fmla="*/ 52 w 424"/>
                  <a:gd name="T55" fmla="*/ 816 h 1717"/>
                  <a:gd name="T56" fmla="*/ 37 w 424"/>
                  <a:gd name="T57" fmla="*/ 768 h 1717"/>
                  <a:gd name="T58" fmla="*/ 52 w 424"/>
                  <a:gd name="T59" fmla="*/ 712 h 1717"/>
                  <a:gd name="T60" fmla="*/ 66 w 424"/>
                  <a:gd name="T61" fmla="*/ 699 h 1717"/>
                  <a:gd name="T62" fmla="*/ 53 w 424"/>
                  <a:gd name="T63" fmla="*/ 647 h 1717"/>
                  <a:gd name="T64" fmla="*/ 22 w 424"/>
                  <a:gd name="T65" fmla="*/ 592 h 1717"/>
                  <a:gd name="T66" fmla="*/ 15 w 424"/>
                  <a:gd name="T67" fmla="*/ 556 h 1717"/>
                  <a:gd name="T68" fmla="*/ 22 w 424"/>
                  <a:gd name="T69" fmla="*/ 522 h 1717"/>
                  <a:gd name="T70" fmla="*/ 62 w 424"/>
                  <a:gd name="T71" fmla="*/ 492 h 1717"/>
                  <a:gd name="T72" fmla="*/ 59 w 424"/>
                  <a:gd name="T73" fmla="*/ 468 h 1717"/>
                  <a:gd name="T74" fmla="*/ 16 w 424"/>
                  <a:gd name="T75" fmla="*/ 390 h 1717"/>
                  <a:gd name="T76" fmla="*/ 3 w 424"/>
                  <a:gd name="T77" fmla="*/ 328 h 1717"/>
                  <a:gd name="T78" fmla="*/ 15 w 424"/>
                  <a:gd name="T79" fmla="*/ 294 h 1717"/>
                  <a:gd name="T80" fmla="*/ 53 w 424"/>
                  <a:gd name="T81" fmla="*/ 263 h 1717"/>
                  <a:gd name="T82" fmla="*/ 44 w 424"/>
                  <a:gd name="T83" fmla="*/ 235 h 1717"/>
                  <a:gd name="T84" fmla="*/ 16 w 424"/>
                  <a:gd name="T85" fmla="*/ 204 h 1717"/>
                  <a:gd name="T86" fmla="*/ 16 w 424"/>
                  <a:gd name="T87" fmla="*/ 170 h 1717"/>
                  <a:gd name="T88" fmla="*/ 62 w 424"/>
                  <a:gd name="T89" fmla="*/ 146 h 1717"/>
                  <a:gd name="T90" fmla="*/ 81 w 424"/>
                  <a:gd name="T91" fmla="*/ 122 h 1717"/>
                  <a:gd name="T92" fmla="*/ 44 w 424"/>
                  <a:gd name="T93" fmla="*/ 71 h 1717"/>
                  <a:gd name="T94" fmla="*/ 44 w 424"/>
                  <a:gd name="T95" fmla="*/ 44 h 1717"/>
                  <a:gd name="T96" fmla="*/ 88 w 424"/>
                  <a:gd name="T97" fmla="*/ 27 h 1717"/>
                  <a:gd name="T98" fmla="*/ 90 w 424"/>
                  <a:gd name="T99" fmla="*/ 0 h 1717"/>
                  <a:gd name="T100" fmla="*/ 140 w 424"/>
                  <a:gd name="T101" fmla="*/ 71 h 1717"/>
                  <a:gd name="T102" fmla="*/ 198 w 424"/>
                  <a:gd name="T103" fmla="*/ 145 h 1717"/>
                  <a:gd name="T104" fmla="*/ 272 w 424"/>
                  <a:gd name="T105" fmla="*/ 204 h 1717"/>
                  <a:gd name="T106" fmla="*/ 331 w 424"/>
                  <a:gd name="T107" fmla="*/ 250 h 1717"/>
                  <a:gd name="T108" fmla="*/ 394 w 424"/>
                  <a:gd name="T109" fmla="*/ 287 h 1717"/>
                  <a:gd name="T110" fmla="*/ 417 w 424"/>
                  <a:gd name="T111" fmla="*/ 309 h 17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424" h="1717">
                    <a:moveTo>
                      <a:pt x="417" y="309"/>
                    </a:moveTo>
                    <a:lnTo>
                      <a:pt x="424" y="372"/>
                    </a:lnTo>
                    <a:lnTo>
                      <a:pt x="424" y="712"/>
                    </a:lnTo>
                    <a:lnTo>
                      <a:pt x="394" y="1169"/>
                    </a:lnTo>
                    <a:lnTo>
                      <a:pt x="397" y="1460"/>
                    </a:lnTo>
                    <a:lnTo>
                      <a:pt x="412" y="1661"/>
                    </a:lnTo>
                    <a:lnTo>
                      <a:pt x="397" y="1717"/>
                    </a:lnTo>
                    <a:lnTo>
                      <a:pt x="372" y="1705"/>
                    </a:lnTo>
                    <a:lnTo>
                      <a:pt x="228" y="1594"/>
                    </a:lnTo>
                    <a:lnTo>
                      <a:pt x="192" y="1572"/>
                    </a:lnTo>
                    <a:lnTo>
                      <a:pt x="170" y="1541"/>
                    </a:lnTo>
                    <a:lnTo>
                      <a:pt x="133" y="1498"/>
                    </a:lnTo>
                    <a:lnTo>
                      <a:pt x="83" y="1455"/>
                    </a:lnTo>
                    <a:lnTo>
                      <a:pt x="59" y="1396"/>
                    </a:lnTo>
                    <a:lnTo>
                      <a:pt x="0" y="1345"/>
                    </a:lnTo>
                    <a:lnTo>
                      <a:pt x="0" y="1315"/>
                    </a:lnTo>
                    <a:lnTo>
                      <a:pt x="32" y="1276"/>
                    </a:lnTo>
                    <a:lnTo>
                      <a:pt x="44" y="1225"/>
                    </a:lnTo>
                    <a:lnTo>
                      <a:pt x="37" y="1198"/>
                    </a:lnTo>
                    <a:lnTo>
                      <a:pt x="22" y="1154"/>
                    </a:lnTo>
                    <a:lnTo>
                      <a:pt x="16" y="1122"/>
                    </a:lnTo>
                    <a:lnTo>
                      <a:pt x="40" y="1073"/>
                    </a:lnTo>
                    <a:lnTo>
                      <a:pt x="40" y="1040"/>
                    </a:lnTo>
                    <a:lnTo>
                      <a:pt x="15" y="975"/>
                    </a:lnTo>
                    <a:lnTo>
                      <a:pt x="15" y="938"/>
                    </a:lnTo>
                    <a:lnTo>
                      <a:pt x="29" y="909"/>
                    </a:lnTo>
                    <a:lnTo>
                      <a:pt x="53" y="875"/>
                    </a:lnTo>
                    <a:lnTo>
                      <a:pt x="52" y="816"/>
                    </a:lnTo>
                    <a:lnTo>
                      <a:pt x="37" y="768"/>
                    </a:lnTo>
                    <a:lnTo>
                      <a:pt x="52" y="712"/>
                    </a:lnTo>
                    <a:lnTo>
                      <a:pt x="66" y="699"/>
                    </a:lnTo>
                    <a:lnTo>
                      <a:pt x="53" y="647"/>
                    </a:lnTo>
                    <a:lnTo>
                      <a:pt x="22" y="592"/>
                    </a:lnTo>
                    <a:lnTo>
                      <a:pt x="15" y="556"/>
                    </a:lnTo>
                    <a:lnTo>
                      <a:pt x="22" y="522"/>
                    </a:lnTo>
                    <a:lnTo>
                      <a:pt x="62" y="492"/>
                    </a:lnTo>
                    <a:lnTo>
                      <a:pt x="59" y="468"/>
                    </a:lnTo>
                    <a:lnTo>
                      <a:pt x="16" y="390"/>
                    </a:lnTo>
                    <a:lnTo>
                      <a:pt x="3" y="328"/>
                    </a:lnTo>
                    <a:lnTo>
                      <a:pt x="15" y="294"/>
                    </a:lnTo>
                    <a:lnTo>
                      <a:pt x="53" y="263"/>
                    </a:lnTo>
                    <a:lnTo>
                      <a:pt x="44" y="235"/>
                    </a:lnTo>
                    <a:lnTo>
                      <a:pt x="16" y="204"/>
                    </a:lnTo>
                    <a:lnTo>
                      <a:pt x="16" y="170"/>
                    </a:lnTo>
                    <a:lnTo>
                      <a:pt x="62" y="146"/>
                    </a:lnTo>
                    <a:lnTo>
                      <a:pt x="81" y="122"/>
                    </a:lnTo>
                    <a:lnTo>
                      <a:pt x="44" y="71"/>
                    </a:lnTo>
                    <a:lnTo>
                      <a:pt x="44" y="44"/>
                    </a:lnTo>
                    <a:lnTo>
                      <a:pt x="88" y="27"/>
                    </a:lnTo>
                    <a:lnTo>
                      <a:pt x="90" y="0"/>
                    </a:lnTo>
                    <a:lnTo>
                      <a:pt x="140" y="71"/>
                    </a:lnTo>
                    <a:lnTo>
                      <a:pt x="198" y="145"/>
                    </a:lnTo>
                    <a:lnTo>
                      <a:pt x="272" y="204"/>
                    </a:lnTo>
                    <a:lnTo>
                      <a:pt x="331" y="250"/>
                    </a:lnTo>
                    <a:lnTo>
                      <a:pt x="394" y="287"/>
                    </a:lnTo>
                    <a:lnTo>
                      <a:pt x="417" y="309"/>
                    </a:lnTo>
                    <a:close/>
                  </a:path>
                </a:pathLst>
              </a:cu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088535" name="Freeform 23">
                <a:extLst>
                  <a:ext uri="{FF2B5EF4-FFF2-40B4-BE49-F238E27FC236}">
                    <a16:creationId xmlns:a16="http://schemas.microsoft.com/office/drawing/2014/main" id="{72DEA9D4-94C5-8F1A-EB45-546A875408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51" y="1638"/>
                <a:ext cx="62" cy="654"/>
              </a:xfrm>
              <a:custGeom>
                <a:avLst/>
                <a:gdLst>
                  <a:gd name="T0" fmla="*/ 83 w 123"/>
                  <a:gd name="T1" fmla="*/ 44 h 1308"/>
                  <a:gd name="T2" fmla="*/ 123 w 123"/>
                  <a:gd name="T3" fmla="*/ 90 h 1308"/>
                  <a:gd name="T4" fmla="*/ 98 w 123"/>
                  <a:gd name="T5" fmla="*/ 127 h 1308"/>
                  <a:gd name="T6" fmla="*/ 46 w 123"/>
                  <a:gd name="T7" fmla="*/ 153 h 1308"/>
                  <a:gd name="T8" fmla="*/ 67 w 123"/>
                  <a:gd name="T9" fmla="*/ 190 h 1308"/>
                  <a:gd name="T10" fmla="*/ 91 w 123"/>
                  <a:gd name="T11" fmla="*/ 237 h 1308"/>
                  <a:gd name="T12" fmla="*/ 61 w 123"/>
                  <a:gd name="T13" fmla="*/ 267 h 1308"/>
                  <a:gd name="T14" fmla="*/ 37 w 123"/>
                  <a:gd name="T15" fmla="*/ 304 h 1308"/>
                  <a:gd name="T16" fmla="*/ 61 w 123"/>
                  <a:gd name="T17" fmla="*/ 369 h 1308"/>
                  <a:gd name="T18" fmla="*/ 91 w 123"/>
                  <a:gd name="T19" fmla="*/ 428 h 1308"/>
                  <a:gd name="T20" fmla="*/ 83 w 123"/>
                  <a:gd name="T21" fmla="*/ 480 h 1308"/>
                  <a:gd name="T22" fmla="*/ 46 w 123"/>
                  <a:gd name="T23" fmla="*/ 524 h 1308"/>
                  <a:gd name="T24" fmla="*/ 89 w 123"/>
                  <a:gd name="T25" fmla="*/ 617 h 1308"/>
                  <a:gd name="T26" fmla="*/ 105 w 123"/>
                  <a:gd name="T27" fmla="*/ 675 h 1308"/>
                  <a:gd name="T28" fmla="*/ 74 w 123"/>
                  <a:gd name="T29" fmla="*/ 719 h 1308"/>
                  <a:gd name="T30" fmla="*/ 80 w 123"/>
                  <a:gd name="T31" fmla="*/ 786 h 1308"/>
                  <a:gd name="T32" fmla="*/ 104 w 123"/>
                  <a:gd name="T33" fmla="*/ 852 h 1308"/>
                  <a:gd name="T34" fmla="*/ 76 w 123"/>
                  <a:gd name="T35" fmla="*/ 889 h 1308"/>
                  <a:gd name="T36" fmla="*/ 39 w 123"/>
                  <a:gd name="T37" fmla="*/ 932 h 1308"/>
                  <a:gd name="T38" fmla="*/ 76 w 123"/>
                  <a:gd name="T39" fmla="*/ 1013 h 1308"/>
                  <a:gd name="T40" fmla="*/ 91 w 123"/>
                  <a:gd name="T41" fmla="*/ 1068 h 1308"/>
                  <a:gd name="T42" fmla="*/ 58 w 123"/>
                  <a:gd name="T43" fmla="*/ 1080 h 1308"/>
                  <a:gd name="T44" fmla="*/ 67 w 123"/>
                  <a:gd name="T45" fmla="*/ 1168 h 1308"/>
                  <a:gd name="T46" fmla="*/ 83 w 123"/>
                  <a:gd name="T47" fmla="*/ 1214 h 1308"/>
                  <a:gd name="T48" fmla="*/ 58 w 123"/>
                  <a:gd name="T49" fmla="*/ 1266 h 1308"/>
                  <a:gd name="T50" fmla="*/ 2 w 123"/>
                  <a:gd name="T51" fmla="*/ 1293 h 1308"/>
                  <a:gd name="T52" fmla="*/ 43 w 123"/>
                  <a:gd name="T53" fmla="*/ 1204 h 1308"/>
                  <a:gd name="T54" fmla="*/ 24 w 123"/>
                  <a:gd name="T55" fmla="*/ 1131 h 1308"/>
                  <a:gd name="T56" fmla="*/ 30 w 123"/>
                  <a:gd name="T57" fmla="*/ 1068 h 1308"/>
                  <a:gd name="T58" fmla="*/ 46 w 123"/>
                  <a:gd name="T59" fmla="*/ 1036 h 1308"/>
                  <a:gd name="T60" fmla="*/ 9 w 123"/>
                  <a:gd name="T61" fmla="*/ 957 h 1308"/>
                  <a:gd name="T62" fmla="*/ 9 w 123"/>
                  <a:gd name="T63" fmla="*/ 876 h 1308"/>
                  <a:gd name="T64" fmla="*/ 54 w 123"/>
                  <a:gd name="T65" fmla="*/ 839 h 1308"/>
                  <a:gd name="T66" fmla="*/ 43 w 123"/>
                  <a:gd name="T67" fmla="*/ 781 h 1308"/>
                  <a:gd name="T68" fmla="*/ 31 w 123"/>
                  <a:gd name="T69" fmla="*/ 712 h 1308"/>
                  <a:gd name="T70" fmla="*/ 67 w 123"/>
                  <a:gd name="T71" fmla="*/ 669 h 1308"/>
                  <a:gd name="T72" fmla="*/ 52 w 123"/>
                  <a:gd name="T73" fmla="*/ 619 h 1308"/>
                  <a:gd name="T74" fmla="*/ 9 w 123"/>
                  <a:gd name="T75" fmla="*/ 543 h 1308"/>
                  <a:gd name="T76" fmla="*/ 17 w 123"/>
                  <a:gd name="T77" fmla="*/ 492 h 1308"/>
                  <a:gd name="T78" fmla="*/ 54 w 123"/>
                  <a:gd name="T79" fmla="*/ 450 h 1308"/>
                  <a:gd name="T80" fmla="*/ 15 w 123"/>
                  <a:gd name="T81" fmla="*/ 353 h 1308"/>
                  <a:gd name="T82" fmla="*/ 0 w 123"/>
                  <a:gd name="T83" fmla="*/ 295 h 1308"/>
                  <a:gd name="T84" fmla="*/ 31 w 123"/>
                  <a:gd name="T85" fmla="*/ 252 h 1308"/>
                  <a:gd name="T86" fmla="*/ 46 w 123"/>
                  <a:gd name="T87" fmla="*/ 223 h 1308"/>
                  <a:gd name="T88" fmla="*/ 9 w 123"/>
                  <a:gd name="T89" fmla="*/ 176 h 1308"/>
                  <a:gd name="T90" fmla="*/ 24 w 123"/>
                  <a:gd name="T91" fmla="*/ 131 h 1308"/>
                  <a:gd name="T92" fmla="*/ 67 w 123"/>
                  <a:gd name="T93" fmla="*/ 103 h 1308"/>
                  <a:gd name="T94" fmla="*/ 68 w 123"/>
                  <a:gd name="T95" fmla="*/ 68 h 1308"/>
                  <a:gd name="T96" fmla="*/ 46 w 123"/>
                  <a:gd name="T97" fmla="*/ 23 h 1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23" h="1308">
                    <a:moveTo>
                      <a:pt x="61" y="0"/>
                    </a:moveTo>
                    <a:lnTo>
                      <a:pt x="83" y="44"/>
                    </a:lnTo>
                    <a:lnTo>
                      <a:pt x="104" y="72"/>
                    </a:lnTo>
                    <a:lnTo>
                      <a:pt x="123" y="90"/>
                    </a:lnTo>
                    <a:lnTo>
                      <a:pt x="117" y="112"/>
                    </a:lnTo>
                    <a:lnTo>
                      <a:pt x="98" y="127"/>
                    </a:lnTo>
                    <a:lnTo>
                      <a:pt x="68" y="134"/>
                    </a:lnTo>
                    <a:lnTo>
                      <a:pt x="46" y="153"/>
                    </a:lnTo>
                    <a:lnTo>
                      <a:pt x="52" y="176"/>
                    </a:lnTo>
                    <a:lnTo>
                      <a:pt x="67" y="190"/>
                    </a:lnTo>
                    <a:lnTo>
                      <a:pt x="91" y="220"/>
                    </a:lnTo>
                    <a:lnTo>
                      <a:pt x="91" y="237"/>
                    </a:lnTo>
                    <a:lnTo>
                      <a:pt x="83" y="252"/>
                    </a:lnTo>
                    <a:lnTo>
                      <a:pt x="61" y="267"/>
                    </a:lnTo>
                    <a:lnTo>
                      <a:pt x="39" y="282"/>
                    </a:lnTo>
                    <a:lnTo>
                      <a:pt x="37" y="304"/>
                    </a:lnTo>
                    <a:lnTo>
                      <a:pt x="43" y="325"/>
                    </a:lnTo>
                    <a:lnTo>
                      <a:pt x="61" y="369"/>
                    </a:lnTo>
                    <a:lnTo>
                      <a:pt x="76" y="403"/>
                    </a:lnTo>
                    <a:lnTo>
                      <a:pt x="91" y="428"/>
                    </a:lnTo>
                    <a:lnTo>
                      <a:pt x="91" y="455"/>
                    </a:lnTo>
                    <a:lnTo>
                      <a:pt x="83" y="480"/>
                    </a:lnTo>
                    <a:lnTo>
                      <a:pt x="61" y="502"/>
                    </a:lnTo>
                    <a:lnTo>
                      <a:pt x="46" y="524"/>
                    </a:lnTo>
                    <a:lnTo>
                      <a:pt x="52" y="561"/>
                    </a:lnTo>
                    <a:lnTo>
                      <a:pt x="89" y="617"/>
                    </a:lnTo>
                    <a:lnTo>
                      <a:pt x="104" y="647"/>
                    </a:lnTo>
                    <a:lnTo>
                      <a:pt x="105" y="675"/>
                    </a:lnTo>
                    <a:lnTo>
                      <a:pt x="91" y="697"/>
                    </a:lnTo>
                    <a:lnTo>
                      <a:pt x="74" y="719"/>
                    </a:lnTo>
                    <a:lnTo>
                      <a:pt x="68" y="749"/>
                    </a:lnTo>
                    <a:lnTo>
                      <a:pt x="80" y="786"/>
                    </a:lnTo>
                    <a:lnTo>
                      <a:pt x="95" y="824"/>
                    </a:lnTo>
                    <a:lnTo>
                      <a:pt x="104" y="852"/>
                    </a:lnTo>
                    <a:lnTo>
                      <a:pt x="95" y="870"/>
                    </a:lnTo>
                    <a:lnTo>
                      <a:pt x="76" y="889"/>
                    </a:lnTo>
                    <a:lnTo>
                      <a:pt x="52" y="911"/>
                    </a:lnTo>
                    <a:lnTo>
                      <a:pt x="39" y="932"/>
                    </a:lnTo>
                    <a:lnTo>
                      <a:pt x="52" y="972"/>
                    </a:lnTo>
                    <a:lnTo>
                      <a:pt x="76" y="1013"/>
                    </a:lnTo>
                    <a:lnTo>
                      <a:pt x="89" y="1043"/>
                    </a:lnTo>
                    <a:lnTo>
                      <a:pt x="91" y="1068"/>
                    </a:lnTo>
                    <a:lnTo>
                      <a:pt x="83" y="1080"/>
                    </a:lnTo>
                    <a:lnTo>
                      <a:pt x="58" y="1080"/>
                    </a:lnTo>
                    <a:lnTo>
                      <a:pt x="52" y="1133"/>
                    </a:lnTo>
                    <a:lnTo>
                      <a:pt x="67" y="1168"/>
                    </a:lnTo>
                    <a:lnTo>
                      <a:pt x="80" y="1192"/>
                    </a:lnTo>
                    <a:lnTo>
                      <a:pt x="83" y="1214"/>
                    </a:lnTo>
                    <a:lnTo>
                      <a:pt x="83" y="1235"/>
                    </a:lnTo>
                    <a:lnTo>
                      <a:pt x="58" y="1266"/>
                    </a:lnTo>
                    <a:lnTo>
                      <a:pt x="24" y="1308"/>
                    </a:lnTo>
                    <a:lnTo>
                      <a:pt x="2" y="1293"/>
                    </a:lnTo>
                    <a:lnTo>
                      <a:pt x="9" y="1259"/>
                    </a:lnTo>
                    <a:lnTo>
                      <a:pt x="43" y="1204"/>
                    </a:lnTo>
                    <a:lnTo>
                      <a:pt x="39" y="1170"/>
                    </a:lnTo>
                    <a:lnTo>
                      <a:pt x="24" y="1131"/>
                    </a:lnTo>
                    <a:lnTo>
                      <a:pt x="15" y="1096"/>
                    </a:lnTo>
                    <a:lnTo>
                      <a:pt x="30" y="1068"/>
                    </a:lnTo>
                    <a:lnTo>
                      <a:pt x="43" y="1058"/>
                    </a:lnTo>
                    <a:lnTo>
                      <a:pt x="46" y="1036"/>
                    </a:lnTo>
                    <a:lnTo>
                      <a:pt x="30" y="994"/>
                    </a:lnTo>
                    <a:lnTo>
                      <a:pt x="9" y="957"/>
                    </a:lnTo>
                    <a:lnTo>
                      <a:pt x="0" y="920"/>
                    </a:lnTo>
                    <a:lnTo>
                      <a:pt x="9" y="876"/>
                    </a:lnTo>
                    <a:lnTo>
                      <a:pt x="43" y="860"/>
                    </a:lnTo>
                    <a:lnTo>
                      <a:pt x="54" y="839"/>
                    </a:lnTo>
                    <a:lnTo>
                      <a:pt x="52" y="811"/>
                    </a:lnTo>
                    <a:lnTo>
                      <a:pt x="43" y="781"/>
                    </a:lnTo>
                    <a:lnTo>
                      <a:pt x="31" y="742"/>
                    </a:lnTo>
                    <a:lnTo>
                      <a:pt x="31" y="712"/>
                    </a:lnTo>
                    <a:lnTo>
                      <a:pt x="46" y="693"/>
                    </a:lnTo>
                    <a:lnTo>
                      <a:pt x="67" y="669"/>
                    </a:lnTo>
                    <a:lnTo>
                      <a:pt x="67" y="653"/>
                    </a:lnTo>
                    <a:lnTo>
                      <a:pt x="52" y="619"/>
                    </a:lnTo>
                    <a:lnTo>
                      <a:pt x="22" y="576"/>
                    </a:lnTo>
                    <a:lnTo>
                      <a:pt x="9" y="543"/>
                    </a:lnTo>
                    <a:lnTo>
                      <a:pt x="9" y="517"/>
                    </a:lnTo>
                    <a:lnTo>
                      <a:pt x="17" y="492"/>
                    </a:lnTo>
                    <a:lnTo>
                      <a:pt x="37" y="472"/>
                    </a:lnTo>
                    <a:lnTo>
                      <a:pt x="54" y="450"/>
                    </a:lnTo>
                    <a:lnTo>
                      <a:pt x="54" y="433"/>
                    </a:lnTo>
                    <a:lnTo>
                      <a:pt x="15" y="353"/>
                    </a:lnTo>
                    <a:lnTo>
                      <a:pt x="7" y="323"/>
                    </a:lnTo>
                    <a:lnTo>
                      <a:pt x="0" y="295"/>
                    </a:lnTo>
                    <a:lnTo>
                      <a:pt x="15" y="271"/>
                    </a:lnTo>
                    <a:lnTo>
                      <a:pt x="31" y="252"/>
                    </a:lnTo>
                    <a:lnTo>
                      <a:pt x="46" y="237"/>
                    </a:lnTo>
                    <a:lnTo>
                      <a:pt x="46" y="223"/>
                    </a:lnTo>
                    <a:lnTo>
                      <a:pt x="31" y="200"/>
                    </a:lnTo>
                    <a:lnTo>
                      <a:pt x="9" y="176"/>
                    </a:lnTo>
                    <a:lnTo>
                      <a:pt x="9" y="153"/>
                    </a:lnTo>
                    <a:lnTo>
                      <a:pt x="24" y="131"/>
                    </a:lnTo>
                    <a:lnTo>
                      <a:pt x="46" y="112"/>
                    </a:lnTo>
                    <a:lnTo>
                      <a:pt x="67" y="103"/>
                    </a:lnTo>
                    <a:lnTo>
                      <a:pt x="76" y="88"/>
                    </a:lnTo>
                    <a:lnTo>
                      <a:pt x="68" y="68"/>
                    </a:lnTo>
                    <a:lnTo>
                      <a:pt x="54" y="46"/>
                    </a:lnTo>
                    <a:lnTo>
                      <a:pt x="46" y="23"/>
                    </a:lnTo>
                    <a:lnTo>
                      <a:pt x="61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088536" name="Freeform 24">
                <a:extLst>
                  <a:ext uri="{FF2B5EF4-FFF2-40B4-BE49-F238E27FC236}">
                    <a16:creationId xmlns:a16="http://schemas.microsoft.com/office/drawing/2014/main" id="{3BDECEBC-ECA1-4C2F-5BAC-B0CF830B77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17" y="1797"/>
                <a:ext cx="58" cy="529"/>
              </a:xfrm>
              <a:custGeom>
                <a:avLst/>
                <a:gdLst>
                  <a:gd name="T0" fmla="*/ 103 w 115"/>
                  <a:gd name="T1" fmla="*/ 28 h 1058"/>
                  <a:gd name="T2" fmla="*/ 108 w 115"/>
                  <a:gd name="T3" fmla="*/ 102 h 1058"/>
                  <a:gd name="T4" fmla="*/ 59 w 115"/>
                  <a:gd name="T5" fmla="*/ 132 h 1058"/>
                  <a:gd name="T6" fmla="*/ 74 w 115"/>
                  <a:gd name="T7" fmla="*/ 213 h 1058"/>
                  <a:gd name="T8" fmla="*/ 96 w 115"/>
                  <a:gd name="T9" fmla="*/ 291 h 1058"/>
                  <a:gd name="T10" fmla="*/ 66 w 115"/>
                  <a:gd name="T11" fmla="*/ 330 h 1058"/>
                  <a:gd name="T12" fmla="*/ 74 w 115"/>
                  <a:gd name="T13" fmla="*/ 396 h 1058"/>
                  <a:gd name="T14" fmla="*/ 96 w 115"/>
                  <a:gd name="T15" fmla="*/ 467 h 1058"/>
                  <a:gd name="T16" fmla="*/ 81 w 115"/>
                  <a:gd name="T17" fmla="*/ 519 h 1058"/>
                  <a:gd name="T18" fmla="*/ 56 w 115"/>
                  <a:gd name="T19" fmla="*/ 566 h 1058"/>
                  <a:gd name="T20" fmla="*/ 87 w 115"/>
                  <a:gd name="T21" fmla="*/ 659 h 1058"/>
                  <a:gd name="T22" fmla="*/ 96 w 115"/>
                  <a:gd name="T23" fmla="*/ 720 h 1058"/>
                  <a:gd name="T24" fmla="*/ 41 w 115"/>
                  <a:gd name="T25" fmla="*/ 764 h 1058"/>
                  <a:gd name="T26" fmla="*/ 56 w 115"/>
                  <a:gd name="T27" fmla="*/ 857 h 1058"/>
                  <a:gd name="T28" fmla="*/ 71 w 115"/>
                  <a:gd name="T29" fmla="*/ 937 h 1058"/>
                  <a:gd name="T30" fmla="*/ 41 w 115"/>
                  <a:gd name="T31" fmla="*/ 984 h 1058"/>
                  <a:gd name="T32" fmla="*/ 27 w 115"/>
                  <a:gd name="T33" fmla="*/ 1048 h 1058"/>
                  <a:gd name="T34" fmla="*/ 12 w 115"/>
                  <a:gd name="T35" fmla="*/ 1021 h 1058"/>
                  <a:gd name="T36" fmla="*/ 41 w 115"/>
                  <a:gd name="T37" fmla="*/ 947 h 1058"/>
                  <a:gd name="T38" fmla="*/ 27 w 115"/>
                  <a:gd name="T39" fmla="*/ 838 h 1058"/>
                  <a:gd name="T40" fmla="*/ 19 w 115"/>
                  <a:gd name="T41" fmla="*/ 757 h 1058"/>
                  <a:gd name="T42" fmla="*/ 59 w 115"/>
                  <a:gd name="T43" fmla="*/ 702 h 1058"/>
                  <a:gd name="T44" fmla="*/ 27 w 115"/>
                  <a:gd name="T45" fmla="*/ 624 h 1058"/>
                  <a:gd name="T46" fmla="*/ 19 w 115"/>
                  <a:gd name="T47" fmla="*/ 551 h 1058"/>
                  <a:gd name="T48" fmla="*/ 49 w 115"/>
                  <a:gd name="T49" fmla="*/ 492 h 1058"/>
                  <a:gd name="T50" fmla="*/ 63 w 115"/>
                  <a:gd name="T51" fmla="*/ 448 h 1058"/>
                  <a:gd name="T52" fmla="*/ 34 w 115"/>
                  <a:gd name="T53" fmla="*/ 374 h 1058"/>
                  <a:gd name="T54" fmla="*/ 41 w 115"/>
                  <a:gd name="T55" fmla="*/ 313 h 1058"/>
                  <a:gd name="T56" fmla="*/ 59 w 115"/>
                  <a:gd name="T57" fmla="*/ 269 h 1058"/>
                  <a:gd name="T58" fmla="*/ 37 w 115"/>
                  <a:gd name="T59" fmla="*/ 203 h 1058"/>
                  <a:gd name="T60" fmla="*/ 29 w 115"/>
                  <a:gd name="T61" fmla="*/ 129 h 1058"/>
                  <a:gd name="T62" fmla="*/ 63 w 115"/>
                  <a:gd name="T63" fmla="*/ 80 h 1058"/>
                  <a:gd name="T64" fmla="*/ 66 w 115"/>
                  <a:gd name="T65" fmla="*/ 34 h 1058"/>
                  <a:gd name="T66" fmla="*/ 87 w 115"/>
                  <a:gd name="T67" fmla="*/ 0 h 10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15" h="1058">
                    <a:moveTo>
                      <a:pt x="87" y="0"/>
                    </a:moveTo>
                    <a:lnTo>
                      <a:pt x="103" y="28"/>
                    </a:lnTo>
                    <a:lnTo>
                      <a:pt x="115" y="80"/>
                    </a:lnTo>
                    <a:lnTo>
                      <a:pt x="108" y="102"/>
                    </a:lnTo>
                    <a:lnTo>
                      <a:pt x="78" y="117"/>
                    </a:lnTo>
                    <a:lnTo>
                      <a:pt x="59" y="132"/>
                    </a:lnTo>
                    <a:lnTo>
                      <a:pt x="59" y="173"/>
                    </a:lnTo>
                    <a:lnTo>
                      <a:pt x="74" y="213"/>
                    </a:lnTo>
                    <a:lnTo>
                      <a:pt x="93" y="240"/>
                    </a:lnTo>
                    <a:lnTo>
                      <a:pt x="96" y="291"/>
                    </a:lnTo>
                    <a:lnTo>
                      <a:pt x="85" y="309"/>
                    </a:lnTo>
                    <a:lnTo>
                      <a:pt x="66" y="330"/>
                    </a:lnTo>
                    <a:lnTo>
                      <a:pt x="63" y="365"/>
                    </a:lnTo>
                    <a:lnTo>
                      <a:pt x="74" y="396"/>
                    </a:lnTo>
                    <a:lnTo>
                      <a:pt x="87" y="423"/>
                    </a:lnTo>
                    <a:lnTo>
                      <a:pt x="96" y="467"/>
                    </a:lnTo>
                    <a:lnTo>
                      <a:pt x="96" y="492"/>
                    </a:lnTo>
                    <a:lnTo>
                      <a:pt x="81" y="519"/>
                    </a:lnTo>
                    <a:lnTo>
                      <a:pt x="56" y="544"/>
                    </a:lnTo>
                    <a:lnTo>
                      <a:pt x="56" y="566"/>
                    </a:lnTo>
                    <a:lnTo>
                      <a:pt x="63" y="631"/>
                    </a:lnTo>
                    <a:lnTo>
                      <a:pt x="87" y="659"/>
                    </a:lnTo>
                    <a:lnTo>
                      <a:pt x="103" y="687"/>
                    </a:lnTo>
                    <a:lnTo>
                      <a:pt x="96" y="720"/>
                    </a:lnTo>
                    <a:lnTo>
                      <a:pt x="59" y="742"/>
                    </a:lnTo>
                    <a:lnTo>
                      <a:pt x="41" y="764"/>
                    </a:lnTo>
                    <a:lnTo>
                      <a:pt x="37" y="805"/>
                    </a:lnTo>
                    <a:lnTo>
                      <a:pt x="56" y="857"/>
                    </a:lnTo>
                    <a:lnTo>
                      <a:pt x="71" y="909"/>
                    </a:lnTo>
                    <a:lnTo>
                      <a:pt x="71" y="937"/>
                    </a:lnTo>
                    <a:lnTo>
                      <a:pt x="63" y="977"/>
                    </a:lnTo>
                    <a:lnTo>
                      <a:pt x="41" y="984"/>
                    </a:lnTo>
                    <a:lnTo>
                      <a:pt x="27" y="1014"/>
                    </a:lnTo>
                    <a:lnTo>
                      <a:pt x="27" y="1048"/>
                    </a:lnTo>
                    <a:lnTo>
                      <a:pt x="0" y="1058"/>
                    </a:lnTo>
                    <a:lnTo>
                      <a:pt x="12" y="1021"/>
                    </a:lnTo>
                    <a:lnTo>
                      <a:pt x="34" y="977"/>
                    </a:lnTo>
                    <a:lnTo>
                      <a:pt x="41" y="947"/>
                    </a:lnTo>
                    <a:lnTo>
                      <a:pt x="41" y="888"/>
                    </a:lnTo>
                    <a:lnTo>
                      <a:pt x="27" y="838"/>
                    </a:lnTo>
                    <a:lnTo>
                      <a:pt x="22" y="798"/>
                    </a:lnTo>
                    <a:lnTo>
                      <a:pt x="19" y="757"/>
                    </a:lnTo>
                    <a:lnTo>
                      <a:pt x="44" y="724"/>
                    </a:lnTo>
                    <a:lnTo>
                      <a:pt x="59" y="702"/>
                    </a:lnTo>
                    <a:lnTo>
                      <a:pt x="49" y="659"/>
                    </a:lnTo>
                    <a:lnTo>
                      <a:pt x="27" y="624"/>
                    </a:lnTo>
                    <a:lnTo>
                      <a:pt x="22" y="594"/>
                    </a:lnTo>
                    <a:lnTo>
                      <a:pt x="19" y="551"/>
                    </a:lnTo>
                    <a:lnTo>
                      <a:pt x="29" y="522"/>
                    </a:lnTo>
                    <a:lnTo>
                      <a:pt x="49" y="492"/>
                    </a:lnTo>
                    <a:lnTo>
                      <a:pt x="63" y="470"/>
                    </a:lnTo>
                    <a:lnTo>
                      <a:pt x="63" y="448"/>
                    </a:lnTo>
                    <a:lnTo>
                      <a:pt x="49" y="423"/>
                    </a:lnTo>
                    <a:lnTo>
                      <a:pt x="34" y="374"/>
                    </a:lnTo>
                    <a:lnTo>
                      <a:pt x="34" y="343"/>
                    </a:lnTo>
                    <a:lnTo>
                      <a:pt x="41" y="313"/>
                    </a:lnTo>
                    <a:lnTo>
                      <a:pt x="56" y="291"/>
                    </a:lnTo>
                    <a:lnTo>
                      <a:pt x="59" y="269"/>
                    </a:lnTo>
                    <a:lnTo>
                      <a:pt x="56" y="242"/>
                    </a:lnTo>
                    <a:lnTo>
                      <a:pt x="37" y="203"/>
                    </a:lnTo>
                    <a:lnTo>
                      <a:pt x="27" y="176"/>
                    </a:lnTo>
                    <a:lnTo>
                      <a:pt x="29" y="129"/>
                    </a:lnTo>
                    <a:lnTo>
                      <a:pt x="44" y="110"/>
                    </a:lnTo>
                    <a:lnTo>
                      <a:pt x="63" y="80"/>
                    </a:lnTo>
                    <a:lnTo>
                      <a:pt x="74" y="56"/>
                    </a:lnTo>
                    <a:lnTo>
                      <a:pt x="66" y="34"/>
                    </a:lnTo>
                    <a:lnTo>
                      <a:pt x="71" y="12"/>
                    </a:lnTo>
                    <a:lnTo>
                      <a:pt x="87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088537" name="Freeform 25">
                <a:extLst>
                  <a:ext uri="{FF2B5EF4-FFF2-40B4-BE49-F238E27FC236}">
                    <a16:creationId xmlns:a16="http://schemas.microsoft.com/office/drawing/2014/main" id="{7FAE2FD7-93B1-0370-35F4-85654EF521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25" y="1734"/>
                <a:ext cx="132" cy="114"/>
              </a:xfrm>
              <a:custGeom>
                <a:avLst/>
                <a:gdLst>
                  <a:gd name="T0" fmla="*/ 264 w 264"/>
                  <a:gd name="T1" fmla="*/ 183 h 227"/>
                  <a:gd name="T2" fmla="*/ 184 w 264"/>
                  <a:gd name="T3" fmla="*/ 117 h 227"/>
                  <a:gd name="T4" fmla="*/ 117 w 264"/>
                  <a:gd name="T5" fmla="*/ 59 h 227"/>
                  <a:gd name="T6" fmla="*/ 56 w 264"/>
                  <a:gd name="T7" fmla="*/ 0 h 227"/>
                  <a:gd name="T8" fmla="*/ 0 w 264"/>
                  <a:gd name="T9" fmla="*/ 0 h 227"/>
                  <a:gd name="T10" fmla="*/ 132 w 264"/>
                  <a:gd name="T11" fmla="*/ 95 h 227"/>
                  <a:gd name="T12" fmla="*/ 195 w 264"/>
                  <a:gd name="T13" fmla="*/ 153 h 227"/>
                  <a:gd name="T14" fmla="*/ 249 w 264"/>
                  <a:gd name="T15" fmla="*/ 227 h 227"/>
                  <a:gd name="T16" fmla="*/ 264 w 264"/>
                  <a:gd name="T17" fmla="*/ 183 h 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64" h="227">
                    <a:moveTo>
                      <a:pt x="264" y="183"/>
                    </a:moveTo>
                    <a:lnTo>
                      <a:pt x="184" y="117"/>
                    </a:lnTo>
                    <a:lnTo>
                      <a:pt x="117" y="59"/>
                    </a:lnTo>
                    <a:lnTo>
                      <a:pt x="56" y="0"/>
                    </a:lnTo>
                    <a:lnTo>
                      <a:pt x="0" y="0"/>
                    </a:lnTo>
                    <a:lnTo>
                      <a:pt x="132" y="95"/>
                    </a:lnTo>
                    <a:lnTo>
                      <a:pt x="195" y="153"/>
                    </a:lnTo>
                    <a:lnTo>
                      <a:pt x="249" y="227"/>
                    </a:lnTo>
                    <a:lnTo>
                      <a:pt x="264" y="18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088538" name="Freeform 26">
                <a:extLst>
                  <a:ext uri="{FF2B5EF4-FFF2-40B4-BE49-F238E27FC236}">
                    <a16:creationId xmlns:a16="http://schemas.microsoft.com/office/drawing/2014/main" id="{E8905A54-5167-63C9-31BE-59A5CC8984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24" y="1799"/>
                <a:ext cx="114" cy="94"/>
              </a:xfrm>
              <a:custGeom>
                <a:avLst/>
                <a:gdLst>
                  <a:gd name="T0" fmla="*/ 228 w 228"/>
                  <a:gd name="T1" fmla="*/ 117 h 187"/>
                  <a:gd name="T2" fmla="*/ 169 w 228"/>
                  <a:gd name="T3" fmla="*/ 95 h 187"/>
                  <a:gd name="T4" fmla="*/ 125 w 228"/>
                  <a:gd name="T5" fmla="*/ 58 h 187"/>
                  <a:gd name="T6" fmla="*/ 45 w 228"/>
                  <a:gd name="T7" fmla="*/ 0 h 187"/>
                  <a:gd name="T8" fmla="*/ 0 w 228"/>
                  <a:gd name="T9" fmla="*/ 0 h 187"/>
                  <a:gd name="T10" fmla="*/ 104 w 228"/>
                  <a:gd name="T11" fmla="*/ 58 h 187"/>
                  <a:gd name="T12" fmla="*/ 143 w 228"/>
                  <a:gd name="T13" fmla="*/ 98 h 187"/>
                  <a:gd name="T14" fmla="*/ 228 w 228"/>
                  <a:gd name="T15" fmla="*/ 187 h 187"/>
                  <a:gd name="T16" fmla="*/ 224 w 228"/>
                  <a:gd name="T17" fmla="*/ 132 h 187"/>
                  <a:gd name="T18" fmla="*/ 228 w 228"/>
                  <a:gd name="T19" fmla="*/ 117 h 1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28" h="187">
                    <a:moveTo>
                      <a:pt x="228" y="117"/>
                    </a:moveTo>
                    <a:lnTo>
                      <a:pt x="169" y="95"/>
                    </a:lnTo>
                    <a:lnTo>
                      <a:pt x="125" y="58"/>
                    </a:lnTo>
                    <a:lnTo>
                      <a:pt x="45" y="0"/>
                    </a:lnTo>
                    <a:lnTo>
                      <a:pt x="0" y="0"/>
                    </a:lnTo>
                    <a:lnTo>
                      <a:pt x="104" y="58"/>
                    </a:lnTo>
                    <a:lnTo>
                      <a:pt x="143" y="98"/>
                    </a:lnTo>
                    <a:lnTo>
                      <a:pt x="228" y="187"/>
                    </a:lnTo>
                    <a:lnTo>
                      <a:pt x="224" y="132"/>
                    </a:lnTo>
                    <a:lnTo>
                      <a:pt x="228" y="11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088539" name="Freeform 27">
                <a:extLst>
                  <a:ext uri="{FF2B5EF4-FFF2-40B4-BE49-F238E27FC236}">
                    <a16:creationId xmlns:a16="http://schemas.microsoft.com/office/drawing/2014/main" id="{DAB55FAD-A390-5C72-4E5D-4375A2384E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07" y="1855"/>
                <a:ext cx="134" cy="145"/>
              </a:xfrm>
              <a:custGeom>
                <a:avLst/>
                <a:gdLst>
                  <a:gd name="T0" fmla="*/ 264 w 270"/>
                  <a:gd name="T1" fmla="*/ 216 h 290"/>
                  <a:gd name="T2" fmla="*/ 191 w 270"/>
                  <a:gd name="T3" fmla="*/ 151 h 290"/>
                  <a:gd name="T4" fmla="*/ 162 w 270"/>
                  <a:gd name="T5" fmla="*/ 106 h 290"/>
                  <a:gd name="T6" fmla="*/ 103 w 270"/>
                  <a:gd name="T7" fmla="*/ 62 h 290"/>
                  <a:gd name="T8" fmla="*/ 51 w 270"/>
                  <a:gd name="T9" fmla="*/ 22 h 290"/>
                  <a:gd name="T10" fmla="*/ 14 w 270"/>
                  <a:gd name="T11" fmla="*/ 0 h 290"/>
                  <a:gd name="T12" fmla="*/ 0 w 270"/>
                  <a:gd name="T13" fmla="*/ 0 h 290"/>
                  <a:gd name="T14" fmla="*/ 0 w 270"/>
                  <a:gd name="T15" fmla="*/ 22 h 290"/>
                  <a:gd name="T16" fmla="*/ 44 w 270"/>
                  <a:gd name="T17" fmla="*/ 52 h 290"/>
                  <a:gd name="T18" fmla="*/ 125 w 270"/>
                  <a:gd name="T19" fmla="*/ 103 h 290"/>
                  <a:gd name="T20" fmla="*/ 184 w 270"/>
                  <a:gd name="T21" fmla="*/ 163 h 290"/>
                  <a:gd name="T22" fmla="*/ 225 w 270"/>
                  <a:gd name="T23" fmla="*/ 229 h 290"/>
                  <a:gd name="T24" fmla="*/ 270 w 270"/>
                  <a:gd name="T25" fmla="*/ 290 h 290"/>
                  <a:gd name="T26" fmla="*/ 264 w 270"/>
                  <a:gd name="T27" fmla="*/ 216 h 2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70" h="290">
                    <a:moveTo>
                      <a:pt x="264" y="216"/>
                    </a:moveTo>
                    <a:lnTo>
                      <a:pt x="191" y="151"/>
                    </a:lnTo>
                    <a:lnTo>
                      <a:pt x="162" y="106"/>
                    </a:lnTo>
                    <a:lnTo>
                      <a:pt x="103" y="62"/>
                    </a:lnTo>
                    <a:lnTo>
                      <a:pt x="51" y="22"/>
                    </a:lnTo>
                    <a:lnTo>
                      <a:pt x="14" y="0"/>
                    </a:lnTo>
                    <a:lnTo>
                      <a:pt x="0" y="0"/>
                    </a:lnTo>
                    <a:lnTo>
                      <a:pt x="0" y="22"/>
                    </a:lnTo>
                    <a:lnTo>
                      <a:pt x="44" y="52"/>
                    </a:lnTo>
                    <a:lnTo>
                      <a:pt x="125" y="103"/>
                    </a:lnTo>
                    <a:lnTo>
                      <a:pt x="184" y="163"/>
                    </a:lnTo>
                    <a:lnTo>
                      <a:pt x="225" y="229"/>
                    </a:lnTo>
                    <a:lnTo>
                      <a:pt x="270" y="290"/>
                    </a:lnTo>
                    <a:lnTo>
                      <a:pt x="264" y="21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088540" name="Freeform 28">
                <a:extLst>
                  <a:ext uri="{FF2B5EF4-FFF2-40B4-BE49-F238E27FC236}">
                    <a16:creationId xmlns:a16="http://schemas.microsoft.com/office/drawing/2014/main" id="{4CB236D9-00EB-0968-EAE2-04C728BD8C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20" y="1973"/>
                <a:ext cx="104" cy="85"/>
              </a:xfrm>
              <a:custGeom>
                <a:avLst/>
                <a:gdLst>
                  <a:gd name="T0" fmla="*/ 210 w 210"/>
                  <a:gd name="T1" fmla="*/ 139 h 169"/>
                  <a:gd name="T2" fmla="*/ 151 w 210"/>
                  <a:gd name="T3" fmla="*/ 76 h 169"/>
                  <a:gd name="T4" fmla="*/ 89 w 210"/>
                  <a:gd name="T5" fmla="*/ 37 h 169"/>
                  <a:gd name="T6" fmla="*/ 37 w 210"/>
                  <a:gd name="T7" fmla="*/ 9 h 169"/>
                  <a:gd name="T8" fmla="*/ 0 w 210"/>
                  <a:gd name="T9" fmla="*/ 0 h 169"/>
                  <a:gd name="T10" fmla="*/ 24 w 210"/>
                  <a:gd name="T11" fmla="*/ 37 h 169"/>
                  <a:gd name="T12" fmla="*/ 89 w 210"/>
                  <a:gd name="T13" fmla="*/ 74 h 169"/>
                  <a:gd name="T14" fmla="*/ 141 w 210"/>
                  <a:gd name="T15" fmla="*/ 127 h 169"/>
                  <a:gd name="T16" fmla="*/ 166 w 210"/>
                  <a:gd name="T17" fmla="*/ 163 h 169"/>
                  <a:gd name="T18" fmla="*/ 188 w 210"/>
                  <a:gd name="T19" fmla="*/ 169 h 169"/>
                  <a:gd name="T20" fmla="*/ 208 w 210"/>
                  <a:gd name="T21" fmla="*/ 157 h 169"/>
                  <a:gd name="T22" fmla="*/ 210 w 210"/>
                  <a:gd name="T23" fmla="*/ 139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10" h="169">
                    <a:moveTo>
                      <a:pt x="210" y="139"/>
                    </a:moveTo>
                    <a:lnTo>
                      <a:pt x="151" y="76"/>
                    </a:lnTo>
                    <a:lnTo>
                      <a:pt x="89" y="37"/>
                    </a:lnTo>
                    <a:lnTo>
                      <a:pt x="37" y="9"/>
                    </a:lnTo>
                    <a:lnTo>
                      <a:pt x="0" y="0"/>
                    </a:lnTo>
                    <a:lnTo>
                      <a:pt x="24" y="37"/>
                    </a:lnTo>
                    <a:lnTo>
                      <a:pt x="89" y="74"/>
                    </a:lnTo>
                    <a:lnTo>
                      <a:pt x="141" y="127"/>
                    </a:lnTo>
                    <a:lnTo>
                      <a:pt x="166" y="163"/>
                    </a:lnTo>
                    <a:lnTo>
                      <a:pt x="188" y="169"/>
                    </a:lnTo>
                    <a:lnTo>
                      <a:pt x="208" y="157"/>
                    </a:lnTo>
                    <a:lnTo>
                      <a:pt x="210" y="13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088541" name="Freeform 29">
                <a:extLst>
                  <a:ext uri="{FF2B5EF4-FFF2-40B4-BE49-F238E27FC236}">
                    <a16:creationId xmlns:a16="http://schemas.microsoft.com/office/drawing/2014/main" id="{4580136B-D5F6-4670-77D1-A1C145508F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07" y="2032"/>
                <a:ext cx="116" cy="106"/>
              </a:xfrm>
              <a:custGeom>
                <a:avLst/>
                <a:gdLst>
                  <a:gd name="T0" fmla="*/ 231 w 231"/>
                  <a:gd name="T1" fmla="*/ 195 h 210"/>
                  <a:gd name="T2" fmla="*/ 171 w 231"/>
                  <a:gd name="T3" fmla="*/ 132 h 210"/>
                  <a:gd name="T4" fmla="*/ 97 w 231"/>
                  <a:gd name="T5" fmla="*/ 56 h 210"/>
                  <a:gd name="T6" fmla="*/ 53 w 231"/>
                  <a:gd name="T7" fmla="*/ 19 h 210"/>
                  <a:gd name="T8" fmla="*/ 19 w 231"/>
                  <a:gd name="T9" fmla="*/ 0 h 210"/>
                  <a:gd name="T10" fmla="*/ 0 w 231"/>
                  <a:gd name="T11" fmla="*/ 12 h 210"/>
                  <a:gd name="T12" fmla="*/ 38 w 231"/>
                  <a:gd name="T13" fmla="*/ 44 h 210"/>
                  <a:gd name="T14" fmla="*/ 105 w 231"/>
                  <a:gd name="T15" fmla="*/ 111 h 210"/>
                  <a:gd name="T16" fmla="*/ 167 w 231"/>
                  <a:gd name="T17" fmla="*/ 176 h 210"/>
                  <a:gd name="T18" fmla="*/ 208 w 231"/>
                  <a:gd name="T19" fmla="*/ 210 h 210"/>
                  <a:gd name="T20" fmla="*/ 219 w 231"/>
                  <a:gd name="T21" fmla="*/ 210 h 210"/>
                  <a:gd name="T22" fmla="*/ 231 w 231"/>
                  <a:gd name="T23" fmla="*/ 195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31" h="210">
                    <a:moveTo>
                      <a:pt x="231" y="195"/>
                    </a:moveTo>
                    <a:lnTo>
                      <a:pt x="171" y="132"/>
                    </a:lnTo>
                    <a:lnTo>
                      <a:pt x="97" y="56"/>
                    </a:lnTo>
                    <a:lnTo>
                      <a:pt x="53" y="19"/>
                    </a:lnTo>
                    <a:lnTo>
                      <a:pt x="19" y="0"/>
                    </a:lnTo>
                    <a:lnTo>
                      <a:pt x="0" y="12"/>
                    </a:lnTo>
                    <a:lnTo>
                      <a:pt x="38" y="44"/>
                    </a:lnTo>
                    <a:lnTo>
                      <a:pt x="105" y="111"/>
                    </a:lnTo>
                    <a:lnTo>
                      <a:pt x="167" y="176"/>
                    </a:lnTo>
                    <a:lnTo>
                      <a:pt x="208" y="210"/>
                    </a:lnTo>
                    <a:lnTo>
                      <a:pt x="219" y="210"/>
                    </a:lnTo>
                    <a:lnTo>
                      <a:pt x="231" y="19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088542" name="Freeform 30">
                <a:extLst>
                  <a:ext uri="{FF2B5EF4-FFF2-40B4-BE49-F238E27FC236}">
                    <a16:creationId xmlns:a16="http://schemas.microsoft.com/office/drawing/2014/main" id="{5B811066-7BF3-ACC2-94E5-DFFD1D71E6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21" y="2121"/>
                <a:ext cx="81" cy="83"/>
              </a:xfrm>
              <a:custGeom>
                <a:avLst/>
                <a:gdLst>
                  <a:gd name="T0" fmla="*/ 160 w 163"/>
                  <a:gd name="T1" fmla="*/ 140 h 167"/>
                  <a:gd name="T2" fmla="*/ 93 w 163"/>
                  <a:gd name="T3" fmla="*/ 43 h 167"/>
                  <a:gd name="T4" fmla="*/ 29 w 163"/>
                  <a:gd name="T5" fmla="*/ 6 h 167"/>
                  <a:gd name="T6" fmla="*/ 0 w 163"/>
                  <a:gd name="T7" fmla="*/ 0 h 167"/>
                  <a:gd name="T8" fmla="*/ 7 w 163"/>
                  <a:gd name="T9" fmla="*/ 19 h 167"/>
                  <a:gd name="T10" fmla="*/ 81 w 163"/>
                  <a:gd name="T11" fmla="*/ 74 h 167"/>
                  <a:gd name="T12" fmla="*/ 152 w 163"/>
                  <a:gd name="T13" fmla="*/ 160 h 167"/>
                  <a:gd name="T14" fmla="*/ 163 w 163"/>
                  <a:gd name="T15" fmla="*/ 167 h 167"/>
                  <a:gd name="T16" fmla="*/ 160 w 163"/>
                  <a:gd name="T17" fmla="*/ 140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3" h="167">
                    <a:moveTo>
                      <a:pt x="160" y="140"/>
                    </a:moveTo>
                    <a:lnTo>
                      <a:pt x="93" y="43"/>
                    </a:lnTo>
                    <a:lnTo>
                      <a:pt x="29" y="6"/>
                    </a:lnTo>
                    <a:lnTo>
                      <a:pt x="0" y="0"/>
                    </a:lnTo>
                    <a:lnTo>
                      <a:pt x="7" y="19"/>
                    </a:lnTo>
                    <a:lnTo>
                      <a:pt x="81" y="74"/>
                    </a:lnTo>
                    <a:lnTo>
                      <a:pt x="152" y="160"/>
                    </a:lnTo>
                    <a:lnTo>
                      <a:pt x="163" y="167"/>
                    </a:lnTo>
                    <a:lnTo>
                      <a:pt x="160" y="14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088543" name="Freeform 31">
                <a:extLst>
                  <a:ext uri="{FF2B5EF4-FFF2-40B4-BE49-F238E27FC236}">
                    <a16:creationId xmlns:a16="http://schemas.microsoft.com/office/drawing/2014/main" id="{EC4277BB-946A-6F7F-9522-9E8EA89FFB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24" y="2202"/>
                <a:ext cx="55" cy="63"/>
              </a:xfrm>
              <a:custGeom>
                <a:avLst/>
                <a:gdLst>
                  <a:gd name="T0" fmla="*/ 104 w 109"/>
                  <a:gd name="T1" fmla="*/ 96 h 126"/>
                  <a:gd name="T2" fmla="*/ 51 w 109"/>
                  <a:gd name="T3" fmla="*/ 22 h 126"/>
                  <a:gd name="T4" fmla="*/ 3 w 109"/>
                  <a:gd name="T5" fmla="*/ 0 h 126"/>
                  <a:gd name="T6" fmla="*/ 0 w 109"/>
                  <a:gd name="T7" fmla="*/ 22 h 126"/>
                  <a:gd name="T8" fmla="*/ 22 w 109"/>
                  <a:gd name="T9" fmla="*/ 59 h 126"/>
                  <a:gd name="T10" fmla="*/ 81 w 109"/>
                  <a:gd name="T11" fmla="*/ 108 h 126"/>
                  <a:gd name="T12" fmla="*/ 97 w 109"/>
                  <a:gd name="T13" fmla="*/ 126 h 126"/>
                  <a:gd name="T14" fmla="*/ 109 w 109"/>
                  <a:gd name="T15" fmla="*/ 117 h 126"/>
                  <a:gd name="T16" fmla="*/ 104 w 109"/>
                  <a:gd name="T17" fmla="*/ 96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9" h="126">
                    <a:moveTo>
                      <a:pt x="104" y="96"/>
                    </a:moveTo>
                    <a:lnTo>
                      <a:pt x="51" y="22"/>
                    </a:lnTo>
                    <a:lnTo>
                      <a:pt x="3" y="0"/>
                    </a:lnTo>
                    <a:lnTo>
                      <a:pt x="0" y="22"/>
                    </a:lnTo>
                    <a:lnTo>
                      <a:pt x="22" y="59"/>
                    </a:lnTo>
                    <a:lnTo>
                      <a:pt x="81" y="108"/>
                    </a:lnTo>
                    <a:lnTo>
                      <a:pt x="97" y="126"/>
                    </a:lnTo>
                    <a:lnTo>
                      <a:pt x="109" y="117"/>
                    </a:lnTo>
                    <a:lnTo>
                      <a:pt x="104" y="9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088544" name="Freeform 32">
                <a:extLst>
                  <a:ext uri="{FF2B5EF4-FFF2-40B4-BE49-F238E27FC236}">
                    <a16:creationId xmlns:a16="http://schemas.microsoft.com/office/drawing/2014/main" id="{9024EC03-4EE1-06AB-23D6-68DBFBA898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28" y="2285"/>
                <a:ext cx="70" cy="71"/>
              </a:xfrm>
              <a:custGeom>
                <a:avLst/>
                <a:gdLst>
                  <a:gd name="T0" fmla="*/ 139 w 139"/>
                  <a:gd name="T1" fmla="*/ 143 h 143"/>
                  <a:gd name="T2" fmla="*/ 120 w 139"/>
                  <a:gd name="T3" fmla="*/ 121 h 143"/>
                  <a:gd name="T4" fmla="*/ 81 w 139"/>
                  <a:gd name="T5" fmla="*/ 62 h 143"/>
                  <a:gd name="T6" fmla="*/ 24 w 139"/>
                  <a:gd name="T7" fmla="*/ 0 h 143"/>
                  <a:gd name="T8" fmla="*/ 0 w 139"/>
                  <a:gd name="T9" fmla="*/ 0 h 143"/>
                  <a:gd name="T10" fmla="*/ 9 w 139"/>
                  <a:gd name="T11" fmla="*/ 22 h 143"/>
                  <a:gd name="T12" fmla="*/ 53 w 139"/>
                  <a:gd name="T13" fmla="*/ 81 h 143"/>
                  <a:gd name="T14" fmla="*/ 97 w 139"/>
                  <a:gd name="T15" fmla="*/ 140 h 143"/>
                  <a:gd name="T16" fmla="*/ 139 w 139"/>
                  <a:gd name="T17" fmla="*/ 143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9" h="143">
                    <a:moveTo>
                      <a:pt x="139" y="143"/>
                    </a:moveTo>
                    <a:lnTo>
                      <a:pt x="120" y="121"/>
                    </a:lnTo>
                    <a:lnTo>
                      <a:pt x="81" y="62"/>
                    </a:lnTo>
                    <a:lnTo>
                      <a:pt x="24" y="0"/>
                    </a:lnTo>
                    <a:lnTo>
                      <a:pt x="0" y="0"/>
                    </a:lnTo>
                    <a:lnTo>
                      <a:pt x="9" y="22"/>
                    </a:lnTo>
                    <a:lnTo>
                      <a:pt x="53" y="81"/>
                    </a:lnTo>
                    <a:lnTo>
                      <a:pt x="97" y="140"/>
                    </a:lnTo>
                    <a:lnTo>
                      <a:pt x="139" y="14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088545" name="Freeform 33">
                <a:extLst>
                  <a:ext uri="{FF2B5EF4-FFF2-40B4-BE49-F238E27FC236}">
                    <a16:creationId xmlns:a16="http://schemas.microsoft.com/office/drawing/2014/main" id="{5300CBDA-5E6F-9FD7-CA11-386492B157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23" y="1693"/>
                <a:ext cx="213" cy="791"/>
              </a:xfrm>
              <a:custGeom>
                <a:avLst/>
                <a:gdLst>
                  <a:gd name="T0" fmla="*/ 61 w 427"/>
                  <a:gd name="T1" fmla="*/ 193 h 1582"/>
                  <a:gd name="T2" fmla="*/ 76 w 427"/>
                  <a:gd name="T3" fmla="*/ 280 h 1582"/>
                  <a:gd name="T4" fmla="*/ 40 w 427"/>
                  <a:gd name="T5" fmla="*/ 339 h 1582"/>
                  <a:gd name="T6" fmla="*/ 44 w 427"/>
                  <a:gd name="T7" fmla="*/ 421 h 1582"/>
                  <a:gd name="T8" fmla="*/ 66 w 427"/>
                  <a:gd name="T9" fmla="*/ 486 h 1582"/>
                  <a:gd name="T10" fmla="*/ 31 w 427"/>
                  <a:gd name="T11" fmla="*/ 552 h 1582"/>
                  <a:gd name="T12" fmla="*/ 68 w 427"/>
                  <a:gd name="T13" fmla="*/ 667 h 1582"/>
                  <a:gd name="T14" fmla="*/ 25 w 427"/>
                  <a:gd name="T15" fmla="*/ 763 h 1582"/>
                  <a:gd name="T16" fmla="*/ 46 w 427"/>
                  <a:gd name="T17" fmla="*/ 858 h 1582"/>
                  <a:gd name="T18" fmla="*/ 59 w 427"/>
                  <a:gd name="T19" fmla="*/ 927 h 1582"/>
                  <a:gd name="T20" fmla="*/ 15 w 427"/>
                  <a:gd name="T21" fmla="*/ 985 h 1582"/>
                  <a:gd name="T22" fmla="*/ 40 w 427"/>
                  <a:gd name="T23" fmla="*/ 1108 h 1582"/>
                  <a:gd name="T24" fmla="*/ 37 w 427"/>
                  <a:gd name="T25" fmla="*/ 1174 h 1582"/>
                  <a:gd name="T26" fmla="*/ 0 w 427"/>
                  <a:gd name="T27" fmla="*/ 1255 h 1582"/>
                  <a:gd name="T28" fmla="*/ 22 w 427"/>
                  <a:gd name="T29" fmla="*/ 1323 h 1582"/>
                  <a:gd name="T30" fmla="*/ 25 w 427"/>
                  <a:gd name="T31" fmla="*/ 1387 h 1582"/>
                  <a:gd name="T32" fmla="*/ 31 w 427"/>
                  <a:gd name="T33" fmla="*/ 1453 h 1582"/>
                  <a:gd name="T34" fmla="*/ 61 w 427"/>
                  <a:gd name="T35" fmla="*/ 1512 h 1582"/>
                  <a:gd name="T36" fmla="*/ 66 w 427"/>
                  <a:gd name="T37" fmla="*/ 1582 h 1582"/>
                  <a:gd name="T38" fmla="*/ 161 w 427"/>
                  <a:gd name="T39" fmla="*/ 1523 h 1582"/>
                  <a:gd name="T40" fmla="*/ 275 w 427"/>
                  <a:gd name="T41" fmla="*/ 1508 h 1582"/>
                  <a:gd name="T42" fmla="*/ 353 w 427"/>
                  <a:gd name="T43" fmla="*/ 1475 h 1582"/>
                  <a:gd name="T44" fmla="*/ 377 w 427"/>
                  <a:gd name="T45" fmla="*/ 1431 h 1582"/>
                  <a:gd name="T46" fmla="*/ 386 w 427"/>
                  <a:gd name="T47" fmla="*/ 1344 h 1582"/>
                  <a:gd name="T48" fmla="*/ 368 w 427"/>
                  <a:gd name="T49" fmla="*/ 1229 h 1582"/>
                  <a:gd name="T50" fmla="*/ 349 w 427"/>
                  <a:gd name="T51" fmla="*/ 1167 h 1582"/>
                  <a:gd name="T52" fmla="*/ 361 w 427"/>
                  <a:gd name="T53" fmla="*/ 1093 h 1582"/>
                  <a:gd name="T54" fmla="*/ 325 w 427"/>
                  <a:gd name="T55" fmla="*/ 1013 h 1582"/>
                  <a:gd name="T56" fmla="*/ 375 w 427"/>
                  <a:gd name="T57" fmla="*/ 949 h 1582"/>
                  <a:gd name="T58" fmla="*/ 338 w 427"/>
                  <a:gd name="T59" fmla="*/ 858 h 1582"/>
                  <a:gd name="T60" fmla="*/ 319 w 427"/>
                  <a:gd name="T61" fmla="*/ 772 h 1582"/>
                  <a:gd name="T62" fmla="*/ 392 w 427"/>
                  <a:gd name="T63" fmla="*/ 707 h 1582"/>
                  <a:gd name="T64" fmla="*/ 368 w 427"/>
                  <a:gd name="T65" fmla="*/ 660 h 1582"/>
                  <a:gd name="T66" fmla="*/ 368 w 427"/>
                  <a:gd name="T67" fmla="*/ 579 h 1582"/>
                  <a:gd name="T68" fmla="*/ 334 w 427"/>
                  <a:gd name="T69" fmla="*/ 527 h 1582"/>
                  <a:gd name="T70" fmla="*/ 361 w 427"/>
                  <a:gd name="T71" fmla="*/ 465 h 1582"/>
                  <a:gd name="T72" fmla="*/ 338 w 427"/>
                  <a:gd name="T73" fmla="*/ 413 h 1582"/>
                  <a:gd name="T74" fmla="*/ 338 w 427"/>
                  <a:gd name="T75" fmla="*/ 369 h 1582"/>
                  <a:gd name="T76" fmla="*/ 362 w 427"/>
                  <a:gd name="T77" fmla="*/ 329 h 1582"/>
                  <a:gd name="T78" fmla="*/ 331 w 427"/>
                  <a:gd name="T79" fmla="*/ 279 h 1582"/>
                  <a:gd name="T80" fmla="*/ 325 w 427"/>
                  <a:gd name="T81" fmla="*/ 205 h 1582"/>
                  <a:gd name="T82" fmla="*/ 407 w 427"/>
                  <a:gd name="T83" fmla="*/ 112 h 1582"/>
                  <a:gd name="T84" fmla="*/ 427 w 427"/>
                  <a:gd name="T85" fmla="*/ 13 h 1582"/>
                  <a:gd name="T86" fmla="*/ 377 w 427"/>
                  <a:gd name="T87" fmla="*/ 13 h 1582"/>
                  <a:gd name="T88" fmla="*/ 235 w 427"/>
                  <a:gd name="T89" fmla="*/ 90 h 1582"/>
                  <a:gd name="T90" fmla="*/ 117 w 427"/>
                  <a:gd name="T91" fmla="*/ 134 h 15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27" h="1582">
                    <a:moveTo>
                      <a:pt x="76" y="149"/>
                    </a:moveTo>
                    <a:lnTo>
                      <a:pt x="61" y="193"/>
                    </a:lnTo>
                    <a:lnTo>
                      <a:pt x="74" y="236"/>
                    </a:lnTo>
                    <a:lnTo>
                      <a:pt x="76" y="280"/>
                    </a:lnTo>
                    <a:lnTo>
                      <a:pt x="61" y="307"/>
                    </a:lnTo>
                    <a:lnTo>
                      <a:pt x="40" y="339"/>
                    </a:lnTo>
                    <a:lnTo>
                      <a:pt x="30" y="388"/>
                    </a:lnTo>
                    <a:lnTo>
                      <a:pt x="44" y="421"/>
                    </a:lnTo>
                    <a:lnTo>
                      <a:pt x="66" y="456"/>
                    </a:lnTo>
                    <a:lnTo>
                      <a:pt x="66" y="486"/>
                    </a:lnTo>
                    <a:lnTo>
                      <a:pt x="52" y="515"/>
                    </a:lnTo>
                    <a:lnTo>
                      <a:pt x="31" y="552"/>
                    </a:lnTo>
                    <a:lnTo>
                      <a:pt x="40" y="589"/>
                    </a:lnTo>
                    <a:lnTo>
                      <a:pt x="68" y="667"/>
                    </a:lnTo>
                    <a:lnTo>
                      <a:pt x="66" y="700"/>
                    </a:lnTo>
                    <a:lnTo>
                      <a:pt x="25" y="763"/>
                    </a:lnTo>
                    <a:lnTo>
                      <a:pt x="25" y="817"/>
                    </a:lnTo>
                    <a:lnTo>
                      <a:pt x="46" y="858"/>
                    </a:lnTo>
                    <a:lnTo>
                      <a:pt x="61" y="895"/>
                    </a:lnTo>
                    <a:lnTo>
                      <a:pt x="59" y="927"/>
                    </a:lnTo>
                    <a:lnTo>
                      <a:pt x="22" y="961"/>
                    </a:lnTo>
                    <a:lnTo>
                      <a:pt x="15" y="985"/>
                    </a:lnTo>
                    <a:lnTo>
                      <a:pt x="22" y="1044"/>
                    </a:lnTo>
                    <a:lnTo>
                      <a:pt x="40" y="1108"/>
                    </a:lnTo>
                    <a:lnTo>
                      <a:pt x="40" y="1145"/>
                    </a:lnTo>
                    <a:lnTo>
                      <a:pt x="37" y="1174"/>
                    </a:lnTo>
                    <a:lnTo>
                      <a:pt x="9" y="1218"/>
                    </a:lnTo>
                    <a:lnTo>
                      <a:pt x="0" y="1255"/>
                    </a:lnTo>
                    <a:lnTo>
                      <a:pt x="3" y="1294"/>
                    </a:lnTo>
                    <a:lnTo>
                      <a:pt x="22" y="1323"/>
                    </a:lnTo>
                    <a:lnTo>
                      <a:pt x="44" y="1350"/>
                    </a:lnTo>
                    <a:lnTo>
                      <a:pt x="25" y="1387"/>
                    </a:lnTo>
                    <a:lnTo>
                      <a:pt x="15" y="1424"/>
                    </a:lnTo>
                    <a:lnTo>
                      <a:pt x="31" y="1453"/>
                    </a:lnTo>
                    <a:lnTo>
                      <a:pt x="59" y="1475"/>
                    </a:lnTo>
                    <a:lnTo>
                      <a:pt x="61" y="1512"/>
                    </a:lnTo>
                    <a:lnTo>
                      <a:pt x="61" y="1542"/>
                    </a:lnTo>
                    <a:lnTo>
                      <a:pt x="66" y="1582"/>
                    </a:lnTo>
                    <a:lnTo>
                      <a:pt x="112" y="1549"/>
                    </a:lnTo>
                    <a:lnTo>
                      <a:pt x="161" y="1523"/>
                    </a:lnTo>
                    <a:lnTo>
                      <a:pt x="206" y="1508"/>
                    </a:lnTo>
                    <a:lnTo>
                      <a:pt x="275" y="1508"/>
                    </a:lnTo>
                    <a:lnTo>
                      <a:pt x="324" y="1499"/>
                    </a:lnTo>
                    <a:lnTo>
                      <a:pt x="353" y="1475"/>
                    </a:lnTo>
                    <a:lnTo>
                      <a:pt x="405" y="1461"/>
                    </a:lnTo>
                    <a:lnTo>
                      <a:pt x="377" y="1431"/>
                    </a:lnTo>
                    <a:lnTo>
                      <a:pt x="368" y="1390"/>
                    </a:lnTo>
                    <a:lnTo>
                      <a:pt x="386" y="1344"/>
                    </a:lnTo>
                    <a:lnTo>
                      <a:pt x="383" y="1277"/>
                    </a:lnTo>
                    <a:lnTo>
                      <a:pt x="368" y="1229"/>
                    </a:lnTo>
                    <a:lnTo>
                      <a:pt x="353" y="1204"/>
                    </a:lnTo>
                    <a:lnTo>
                      <a:pt x="349" y="1167"/>
                    </a:lnTo>
                    <a:lnTo>
                      <a:pt x="368" y="1124"/>
                    </a:lnTo>
                    <a:lnTo>
                      <a:pt x="361" y="1093"/>
                    </a:lnTo>
                    <a:lnTo>
                      <a:pt x="324" y="1042"/>
                    </a:lnTo>
                    <a:lnTo>
                      <a:pt x="325" y="1013"/>
                    </a:lnTo>
                    <a:lnTo>
                      <a:pt x="340" y="985"/>
                    </a:lnTo>
                    <a:lnTo>
                      <a:pt x="375" y="949"/>
                    </a:lnTo>
                    <a:lnTo>
                      <a:pt x="362" y="920"/>
                    </a:lnTo>
                    <a:lnTo>
                      <a:pt x="338" y="858"/>
                    </a:lnTo>
                    <a:lnTo>
                      <a:pt x="319" y="817"/>
                    </a:lnTo>
                    <a:lnTo>
                      <a:pt x="319" y="772"/>
                    </a:lnTo>
                    <a:lnTo>
                      <a:pt x="386" y="749"/>
                    </a:lnTo>
                    <a:lnTo>
                      <a:pt x="392" y="707"/>
                    </a:lnTo>
                    <a:lnTo>
                      <a:pt x="386" y="682"/>
                    </a:lnTo>
                    <a:lnTo>
                      <a:pt x="368" y="660"/>
                    </a:lnTo>
                    <a:lnTo>
                      <a:pt x="370" y="623"/>
                    </a:lnTo>
                    <a:lnTo>
                      <a:pt x="368" y="579"/>
                    </a:lnTo>
                    <a:lnTo>
                      <a:pt x="349" y="558"/>
                    </a:lnTo>
                    <a:lnTo>
                      <a:pt x="334" y="527"/>
                    </a:lnTo>
                    <a:lnTo>
                      <a:pt x="346" y="499"/>
                    </a:lnTo>
                    <a:lnTo>
                      <a:pt x="361" y="465"/>
                    </a:lnTo>
                    <a:lnTo>
                      <a:pt x="361" y="443"/>
                    </a:lnTo>
                    <a:lnTo>
                      <a:pt x="338" y="413"/>
                    </a:lnTo>
                    <a:lnTo>
                      <a:pt x="331" y="388"/>
                    </a:lnTo>
                    <a:lnTo>
                      <a:pt x="338" y="369"/>
                    </a:lnTo>
                    <a:lnTo>
                      <a:pt x="361" y="354"/>
                    </a:lnTo>
                    <a:lnTo>
                      <a:pt x="362" y="329"/>
                    </a:lnTo>
                    <a:lnTo>
                      <a:pt x="355" y="316"/>
                    </a:lnTo>
                    <a:lnTo>
                      <a:pt x="331" y="279"/>
                    </a:lnTo>
                    <a:lnTo>
                      <a:pt x="324" y="236"/>
                    </a:lnTo>
                    <a:lnTo>
                      <a:pt x="325" y="205"/>
                    </a:lnTo>
                    <a:lnTo>
                      <a:pt x="349" y="175"/>
                    </a:lnTo>
                    <a:lnTo>
                      <a:pt x="407" y="112"/>
                    </a:lnTo>
                    <a:lnTo>
                      <a:pt x="427" y="57"/>
                    </a:lnTo>
                    <a:lnTo>
                      <a:pt x="427" y="13"/>
                    </a:lnTo>
                    <a:lnTo>
                      <a:pt x="407" y="0"/>
                    </a:lnTo>
                    <a:lnTo>
                      <a:pt x="377" y="13"/>
                    </a:lnTo>
                    <a:lnTo>
                      <a:pt x="303" y="60"/>
                    </a:lnTo>
                    <a:lnTo>
                      <a:pt x="235" y="90"/>
                    </a:lnTo>
                    <a:lnTo>
                      <a:pt x="164" y="119"/>
                    </a:lnTo>
                    <a:lnTo>
                      <a:pt x="117" y="134"/>
                    </a:lnTo>
                    <a:lnTo>
                      <a:pt x="76" y="149"/>
                    </a:ln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088546" name="Freeform 34">
                <a:extLst>
                  <a:ext uri="{FF2B5EF4-FFF2-40B4-BE49-F238E27FC236}">
                    <a16:creationId xmlns:a16="http://schemas.microsoft.com/office/drawing/2014/main" id="{A847AA9A-5B1D-F27F-1D6B-D53CF22767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74" y="1687"/>
                <a:ext cx="381" cy="809"/>
              </a:xfrm>
              <a:custGeom>
                <a:avLst/>
                <a:gdLst>
                  <a:gd name="T0" fmla="*/ 498 w 763"/>
                  <a:gd name="T1" fmla="*/ 1520 h 1619"/>
                  <a:gd name="T2" fmla="*/ 350 w 763"/>
                  <a:gd name="T3" fmla="*/ 1572 h 1619"/>
                  <a:gd name="T4" fmla="*/ 61 w 763"/>
                  <a:gd name="T5" fmla="*/ 1310 h 1619"/>
                  <a:gd name="T6" fmla="*/ 46 w 763"/>
                  <a:gd name="T7" fmla="*/ 1354 h 1619"/>
                  <a:gd name="T8" fmla="*/ 361 w 763"/>
                  <a:gd name="T9" fmla="*/ 1619 h 1619"/>
                  <a:gd name="T10" fmla="*/ 513 w 763"/>
                  <a:gd name="T11" fmla="*/ 1538 h 1619"/>
                  <a:gd name="T12" fmla="*/ 720 w 763"/>
                  <a:gd name="T13" fmla="*/ 1470 h 1619"/>
                  <a:gd name="T14" fmla="*/ 711 w 763"/>
                  <a:gd name="T15" fmla="*/ 1354 h 1619"/>
                  <a:gd name="T16" fmla="*/ 670 w 763"/>
                  <a:gd name="T17" fmla="*/ 1226 h 1619"/>
                  <a:gd name="T18" fmla="*/ 689 w 763"/>
                  <a:gd name="T19" fmla="*/ 1124 h 1619"/>
                  <a:gd name="T20" fmla="*/ 645 w 763"/>
                  <a:gd name="T21" fmla="*/ 1024 h 1619"/>
                  <a:gd name="T22" fmla="*/ 667 w 763"/>
                  <a:gd name="T23" fmla="*/ 906 h 1619"/>
                  <a:gd name="T24" fmla="*/ 684 w 763"/>
                  <a:gd name="T25" fmla="*/ 789 h 1619"/>
                  <a:gd name="T26" fmla="*/ 689 w 763"/>
                  <a:gd name="T27" fmla="*/ 641 h 1619"/>
                  <a:gd name="T28" fmla="*/ 660 w 763"/>
                  <a:gd name="T29" fmla="*/ 517 h 1619"/>
                  <a:gd name="T30" fmla="*/ 645 w 763"/>
                  <a:gd name="T31" fmla="*/ 418 h 1619"/>
                  <a:gd name="T32" fmla="*/ 682 w 763"/>
                  <a:gd name="T33" fmla="*/ 334 h 1619"/>
                  <a:gd name="T34" fmla="*/ 662 w 763"/>
                  <a:gd name="T35" fmla="*/ 191 h 1619"/>
                  <a:gd name="T36" fmla="*/ 756 w 763"/>
                  <a:gd name="T37" fmla="*/ 16 h 1619"/>
                  <a:gd name="T38" fmla="*/ 714 w 763"/>
                  <a:gd name="T39" fmla="*/ 53 h 1619"/>
                  <a:gd name="T40" fmla="*/ 618 w 763"/>
                  <a:gd name="T41" fmla="*/ 213 h 1619"/>
                  <a:gd name="T42" fmla="*/ 478 w 763"/>
                  <a:gd name="T43" fmla="*/ 345 h 1619"/>
                  <a:gd name="T44" fmla="*/ 623 w 763"/>
                  <a:gd name="T45" fmla="*/ 297 h 1619"/>
                  <a:gd name="T46" fmla="*/ 611 w 763"/>
                  <a:gd name="T47" fmla="*/ 390 h 1619"/>
                  <a:gd name="T48" fmla="*/ 541 w 763"/>
                  <a:gd name="T49" fmla="*/ 487 h 1619"/>
                  <a:gd name="T50" fmla="*/ 640 w 763"/>
                  <a:gd name="T51" fmla="*/ 465 h 1619"/>
                  <a:gd name="T52" fmla="*/ 615 w 763"/>
                  <a:gd name="T53" fmla="*/ 539 h 1619"/>
                  <a:gd name="T54" fmla="*/ 608 w 763"/>
                  <a:gd name="T55" fmla="*/ 619 h 1619"/>
                  <a:gd name="T56" fmla="*/ 463 w 763"/>
                  <a:gd name="T57" fmla="*/ 727 h 1619"/>
                  <a:gd name="T58" fmla="*/ 625 w 763"/>
                  <a:gd name="T59" fmla="*/ 654 h 1619"/>
                  <a:gd name="T60" fmla="*/ 684 w 763"/>
                  <a:gd name="T61" fmla="*/ 727 h 1619"/>
                  <a:gd name="T62" fmla="*/ 586 w 763"/>
                  <a:gd name="T63" fmla="*/ 796 h 1619"/>
                  <a:gd name="T64" fmla="*/ 405 w 763"/>
                  <a:gd name="T65" fmla="*/ 885 h 1619"/>
                  <a:gd name="T66" fmla="*/ 611 w 763"/>
                  <a:gd name="T67" fmla="*/ 848 h 1619"/>
                  <a:gd name="T68" fmla="*/ 652 w 763"/>
                  <a:gd name="T69" fmla="*/ 984 h 1619"/>
                  <a:gd name="T70" fmla="*/ 410 w 763"/>
                  <a:gd name="T71" fmla="*/ 1050 h 1619"/>
                  <a:gd name="T72" fmla="*/ 541 w 763"/>
                  <a:gd name="T73" fmla="*/ 1046 h 1619"/>
                  <a:gd name="T74" fmla="*/ 625 w 763"/>
                  <a:gd name="T75" fmla="*/ 1087 h 1619"/>
                  <a:gd name="T76" fmla="*/ 623 w 763"/>
                  <a:gd name="T77" fmla="*/ 1168 h 1619"/>
                  <a:gd name="T78" fmla="*/ 390 w 763"/>
                  <a:gd name="T79" fmla="*/ 1214 h 1619"/>
                  <a:gd name="T80" fmla="*/ 506 w 763"/>
                  <a:gd name="T81" fmla="*/ 1214 h 1619"/>
                  <a:gd name="T82" fmla="*/ 637 w 763"/>
                  <a:gd name="T83" fmla="*/ 1192 h 1619"/>
                  <a:gd name="T84" fmla="*/ 522 w 763"/>
                  <a:gd name="T85" fmla="*/ 1303 h 1619"/>
                  <a:gd name="T86" fmla="*/ 390 w 763"/>
                  <a:gd name="T87" fmla="*/ 1366 h 1619"/>
                  <a:gd name="T88" fmla="*/ 556 w 763"/>
                  <a:gd name="T89" fmla="*/ 1307 h 1619"/>
                  <a:gd name="T90" fmla="*/ 655 w 763"/>
                  <a:gd name="T91" fmla="*/ 1285 h 1619"/>
                  <a:gd name="T92" fmla="*/ 652 w 763"/>
                  <a:gd name="T93" fmla="*/ 1381 h 1619"/>
                  <a:gd name="T94" fmla="*/ 667 w 763"/>
                  <a:gd name="T95" fmla="*/ 1462 h 16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63" h="1619">
                    <a:moveTo>
                      <a:pt x="648" y="1464"/>
                    </a:moveTo>
                    <a:lnTo>
                      <a:pt x="615" y="1501"/>
                    </a:lnTo>
                    <a:lnTo>
                      <a:pt x="565" y="1513"/>
                    </a:lnTo>
                    <a:lnTo>
                      <a:pt x="498" y="1520"/>
                    </a:lnTo>
                    <a:lnTo>
                      <a:pt x="426" y="1535"/>
                    </a:lnTo>
                    <a:lnTo>
                      <a:pt x="380" y="1564"/>
                    </a:lnTo>
                    <a:lnTo>
                      <a:pt x="365" y="1579"/>
                    </a:lnTo>
                    <a:lnTo>
                      <a:pt x="350" y="1572"/>
                    </a:lnTo>
                    <a:lnTo>
                      <a:pt x="265" y="1508"/>
                    </a:lnTo>
                    <a:lnTo>
                      <a:pt x="154" y="1421"/>
                    </a:lnTo>
                    <a:lnTo>
                      <a:pt x="117" y="1366"/>
                    </a:lnTo>
                    <a:lnTo>
                      <a:pt x="61" y="1310"/>
                    </a:lnTo>
                    <a:lnTo>
                      <a:pt x="44" y="1266"/>
                    </a:lnTo>
                    <a:lnTo>
                      <a:pt x="0" y="1259"/>
                    </a:lnTo>
                    <a:lnTo>
                      <a:pt x="22" y="1307"/>
                    </a:lnTo>
                    <a:lnTo>
                      <a:pt x="46" y="1354"/>
                    </a:lnTo>
                    <a:lnTo>
                      <a:pt x="117" y="1405"/>
                    </a:lnTo>
                    <a:lnTo>
                      <a:pt x="167" y="1470"/>
                    </a:lnTo>
                    <a:lnTo>
                      <a:pt x="287" y="1545"/>
                    </a:lnTo>
                    <a:lnTo>
                      <a:pt x="361" y="1619"/>
                    </a:lnTo>
                    <a:lnTo>
                      <a:pt x="390" y="1612"/>
                    </a:lnTo>
                    <a:lnTo>
                      <a:pt x="420" y="1575"/>
                    </a:lnTo>
                    <a:lnTo>
                      <a:pt x="461" y="1553"/>
                    </a:lnTo>
                    <a:lnTo>
                      <a:pt x="513" y="1538"/>
                    </a:lnTo>
                    <a:lnTo>
                      <a:pt x="623" y="1529"/>
                    </a:lnTo>
                    <a:lnTo>
                      <a:pt x="655" y="1508"/>
                    </a:lnTo>
                    <a:lnTo>
                      <a:pt x="711" y="1494"/>
                    </a:lnTo>
                    <a:lnTo>
                      <a:pt x="720" y="1470"/>
                    </a:lnTo>
                    <a:lnTo>
                      <a:pt x="704" y="1440"/>
                    </a:lnTo>
                    <a:lnTo>
                      <a:pt x="684" y="1411"/>
                    </a:lnTo>
                    <a:lnTo>
                      <a:pt x="696" y="1374"/>
                    </a:lnTo>
                    <a:lnTo>
                      <a:pt x="711" y="1354"/>
                    </a:lnTo>
                    <a:lnTo>
                      <a:pt x="711" y="1322"/>
                    </a:lnTo>
                    <a:lnTo>
                      <a:pt x="696" y="1273"/>
                    </a:lnTo>
                    <a:lnTo>
                      <a:pt x="689" y="1248"/>
                    </a:lnTo>
                    <a:lnTo>
                      <a:pt x="670" y="1226"/>
                    </a:lnTo>
                    <a:lnTo>
                      <a:pt x="660" y="1200"/>
                    </a:lnTo>
                    <a:lnTo>
                      <a:pt x="670" y="1176"/>
                    </a:lnTo>
                    <a:lnTo>
                      <a:pt x="692" y="1155"/>
                    </a:lnTo>
                    <a:lnTo>
                      <a:pt x="689" y="1124"/>
                    </a:lnTo>
                    <a:lnTo>
                      <a:pt x="677" y="1102"/>
                    </a:lnTo>
                    <a:lnTo>
                      <a:pt x="652" y="1068"/>
                    </a:lnTo>
                    <a:lnTo>
                      <a:pt x="637" y="1050"/>
                    </a:lnTo>
                    <a:lnTo>
                      <a:pt x="645" y="1024"/>
                    </a:lnTo>
                    <a:lnTo>
                      <a:pt x="682" y="1002"/>
                    </a:lnTo>
                    <a:lnTo>
                      <a:pt x="696" y="972"/>
                    </a:lnTo>
                    <a:lnTo>
                      <a:pt x="692" y="948"/>
                    </a:lnTo>
                    <a:lnTo>
                      <a:pt x="667" y="906"/>
                    </a:lnTo>
                    <a:lnTo>
                      <a:pt x="640" y="855"/>
                    </a:lnTo>
                    <a:lnTo>
                      <a:pt x="630" y="818"/>
                    </a:lnTo>
                    <a:lnTo>
                      <a:pt x="645" y="803"/>
                    </a:lnTo>
                    <a:lnTo>
                      <a:pt x="684" y="789"/>
                    </a:lnTo>
                    <a:lnTo>
                      <a:pt x="707" y="774"/>
                    </a:lnTo>
                    <a:lnTo>
                      <a:pt x="711" y="727"/>
                    </a:lnTo>
                    <a:lnTo>
                      <a:pt x="684" y="675"/>
                    </a:lnTo>
                    <a:lnTo>
                      <a:pt x="689" y="641"/>
                    </a:lnTo>
                    <a:lnTo>
                      <a:pt x="699" y="610"/>
                    </a:lnTo>
                    <a:lnTo>
                      <a:pt x="674" y="573"/>
                    </a:lnTo>
                    <a:lnTo>
                      <a:pt x="652" y="539"/>
                    </a:lnTo>
                    <a:lnTo>
                      <a:pt x="660" y="517"/>
                    </a:lnTo>
                    <a:lnTo>
                      <a:pt x="674" y="495"/>
                    </a:lnTo>
                    <a:lnTo>
                      <a:pt x="674" y="458"/>
                    </a:lnTo>
                    <a:lnTo>
                      <a:pt x="660" y="436"/>
                    </a:lnTo>
                    <a:lnTo>
                      <a:pt x="645" y="418"/>
                    </a:lnTo>
                    <a:lnTo>
                      <a:pt x="648" y="391"/>
                    </a:lnTo>
                    <a:lnTo>
                      <a:pt x="674" y="377"/>
                    </a:lnTo>
                    <a:lnTo>
                      <a:pt x="689" y="362"/>
                    </a:lnTo>
                    <a:lnTo>
                      <a:pt x="682" y="334"/>
                    </a:lnTo>
                    <a:lnTo>
                      <a:pt x="652" y="297"/>
                    </a:lnTo>
                    <a:lnTo>
                      <a:pt x="640" y="264"/>
                    </a:lnTo>
                    <a:lnTo>
                      <a:pt x="637" y="227"/>
                    </a:lnTo>
                    <a:lnTo>
                      <a:pt x="662" y="191"/>
                    </a:lnTo>
                    <a:lnTo>
                      <a:pt x="714" y="134"/>
                    </a:lnTo>
                    <a:lnTo>
                      <a:pt x="741" y="90"/>
                    </a:lnTo>
                    <a:lnTo>
                      <a:pt x="763" y="53"/>
                    </a:lnTo>
                    <a:lnTo>
                      <a:pt x="756" y="16"/>
                    </a:lnTo>
                    <a:lnTo>
                      <a:pt x="735" y="0"/>
                    </a:lnTo>
                    <a:lnTo>
                      <a:pt x="720" y="3"/>
                    </a:lnTo>
                    <a:lnTo>
                      <a:pt x="696" y="32"/>
                    </a:lnTo>
                    <a:lnTo>
                      <a:pt x="714" y="53"/>
                    </a:lnTo>
                    <a:lnTo>
                      <a:pt x="711" y="90"/>
                    </a:lnTo>
                    <a:lnTo>
                      <a:pt x="677" y="155"/>
                    </a:lnTo>
                    <a:lnTo>
                      <a:pt x="633" y="191"/>
                    </a:lnTo>
                    <a:lnTo>
                      <a:pt x="618" y="213"/>
                    </a:lnTo>
                    <a:lnTo>
                      <a:pt x="608" y="242"/>
                    </a:lnTo>
                    <a:lnTo>
                      <a:pt x="603" y="260"/>
                    </a:lnTo>
                    <a:lnTo>
                      <a:pt x="537" y="310"/>
                    </a:lnTo>
                    <a:lnTo>
                      <a:pt x="478" y="345"/>
                    </a:lnTo>
                    <a:lnTo>
                      <a:pt x="470" y="369"/>
                    </a:lnTo>
                    <a:lnTo>
                      <a:pt x="491" y="375"/>
                    </a:lnTo>
                    <a:lnTo>
                      <a:pt x="578" y="310"/>
                    </a:lnTo>
                    <a:lnTo>
                      <a:pt x="623" y="297"/>
                    </a:lnTo>
                    <a:lnTo>
                      <a:pt x="645" y="338"/>
                    </a:lnTo>
                    <a:lnTo>
                      <a:pt x="652" y="356"/>
                    </a:lnTo>
                    <a:lnTo>
                      <a:pt x="630" y="375"/>
                    </a:lnTo>
                    <a:lnTo>
                      <a:pt x="611" y="390"/>
                    </a:lnTo>
                    <a:lnTo>
                      <a:pt x="608" y="414"/>
                    </a:lnTo>
                    <a:lnTo>
                      <a:pt x="615" y="440"/>
                    </a:lnTo>
                    <a:lnTo>
                      <a:pt x="596" y="462"/>
                    </a:lnTo>
                    <a:lnTo>
                      <a:pt x="541" y="487"/>
                    </a:lnTo>
                    <a:lnTo>
                      <a:pt x="461" y="521"/>
                    </a:lnTo>
                    <a:lnTo>
                      <a:pt x="491" y="532"/>
                    </a:lnTo>
                    <a:lnTo>
                      <a:pt x="574" y="499"/>
                    </a:lnTo>
                    <a:lnTo>
                      <a:pt x="640" y="465"/>
                    </a:lnTo>
                    <a:lnTo>
                      <a:pt x="652" y="473"/>
                    </a:lnTo>
                    <a:lnTo>
                      <a:pt x="645" y="495"/>
                    </a:lnTo>
                    <a:lnTo>
                      <a:pt x="623" y="517"/>
                    </a:lnTo>
                    <a:lnTo>
                      <a:pt x="615" y="539"/>
                    </a:lnTo>
                    <a:lnTo>
                      <a:pt x="625" y="567"/>
                    </a:lnTo>
                    <a:lnTo>
                      <a:pt x="652" y="591"/>
                    </a:lnTo>
                    <a:lnTo>
                      <a:pt x="652" y="610"/>
                    </a:lnTo>
                    <a:lnTo>
                      <a:pt x="608" y="619"/>
                    </a:lnTo>
                    <a:lnTo>
                      <a:pt x="571" y="669"/>
                    </a:lnTo>
                    <a:lnTo>
                      <a:pt x="528" y="697"/>
                    </a:lnTo>
                    <a:lnTo>
                      <a:pt x="469" y="712"/>
                    </a:lnTo>
                    <a:lnTo>
                      <a:pt x="463" y="727"/>
                    </a:lnTo>
                    <a:lnTo>
                      <a:pt x="500" y="722"/>
                    </a:lnTo>
                    <a:lnTo>
                      <a:pt x="578" y="697"/>
                    </a:lnTo>
                    <a:lnTo>
                      <a:pt x="608" y="675"/>
                    </a:lnTo>
                    <a:lnTo>
                      <a:pt x="625" y="654"/>
                    </a:lnTo>
                    <a:lnTo>
                      <a:pt x="652" y="649"/>
                    </a:lnTo>
                    <a:lnTo>
                      <a:pt x="652" y="675"/>
                    </a:lnTo>
                    <a:lnTo>
                      <a:pt x="670" y="700"/>
                    </a:lnTo>
                    <a:lnTo>
                      <a:pt x="684" y="727"/>
                    </a:lnTo>
                    <a:lnTo>
                      <a:pt x="674" y="749"/>
                    </a:lnTo>
                    <a:lnTo>
                      <a:pt x="640" y="764"/>
                    </a:lnTo>
                    <a:lnTo>
                      <a:pt x="608" y="774"/>
                    </a:lnTo>
                    <a:lnTo>
                      <a:pt x="586" y="796"/>
                    </a:lnTo>
                    <a:lnTo>
                      <a:pt x="485" y="826"/>
                    </a:lnTo>
                    <a:lnTo>
                      <a:pt x="411" y="852"/>
                    </a:lnTo>
                    <a:lnTo>
                      <a:pt x="383" y="867"/>
                    </a:lnTo>
                    <a:lnTo>
                      <a:pt x="405" y="885"/>
                    </a:lnTo>
                    <a:lnTo>
                      <a:pt x="448" y="874"/>
                    </a:lnTo>
                    <a:lnTo>
                      <a:pt x="537" y="839"/>
                    </a:lnTo>
                    <a:lnTo>
                      <a:pt x="596" y="823"/>
                    </a:lnTo>
                    <a:lnTo>
                      <a:pt x="611" y="848"/>
                    </a:lnTo>
                    <a:lnTo>
                      <a:pt x="625" y="891"/>
                    </a:lnTo>
                    <a:lnTo>
                      <a:pt x="652" y="928"/>
                    </a:lnTo>
                    <a:lnTo>
                      <a:pt x="655" y="957"/>
                    </a:lnTo>
                    <a:lnTo>
                      <a:pt x="652" y="984"/>
                    </a:lnTo>
                    <a:lnTo>
                      <a:pt x="623" y="994"/>
                    </a:lnTo>
                    <a:lnTo>
                      <a:pt x="571" y="1006"/>
                    </a:lnTo>
                    <a:lnTo>
                      <a:pt x="506" y="1036"/>
                    </a:lnTo>
                    <a:lnTo>
                      <a:pt x="410" y="1050"/>
                    </a:lnTo>
                    <a:lnTo>
                      <a:pt x="373" y="1068"/>
                    </a:lnTo>
                    <a:lnTo>
                      <a:pt x="398" y="1080"/>
                    </a:lnTo>
                    <a:lnTo>
                      <a:pt x="483" y="1068"/>
                    </a:lnTo>
                    <a:lnTo>
                      <a:pt x="541" y="1046"/>
                    </a:lnTo>
                    <a:lnTo>
                      <a:pt x="581" y="1031"/>
                    </a:lnTo>
                    <a:lnTo>
                      <a:pt x="615" y="1024"/>
                    </a:lnTo>
                    <a:lnTo>
                      <a:pt x="611" y="1050"/>
                    </a:lnTo>
                    <a:lnTo>
                      <a:pt x="625" y="1087"/>
                    </a:lnTo>
                    <a:lnTo>
                      <a:pt x="648" y="1109"/>
                    </a:lnTo>
                    <a:lnTo>
                      <a:pt x="652" y="1133"/>
                    </a:lnTo>
                    <a:lnTo>
                      <a:pt x="652" y="1155"/>
                    </a:lnTo>
                    <a:lnTo>
                      <a:pt x="623" y="1168"/>
                    </a:lnTo>
                    <a:lnTo>
                      <a:pt x="566" y="1170"/>
                    </a:lnTo>
                    <a:lnTo>
                      <a:pt x="528" y="1183"/>
                    </a:lnTo>
                    <a:lnTo>
                      <a:pt x="439" y="1213"/>
                    </a:lnTo>
                    <a:lnTo>
                      <a:pt x="390" y="1214"/>
                    </a:lnTo>
                    <a:lnTo>
                      <a:pt x="373" y="1236"/>
                    </a:lnTo>
                    <a:lnTo>
                      <a:pt x="395" y="1244"/>
                    </a:lnTo>
                    <a:lnTo>
                      <a:pt x="439" y="1235"/>
                    </a:lnTo>
                    <a:lnTo>
                      <a:pt x="506" y="1214"/>
                    </a:lnTo>
                    <a:lnTo>
                      <a:pt x="541" y="1200"/>
                    </a:lnTo>
                    <a:lnTo>
                      <a:pt x="589" y="1189"/>
                    </a:lnTo>
                    <a:lnTo>
                      <a:pt x="625" y="1192"/>
                    </a:lnTo>
                    <a:lnTo>
                      <a:pt x="637" y="1192"/>
                    </a:lnTo>
                    <a:lnTo>
                      <a:pt x="637" y="1226"/>
                    </a:lnTo>
                    <a:lnTo>
                      <a:pt x="648" y="1244"/>
                    </a:lnTo>
                    <a:lnTo>
                      <a:pt x="581" y="1259"/>
                    </a:lnTo>
                    <a:lnTo>
                      <a:pt x="522" y="1303"/>
                    </a:lnTo>
                    <a:lnTo>
                      <a:pt x="457" y="1325"/>
                    </a:lnTo>
                    <a:lnTo>
                      <a:pt x="411" y="1332"/>
                    </a:lnTo>
                    <a:lnTo>
                      <a:pt x="374" y="1352"/>
                    </a:lnTo>
                    <a:lnTo>
                      <a:pt x="390" y="1366"/>
                    </a:lnTo>
                    <a:lnTo>
                      <a:pt x="426" y="1354"/>
                    </a:lnTo>
                    <a:lnTo>
                      <a:pt x="469" y="1340"/>
                    </a:lnTo>
                    <a:lnTo>
                      <a:pt x="515" y="1332"/>
                    </a:lnTo>
                    <a:lnTo>
                      <a:pt x="556" y="1307"/>
                    </a:lnTo>
                    <a:lnTo>
                      <a:pt x="578" y="1285"/>
                    </a:lnTo>
                    <a:lnTo>
                      <a:pt x="608" y="1281"/>
                    </a:lnTo>
                    <a:lnTo>
                      <a:pt x="645" y="1281"/>
                    </a:lnTo>
                    <a:lnTo>
                      <a:pt x="655" y="1285"/>
                    </a:lnTo>
                    <a:lnTo>
                      <a:pt x="667" y="1310"/>
                    </a:lnTo>
                    <a:lnTo>
                      <a:pt x="674" y="1340"/>
                    </a:lnTo>
                    <a:lnTo>
                      <a:pt x="667" y="1366"/>
                    </a:lnTo>
                    <a:lnTo>
                      <a:pt x="652" y="1381"/>
                    </a:lnTo>
                    <a:lnTo>
                      <a:pt x="640" y="1418"/>
                    </a:lnTo>
                    <a:lnTo>
                      <a:pt x="652" y="1433"/>
                    </a:lnTo>
                    <a:lnTo>
                      <a:pt x="667" y="1448"/>
                    </a:lnTo>
                    <a:lnTo>
                      <a:pt x="667" y="1462"/>
                    </a:lnTo>
                    <a:lnTo>
                      <a:pt x="648" y="146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088547" name="Freeform 35">
                <a:extLst>
                  <a:ext uri="{FF2B5EF4-FFF2-40B4-BE49-F238E27FC236}">
                    <a16:creationId xmlns:a16="http://schemas.microsoft.com/office/drawing/2014/main" id="{CDF77B88-9E72-C6ED-0CCD-50D43A26F2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76" y="2381"/>
                <a:ext cx="110" cy="36"/>
              </a:xfrm>
              <a:custGeom>
                <a:avLst/>
                <a:gdLst>
                  <a:gd name="T0" fmla="*/ 0 w 220"/>
                  <a:gd name="T1" fmla="*/ 59 h 73"/>
                  <a:gd name="T2" fmla="*/ 88 w 220"/>
                  <a:gd name="T3" fmla="*/ 56 h 73"/>
                  <a:gd name="T4" fmla="*/ 122 w 220"/>
                  <a:gd name="T5" fmla="*/ 37 h 73"/>
                  <a:gd name="T6" fmla="*/ 151 w 220"/>
                  <a:gd name="T7" fmla="*/ 15 h 73"/>
                  <a:gd name="T8" fmla="*/ 205 w 220"/>
                  <a:gd name="T9" fmla="*/ 0 h 73"/>
                  <a:gd name="T10" fmla="*/ 220 w 220"/>
                  <a:gd name="T11" fmla="*/ 15 h 73"/>
                  <a:gd name="T12" fmla="*/ 197 w 220"/>
                  <a:gd name="T13" fmla="*/ 22 h 73"/>
                  <a:gd name="T14" fmla="*/ 159 w 220"/>
                  <a:gd name="T15" fmla="*/ 42 h 73"/>
                  <a:gd name="T16" fmla="*/ 138 w 220"/>
                  <a:gd name="T17" fmla="*/ 56 h 73"/>
                  <a:gd name="T18" fmla="*/ 103 w 220"/>
                  <a:gd name="T19" fmla="*/ 66 h 73"/>
                  <a:gd name="T20" fmla="*/ 48 w 220"/>
                  <a:gd name="T21" fmla="*/ 71 h 73"/>
                  <a:gd name="T22" fmla="*/ 4 w 220"/>
                  <a:gd name="T23" fmla="*/ 73 h 73"/>
                  <a:gd name="T24" fmla="*/ 0 w 220"/>
                  <a:gd name="T25" fmla="*/ 59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0" h="73">
                    <a:moveTo>
                      <a:pt x="0" y="59"/>
                    </a:moveTo>
                    <a:lnTo>
                      <a:pt x="88" y="56"/>
                    </a:lnTo>
                    <a:lnTo>
                      <a:pt x="122" y="37"/>
                    </a:lnTo>
                    <a:lnTo>
                      <a:pt x="151" y="15"/>
                    </a:lnTo>
                    <a:lnTo>
                      <a:pt x="205" y="0"/>
                    </a:lnTo>
                    <a:lnTo>
                      <a:pt x="220" y="15"/>
                    </a:lnTo>
                    <a:lnTo>
                      <a:pt x="197" y="22"/>
                    </a:lnTo>
                    <a:lnTo>
                      <a:pt x="159" y="42"/>
                    </a:lnTo>
                    <a:lnTo>
                      <a:pt x="138" y="56"/>
                    </a:lnTo>
                    <a:lnTo>
                      <a:pt x="103" y="66"/>
                    </a:lnTo>
                    <a:lnTo>
                      <a:pt x="48" y="71"/>
                    </a:lnTo>
                    <a:lnTo>
                      <a:pt x="4" y="73"/>
                    </a:lnTo>
                    <a:lnTo>
                      <a:pt x="0" y="5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088548" name="Freeform 36">
                <a:extLst>
                  <a:ext uri="{FF2B5EF4-FFF2-40B4-BE49-F238E27FC236}">
                    <a16:creationId xmlns:a16="http://schemas.microsoft.com/office/drawing/2014/main" id="{03177087-8796-FFDC-0E7E-BE1A92D82F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07" y="1590"/>
                <a:ext cx="320" cy="174"/>
              </a:xfrm>
              <a:custGeom>
                <a:avLst/>
                <a:gdLst>
                  <a:gd name="T0" fmla="*/ 19 w 640"/>
                  <a:gd name="T1" fmla="*/ 40 h 348"/>
                  <a:gd name="T2" fmla="*/ 96 w 640"/>
                  <a:gd name="T3" fmla="*/ 44 h 348"/>
                  <a:gd name="T4" fmla="*/ 176 w 640"/>
                  <a:gd name="T5" fmla="*/ 47 h 348"/>
                  <a:gd name="T6" fmla="*/ 228 w 640"/>
                  <a:gd name="T7" fmla="*/ 47 h 348"/>
                  <a:gd name="T8" fmla="*/ 269 w 640"/>
                  <a:gd name="T9" fmla="*/ 37 h 348"/>
                  <a:gd name="T10" fmla="*/ 336 w 640"/>
                  <a:gd name="T11" fmla="*/ 18 h 348"/>
                  <a:gd name="T12" fmla="*/ 368 w 640"/>
                  <a:gd name="T13" fmla="*/ 0 h 348"/>
                  <a:gd name="T14" fmla="*/ 411 w 640"/>
                  <a:gd name="T15" fmla="*/ 25 h 348"/>
                  <a:gd name="T16" fmla="*/ 483 w 640"/>
                  <a:gd name="T17" fmla="*/ 74 h 348"/>
                  <a:gd name="T18" fmla="*/ 534 w 640"/>
                  <a:gd name="T19" fmla="*/ 110 h 348"/>
                  <a:gd name="T20" fmla="*/ 600 w 640"/>
                  <a:gd name="T21" fmla="*/ 156 h 348"/>
                  <a:gd name="T22" fmla="*/ 640 w 640"/>
                  <a:gd name="T23" fmla="*/ 192 h 348"/>
                  <a:gd name="T24" fmla="*/ 603 w 640"/>
                  <a:gd name="T25" fmla="*/ 223 h 348"/>
                  <a:gd name="T26" fmla="*/ 566 w 640"/>
                  <a:gd name="T27" fmla="*/ 257 h 348"/>
                  <a:gd name="T28" fmla="*/ 507 w 640"/>
                  <a:gd name="T29" fmla="*/ 282 h 348"/>
                  <a:gd name="T30" fmla="*/ 446 w 640"/>
                  <a:gd name="T31" fmla="*/ 308 h 348"/>
                  <a:gd name="T32" fmla="*/ 390 w 640"/>
                  <a:gd name="T33" fmla="*/ 330 h 348"/>
                  <a:gd name="T34" fmla="*/ 338 w 640"/>
                  <a:gd name="T35" fmla="*/ 338 h 348"/>
                  <a:gd name="T36" fmla="*/ 284 w 640"/>
                  <a:gd name="T37" fmla="*/ 348 h 348"/>
                  <a:gd name="T38" fmla="*/ 217 w 640"/>
                  <a:gd name="T39" fmla="*/ 301 h 348"/>
                  <a:gd name="T40" fmla="*/ 167 w 640"/>
                  <a:gd name="T41" fmla="*/ 260 h 348"/>
                  <a:gd name="T42" fmla="*/ 108 w 640"/>
                  <a:gd name="T43" fmla="*/ 208 h 348"/>
                  <a:gd name="T44" fmla="*/ 59 w 640"/>
                  <a:gd name="T45" fmla="*/ 156 h 348"/>
                  <a:gd name="T46" fmla="*/ 22 w 640"/>
                  <a:gd name="T47" fmla="*/ 121 h 348"/>
                  <a:gd name="T48" fmla="*/ 0 w 640"/>
                  <a:gd name="T49" fmla="*/ 69 h 348"/>
                  <a:gd name="T50" fmla="*/ 19 w 640"/>
                  <a:gd name="T51" fmla="*/ 4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640" h="348">
                    <a:moveTo>
                      <a:pt x="19" y="40"/>
                    </a:moveTo>
                    <a:lnTo>
                      <a:pt x="96" y="44"/>
                    </a:lnTo>
                    <a:lnTo>
                      <a:pt x="176" y="47"/>
                    </a:lnTo>
                    <a:lnTo>
                      <a:pt x="228" y="47"/>
                    </a:lnTo>
                    <a:lnTo>
                      <a:pt x="269" y="37"/>
                    </a:lnTo>
                    <a:lnTo>
                      <a:pt x="336" y="18"/>
                    </a:lnTo>
                    <a:lnTo>
                      <a:pt x="368" y="0"/>
                    </a:lnTo>
                    <a:lnTo>
                      <a:pt x="411" y="25"/>
                    </a:lnTo>
                    <a:lnTo>
                      <a:pt x="483" y="74"/>
                    </a:lnTo>
                    <a:lnTo>
                      <a:pt x="534" y="110"/>
                    </a:lnTo>
                    <a:lnTo>
                      <a:pt x="600" y="156"/>
                    </a:lnTo>
                    <a:lnTo>
                      <a:pt x="640" y="192"/>
                    </a:lnTo>
                    <a:lnTo>
                      <a:pt x="603" y="223"/>
                    </a:lnTo>
                    <a:lnTo>
                      <a:pt x="566" y="257"/>
                    </a:lnTo>
                    <a:lnTo>
                      <a:pt x="507" y="282"/>
                    </a:lnTo>
                    <a:lnTo>
                      <a:pt x="446" y="308"/>
                    </a:lnTo>
                    <a:lnTo>
                      <a:pt x="390" y="330"/>
                    </a:lnTo>
                    <a:lnTo>
                      <a:pt x="338" y="338"/>
                    </a:lnTo>
                    <a:lnTo>
                      <a:pt x="284" y="348"/>
                    </a:lnTo>
                    <a:lnTo>
                      <a:pt x="217" y="301"/>
                    </a:lnTo>
                    <a:lnTo>
                      <a:pt x="167" y="260"/>
                    </a:lnTo>
                    <a:lnTo>
                      <a:pt x="108" y="208"/>
                    </a:lnTo>
                    <a:lnTo>
                      <a:pt x="59" y="156"/>
                    </a:lnTo>
                    <a:lnTo>
                      <a:pt x="22" y="121"/>
                    </a:lnTo>
                    <a:lnTo>
                      <a:pt x="0" y="69"/>
                    </a:lnTo>
                    <a:lnTo>
                      <a:pt x="19" y="40"/>
                    </a:lnTo>
                    <a:close/>
                  </a:path>
                </a:pathLst>
              </a:custGeom>
              <a:solidFill>
                <a:srgbClr val="F8F8F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088549" name="Freeform 37">
                <a:extLst>
                  <a:ext uri="{FF2B5EF4-FFF2-40B4-BE49-F238E27FC236}">
                    <a16:creationId xmlns:a16="http://schemas.microsoft.com/office/drawing/2014/main" id="{1A2A7AB6-4378-E84C-4B0F-10047429AF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99" y="1585"/>
                <a:ext cx="345" cy="202"/>
              </a:xfrm>
              <a:custGeom>
                <a:avLst/>
                <a:gdLst>
                  <a:gd name="T0" fmla="*/ 338 w 691"/>
                  <a:gd name="T1" fmla="*/ 346 h 405"/>
                  <a:gd name="T2" fmla="*/ 448 w 691"/>
                  <a:gd name="T3" fmla="*/ 316 h 405"/>
                  <a:gd name="T4" fmla="*/ 536 w 691"/>
                  <a:gd name="T5" fmla="*/ 278 h 405"/>
                  <a:gd name="T6" fmla="*/ 599 w 691"/>
                  <a:gd name="T7" fmla="*/ 233 h 405"/>
                  <a:gd name="T8" fmla="*/ 624 w 691"/>
                  <a:gd name="T9" fmla="*/ 207 h 405"/>
                  <a:gd name="T10" fmla="*/ 534 w 691"/>
                  <a:gd name="T11" fmla="*/ 123 h 405"/>
                  <a:gd name="T12" fmla="*/ 460 w 691"/>
                  <a:gd name="T13" fmla="*/ 78 h 405"/>
                  <a:gd name="T14" fmla="*/ 389 w 691"/>
                  <a:gd name="T15" fmla="*/ 35 h 405"/>
                  <a:gd name="T16" fmla="*/ 374 w 691"/>
                  <a:gd name="T17" fmla="*/ 35 h 405"/>
                  <a:gd name="T18" fmla="*/ 330 w 691"/>
                  <a:gd name="T19" fmla="*/ 50 h 405"/>
                  <a:gd name="T20" fmla="*/ 271 w 691"/>
                  <a:gd name="T21" fmla="*/ 66 h 405"/>
                  <a:gd name="T22" fmla="*/ 166 w 691"/>
                  <a:gd name="T23" fmla="*/ 74 h 405"/>
                  <a:gd name="T24" fmla="*/ 63 w 691"/>
                  <a:gd name="T25" fmla="*/ 71 h 405"/>
                  <a:gd name="T26" fmla="*/ 36 w 691"/>
                  <a:gd name="T27" fmla="*/ 74 h 405"/>
                  <a:gd name="T28" fmla="*/ 36 w 691"/>
                  <a:gd name="T29" fmla="*/ 93 h 405"/>
                  <a:gd name="T30" fmla="*/ 58 w 691"/>
                  <a:gd name="T31" fmla="*/ 123 h 405"/>
                  <a:gd name="T32" fmla="*/ 100 w 691"/>
                  <a:gd name="T33" fmla="*/ 177 h 405"/>
                  <a:gd name="T34" fmla="*/ 154 w 691"/>
                  <a:gd name="T35" fmla="*/ 220 h 405"/>
                  <a:gd name="T36" fmla="*/ 221 w 691"/>
                  <a:gd name="T37" fmla="*/ 285 h 405"/>
                  <a:gd name="T38" fmla="*/ 283 w 691"/>
                  <a:gd name="T39" fmla="*/ 331 h 405"/>
                  <a:gd name="T40" fmla="*/ 323 w 691"/>
                  <a:gd name="T41" fmla="*/ 359 h 405"/>
                  <a:gd name="T42" fmla="*/ 335 w 691"/>
                  <a:gd name="T43" fmla="*/ 387 h 405"/>
                  <a:gd name="T44" fmla="*/ 320 w 691"/>
                  <a:gd name="T45" fmla="*/ 405 h 405"/>
                  <a:gd name="T46" fmla="*/ 298 w 691"/>
                  <a:gd name="T47" fmla="*/ 395 h 405"/>
                  <a:gd name="T48" fmla="*/ 234 w 691"/>
                  <a:gd name="T49" fmla="*/ 337 h 405"/>
                  <a:gd name="T50" fmla="*/ 154 w 691"/>
                  <a:gd name="T51" fmla="*/ 270 h 405"/>
                  <a:gd name="T52" fmla="*/ 95 w 691"/>
                  <a:gd name="T53" fmla="*/ 220 h 405"/>
                  <a:gd name="T54" fmla="*/ 56 w 691"/>
                  <a:gd name="T55" fmla="*/ 177 h 405"/>
                  <a:gd name="T56" fmla="*/ 22 w 691"/>
                  <a:gd name="T57" fmla="*/ 130 h 405"/>
                  <a:gd name="T58" fmla="*/ 7 w 691"/>
                  <a:gd name="T59" fmla="*/ 100 h 405"/>
                  <a:gd name="T60" fmla="*/ 0 w 691"/>
                  <a:gd name="T61" fmla="*/ 66 h 405"/>
                  <a:gd name="T62" fmla="*/ 10 w 691"/>
                  <a:gd name="T63" fmla="*/ 44 h 405"/>
                  <a:gd name="T64" fmla="*/ 35 w 691"/>
                  <a:gd name="T65" fmla="*/ 35 h 405"/>
                  <a:gd name="T66" fmla="*/ 78 w 691"/>
                  <a:gd name="T67" fmla="*/ 37 h 405"/>
                  <a:gd name="T68" fmla="*/ 162 w 691"/>
                  <a:gd name="T69" fmla="*/ 50 h 405"/>
                  <a:gd name="T70" fmla="*/ 233 w 691"/>
                  <a:gd name="T71" fmla="*/ 50 h 405"/>
                  <a:gd name="T72" fmla="*/ 283 w 691"/>
                  <a:gd name="T73" fmla="*/ 35 h 405"/>
                  <a:gd name="T74" fmla="*/ 342 w 691"/>
                  <a:gd name="T75" fmla="*/ 22 h 405"/>
                  <a:gd name="T76" fmla="*/ 367 w 691"/>
                  <a:gd name="T77" fmla="*/ 0 h 405"/>
                  <a:gd name="T78" fmla="*/ 394 w 691"/>
                  <a:gd name="T79" fmla="*/ 0 h 405"/>
                  <a:gd name="T80" fmla="*/ 456 w 691"/>
                  <a:gd name="T81" fmla="*/ 37 h 405"/>
                  <a:gd name="T82" fmla="*/ 521 w 691"/>
                  <a:gd name="T83" fmla="*/ 88 h 405"/>
                  <a:gd name="T84" fmla="*/ 592 w 691"/>
                  <a:gd name="T85" fmla="*/ 133 h 405"/>
                  <a:gd name="T86" fmla="*/ 632 w 691"/>
                  <a:gd name="T87" fmla="*/ 162 h 405"/>
                  <a:gd name="T88" fmla="*/ 673 w 691"/>
                  <a:gd name="T89" fmla="*/ 189 h 405"/>
                  <a:gd name="T90" fmla="*/ 691 w 691"/>
                  <a:gd name="T91" fmla="*/ 199 h 405"/>
                  <a:gd name="T92" fmla="*/ 680 w 691"/>
                  <a:gd name="T93" fmla="*/ 219 h 405"/>
                  <a:gd name="T94" fmla="*/ 651 w 691"/>
                  <a:gd name="T95" fmla="*/ 236 h 405"/>
                  <a:gd name="T96" fmla="*/ 617 w 691"/>
                  <a:gd name="T97" fmla="*/ 266 h 405"/>
                  <a:gd name="T98" fmla="*/ 584 w 691"/>
                  <a:gd name="T99" fmla="*/ 278 h 405"/>
                  <a:gd name="T100" fmla="*/ 527 w 691"/>
                  <a:gd name="T101" fmla="*/ 303 h 405"/>
                  <a:gd name="T102" fmla="*/ 484 w 691"/>
                  <a:gd name="T103" fmla="*/ 322 h 405"/>
                  <a:gd name="T104" fmla="*/ 438 w 691"/>
                  <a:gd name="T105" fmla="*/ 350 h 405"/>
                  <a:gd name="T106" fmla="*/ 389 w 691"/>
                  <a:gd name="T107" fmla="*/ 359 h 405"/>
                  <a:gd name="T108" fmla="*/ 350 w 691"/>
                  <a:gd name="T109" fmla="*/ 361 h 405"/>
                  <a:gd name="T110" fmla="*/ 338 w 691"/>
                  <a:gd name="T111" fmla="*/ 346 h 4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691" h="405">
                    <a:moveTo>
                      <a:pt x="338" y="346"/>
                    </a:moveTo>
                    <a:lnTo>
                      <a:pt x="448" y="316"/>
                    </a:lnTo>
                    <a:lnTo>
                      <a:pt x="536" y="278"/>
                    </a:lnTo>
                    <a:lnTo>
                      <a:pt x="599" y="233"/>
                    </a:lnTo>
                    <a:lnTo>
                      <a:pt x="624" y="207"/>
                    </a:lnTo>
                    <a:lnTo>
                      <a:pt x="534" y="123"/>
                    </a:lnTo>
                    <a:lnTo>
                      <a:pt x="460" y="78"/>
                    </a:lnTo>
                    <a:lnTo>
                      <a:pt x="389" y="35"/>
                    </a:lnTo>
                    <a:lnTo>
                      <a:pt x="374" y="35"/>
                    </a:lnTo>
                    <a:lnTo>
                      <a:pt x="330" y="50"/>
                    </a:lnTo>
                    <a:lnTo>
                      <a:pt x="271" y="66"/>
                    </a:lnTo>
                    <a:lnTo>
                      <a:pt x="166" y="74"/>
                    </a:lnTo>
                    <a:lnTo>
                      <a:pt x="63" y="71"/>
                    </a:lnTo>
                    <a:lnTo>
                      <a:pt x="36" y="74"/>
                    </a:lnTo>
                    <a:lnTo>
                      <a:pt x="36" y="93"/>
                    </a:lnTo>
                    <a:lnTo>
                      <a:pt x="58" y="123"/>
                    </a:lnTo>
                    <a:lnTo>
                      <a:pt x="100" y="177"/>
                    </a:lnTo>
                    <a:lnTo>
                      <a:pt x="154" y="220"/>
                    </a:lnTo>
                    <a:lnTo>
                      <a:pt x="221" y="285"/>
                    </a:lnTo>
                    <a:lnTo>
                      <a:pt x="283" y="331"/>
                    </a:lnTo>
                    <a:lnTo>
                      <a:pt x="323" y="359"/>
                    </a:lnTo>
                    <a:lnTo>
                      <a:pt x="335" y="387"/>
                    </a:lnTo>
                    <a:lnTo>
                      <a:pt x="320" y="405"/>
                    </a:lnTo>
                    <a:lnTo>
                      <a:pt x="298" y="395"/>
                    </a:lnTo>
                    <a:lnTo>
                      <a:pt x="234" y="337"/>
                    </a:lnTo>
                    <a:lnTo>
                      <a:pt x="154" y="270"/>
                    </a:lnTo>
                    <a:lnTo>
                      <a:pt x="95" y="220"/>
                    </a:lnTo>
                    <a:lnTo>
                      <a:pt x="56" y="177"/>
                    </a:lnTo>
                    <a:lnTo>
                      <a:pt x="22" y="130"/>
                    </a:lnTo>
                    <a:lnTo>
                      <a:pt x="7" y="100"/>
                    </a:lnTo>
                    <a:lnTo>
                      <a:pt x="0" y="66"/>
                    </a:lnTo>
                    <a:lnTo>
                      <a:pt x="10" y="44"/>
                    </a:lnTo>
                    <a:lnTo>
                      <a:pt x="35" y="35"/>
                    </a:lnTo>
                    <a:lnTo>
                      <a:pt x="78" y="37"/>
                    </a:lnTo>
                    <a:lnTo>
                      <a:pt x="162" y="50"/>
                    </a:lnTo>
                    <a:lnTo>
                      <a:pt x="233" y="50"/>
                    </a:lnTo>
                    <a:lnTo>
                      <a:pt x="283" y="35"/>
                    </a:lnTo>
                    <a:lnTo>
                      <a:pt x="342" y="22"/>
                    </a:lnTo>
                    <a:lnTo>
                      <a:pt x="367" y="0"/>
                    </a:lnTo>
                    <a:lnTo>
                      <a:pt x="394" y="0"/>
                    </a:lnTo>
                    <a:lnTo>
                      <a:pt x="456" y="37"/>
                    </a:lnTo>
                    <a:lnTo>
                      <a:pt x="521" y="88"/>
                    </a:lnTo>
                    <a:lnTo>
                      <a:pt x="592" y="133"/>
                    </a:lnTo>
                    <a:lnTo>
                      <a:pt x="632" y="162"/>
                    </a:lnTo>
                    <a:lnTo>
                      <a:pt x="673" y="189"/>
                    </a:lnTo>
                    <a:lnTo>
                      <a:pt x="691" y="199"/>
                    </a:lnTo>
                    <a:lnTo>
                      <a:pt x="680" y="219"/>
                    </a:lnTo>
                    <a:lnTo>
                      <a:pt x="651" y="236"/>
                    </a:lnTo>
                    <a:lnTo>
                      <a:pt x="617" y="266"/>
                    </a:lnTo>
                    <a:lnTo>
                      <a:pt x="584" y="278"/>
                    </a:lnTo>
                    <a:lnTo>
                      <a:pt x="527" y="303"/>
                    </a:lnTo>
                    <a:lnTo>
                      <a:pt x="484" y="322"/>
                    </a:lnTo>
                    <a:lnTo>
                      <a:pt x="438" y="350"/>
                    </a:lnTo>
                    <a:lnTo>
                      <a:pt x="389" y="359"/>
                    </a:lnTo>
                    <a:lnTo>
                      <a:pt x="350" y="361"/>
                    </a:lnTo>
                    <a:lnTo>
                      <a:pt x="338" y="34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088550" name="Freeform 38">
                <a:extLst>
                  <a:ext uri="{FF2B5EF4-FFF2-40B4-BE49-F238E27FC236}">
                    <a16:creationId xmlns:a16="http://schemas.microsoft.com/office/drawing/2014/main" id="{B35202DA-461C-AAA0-6AC6-B75E348BB2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95" y="1738"/>
                <a:ext cx="109" cy="70"/>
              </a:xfrm>
              <a:custGeom>
                <a:avLst/>
                <a:gdLst>
                  <a:gd name="T0" fmla="*/ 185 w 219"/>
                  <a:gd name="T1" fmla="*/ 16 h 139"/>
                  <a:gd name="T2" fmla="*/ 139 w 219"/>
                  <a:gd name="T3" fmla="*/ 53 h 139"/>
                  <a:gd name="T4" fmla="*/ 96 w 219"/>
                  <a:gd name="T5" fmla="*/ 87 h 139"/>
                  <a:gd name="T6" fmla="*/ 35 w 219"/>
                  <a:gd name="T7" fmla="*/ 109 h 139"/>
                  <a:gd name="T8" fmla="*/ 0 w 219"/>
                  <a:gd name="T9" fmla="*/ 120 h 139"/>
                  <a:gd name="T10" fmla="*/ 28 w 219"/>
                  <a:gd name="T11" fmla="*/ 139 h 139"/>
                  <a:gd name="T12" fmla="*/ 72 w 219"/>
                  <a:gd name="T13" fmla="*/ 132 h 139"/>
                  <a:gd name="T14" fmla="*/ 140 w 219"/>
                  <a:gd name="T15" fmla="*/ 87 h 139"/>
                  <a:gd name="T16" fmla="*/ 219 w 219"/>
                  <a:gd name="T17" fmla="*/ 0 h 139"/>
                  <a:gd name="T18" fmla="*/ 185 w 219"/>
                  <a:gd name="T19" fmla="*/ 16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9" h="139">
                    <a:moveTo>
                      <a:pt x="185" y="16"/>
                    </a:moveTo>
                    <a:lnTo>
                      <a:pt x="139" y="53"/>
                    </a:lnTo>
                    <a:lnTo>
                      <a:pt x="96" y="87"/>
                    </a:lnTo>
                    <a:lnTo>
                      <a:pt x="35" y="109"/>
                    </a:lnTo>
                    <a:lnTo>
                      <a:pt x="0" y="120"/>
                    </a:lnTo>
                    <a:lnTo>
                      <a:pt x="28" y="139"/>
                    </a:lnTo>
                    <a:lnTo>
                      <a:pt x="72" y="132"/>
                    </a:lnTo>
                    <a:lnTo>
                      <a:pt x="140" y="87"/>
                    </a:lnTo>
                    <a:lnTo>
                      <a:pt x="219" y="0"/>
                    </a:lnTo>
                    <a:lnTo>
                      <a:pt x="185" y="1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</p:grpSp>
        <p:grpSp>
          <p:nvGrpSpPr>
            <p:cNvPr id="1088551" name="Group 39">
              <a:extLst>
                <a:ext uri="{FF2B5EF4-FFF2-40B4-BE49-F238E27FC236}">
                  <a16:creationId xmlns:a16="http://schemas.microsoft.com/office/drawing/2014/main" id="{F35584E0-EA09-2E3C-023E-BDF7AB469BF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41" y="1779"/>
              <a:ext cx="403" cy="911"/>
              <a:chOff x="841" y="1779"/>
              <a:chExt cx="403" cy="911"/>
            </a:xfrm>
          </p:grpSpPr>
          <p:sp>
            <p:nvSpPr>
              <p:cNvPr id="1088552" name="Freeform 40">
                <a:extLst>
                  <a:ext uri="{FF2B5EF4-FFF2-40B4-BE49-F238E27FC236}">
                    <a16:creationId xmlns:a16="http://schemas.microsoft.com/office/drawing/2014/main" id="{0B8A83B6-6727-190D-8107-6337F7A787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9" y="1819"/>
                <a:ext cx="212" cy="859"/>
              </a:xfrm>
              <a:custGeom>
                <a:avLst/>
                <a:gdLst>
                  <a:gd name="T0" fmla="*/ 417 w 424"/>
                  <a:gd name="T1" fmla="*/ 309 h 1717"/>
                  <a:gd name="T2" fmla="*/ 424 w 424"/>
                  <a:gd name="T3" fmla="*/ 372 h 1717"/>
                  <a:gd name="T4" fmla="*/ 424 w 424"/>
                  <a:gd name="T5" fmla="*/ 713 h 1717"/>
                  <a:gd name="T6" fmla="*/ 394 w 424"/>
                  <a:gd name="T7" fmla="*/ 1169 h 1717"/>
                  <a:gd name="T8" fmla="*/ 397 w 424"/>
                  <a:gd name="T9" fmla="*/ 1460 h 1717"/>
                  <a:gd name="T10" fmla="*/ 412 w 424"/>
                  <a:gd name="T11" fmla="*/ 1661 h 1717"/>
                  <a:gd name="T12" fmla="*/ 397 w 424"/>
                  <a:gd name="T13" fmla="*/ 1717 h 1717"/>
                  <a:gd name="T14" fmla="*/ 372 w 424"/>
                  <a:gd name="T15" fmla="*/ 1705 h 1717"/>
                  <a:gd name="T16" fmla="*/ 229 w 424"/>
                  <a:gd name="T17" fmla="*/ 1594 h 1717"/>
                  <a:gd name="T18" fmla="*/ 192 w 424"/>
                  <a:gd name="T19" fmla="*/ 1573 h 1717"/>
                  <a:gd name="T20" fmla="*/ 170 w 424"/>
                  <a:gd name="T21" fmla="*/ 1541 h 1717"/>
                  <a:gd name="T22" fmla="*/ 133 w 424"/>
                  <a:gd name="T23" fmla="*/ 1499 h 1717"/>
                  <a:gd name="T24" fmla="*/ 84 w 424"/>
                  <a:gd name="T25" fmla="*/ 1455 h 1717"/>
                  <a:gd name="T26" fmla="*/ 59 w 424"/>
                  <a:gd name="T27" fmla="*/ 1396 h 1717"/>
                  <a:gd name="T28" fmla="*/ 0 w 424"/>
                  <a:gd name="T29" fmla="*/ 1346 h 1717"/>
                  <a:gd name="T30" fmla="*/ 0 w 424"/>
                  <a:gd name="T31" fmla="*/ 1315 h 1717"/>
                  <a:gd name="T32" fmla="*/ 32 w 424"/>
                  <a:gd name="T33" fmla="*/ 1276 h 1717"/>
                  <a:gd name="T34" fmla="*/ 44 w 424"/>
                  <a:gd name="T35" fmla="*/ 1225 h 1717"/>
                  <a:gd name="T36" fmla="*/ 37 w 424"/>
                  <a:gd name="T37" fmla="*/ 1198 h 1717"/>
                  <a:gd name="T38" fmla="*/ 22 w 424"/>
                  <a:gd name="T39" fmla="*/ 1154 h 1717"/>
                  <a:gd name="T40" fmla="*/ 17 w 424"/>
                  <a:gd name="T41" fmla="*/ 1123 h 1717"/>
                  <a:gd name="T42" fmla="*/ 40 w 424"/>
                  <a:gd name="T43" fmla="*/ 1074 h 1717"/>
                  <a:gd name="T44" fmla="*/ 40 w 424"/>
                  <a:gd name="T45" fmla="*/ 1041 h 1717"/>
                  <a:gd name="T46" fmla="*/ 15 w 424"/>
                  <a:gd name="T47" fmla="*/ 975 h 1717"/>
                  <a:gd name="T48" fmla="*/ 15 w 424"/>
                  <a:gd name="T49" fmla="*/ 938 h 1717"/>
                  <a:gd name="T50" fmla="*/ 29 w 424"/>
                  <a:gd name="T51" fmla="*/ 909 h 1717"/>
                  <a:gd name="T52" fmla="*/ 54 w 424"/>
                  <a:gd name="T53" fmla="*/ 875 h 1717"/>
                  <a:gd name="T54" fmla="*/ 52 w 424"/>
                  <a:gd name="T55" fmla="*/ 816 h 1717"/>
                  <a:gd name="T56" fmla="*/ 37 w 424"/>
                  <a:gd name="T57" fmla="*/ 769 h 1717"/>
                  <a:gd name="T58" fmla="*/ 52 w 424"/>
                  <a:gd name="T59" fmla="*/ 713 h 1717"/>
                  <a:gd name="T60" fmla="*/ 66 w 424"/>
                  <a:gd name="T61" fmla="*/ 699 h 1717"/>
                  <a:gd name="T62" fmla="*/ 54 w 424"/>
                  <a:gd name="T63" fmla="*/ 647 h 1717"/>
                  <a:gd name="T64" fmla="*/ 22 w 424"/>
                  <a:gd name="T65" fmla="*/ 592 h 1717"/>
                  <a:gd name="T66" fmla="*/ 15 w 424"/>
                  <a:gd name="T67" fmla="*/ 557 h 1717"/>
                  <a:gd name="T68" fmla="*/ 22 w 424"/>
                  <a:gd name="T69" fmla="*/ 523 h 1717"/>
                  <a:gd name="T70" fmla="*/ 62 w 424"/>
                  <a:gd name="T71" fmla="*/ 492 h 1717"/>
                  <a:gd name="T72" fmla="*/ 59 w 424"/>
                  <a:gd name="T73" fmla="*/ 468 h 1717"/>
                  <a:gd name="T74" fmla="*/ 17 w 424"/>
                  <a:gd name="T75" fmla="*/ 390 h 1717"/>
                  <a:gd name="T76" fmla="*/ 3 w 424"/>
                  <a:gd name="T77" fmla="*/ 328 h 1717"/>
                  <a:gd name="T78" fmla="*/ 15 w 424"/>
                  <a:gd name="T79" fmla="*/ 294 h 1717"/>
                  <a:gd name="T80" fmla="*/ 54 w 424"/>
                  <a:gd name="T81" fmla="*/ 263 h 1717"/>
                  <a:gd name="T82" fmla="*/ 44 w 424"/>
                  <a:gd name="T83" fmla="*/ 235 h 1717"/>
                  <a:gd name="T84" fmla="*/ 17 w 424"/>
                  <a:gd name="T85" fmla="*/ 204 h 1717"/>
                  <a:gd name="T86" fmla="*/ 17 w 424"/>
                  <a:gd name="T87" fmla="*/ 170 h 1717"/>
                  <a:gd name="T88" fmla="*/ 62 w 424"/>
                  <a:gd name="T89" fmla="*/ 147 h 1717"/>
                  <a:gd name="T90" fmla="*/ 81 w 424"/>
                  <a:gd name="T91" fmla="*/ 122 h 1717"/>
                  <a:gd name="T92" fmla="*/ 44 w 424"/>
                  <a:gd name="T93" fmla="*/ 71 h 1717"/>
                  <a:gd name="T94" fmla="*/ 44 w 424"/>
                  <a:gd name="T95" fmla="*/ 44 h 1717"/>
                  <a:gd name="T96" fmla="*/ 88 w 424"/>
                  <a:gd name="T97" fmla="*/ 28 h 1717"/>
                  <a:gd name="T98" fmla="*/ 91 w 424"/>
                  <a:gd name="T99" fmla="*/ 0 h 1717"/>
                  <a:gd name="T100" fmla="*/ 140 w 424"/>
                  <a:gd name="T101" fmla="*/ 71 h 1717"/>
                  <a:gd name="T102" fmla="*/ 199 w 424"/>
                  <a:gd name="T103" fmla="*/ 145 h 1717"/>
                  <a:gd name="T104" fmla="*/ 272 w 424"/>
                  <a:gd name="T105" fmla="*/ 204 h 1717"/>
                  <a:gd name="T106" fmla="*/ 331 w 424"/>
                  <a:gd name="T107" fmla="*/ 250 h 1717"/>
                  <a:gd name="T108" fmla="*/ 394 w 424"/>
                  <a:gd name="T109" fmla="*/ 287 h 1717"/>
                  <a:gd name="T110" fmla="*/ 417 w 424"/>
                  <a:gd name="T111" fmla="*/ 309 h 17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424" h="1717">
                    <a:moveTo>
                      <a:pt x="417" y="309"/>
                    </a:moveTo>
                    <a:lnTo>
                      <a:pt x="424" y="372"/>
                    </a:lnTo>
                    <a:lnTo>
                      <a:pt x="424" y="713"/>
                    </a:lnTo>
                    <a:lnTo>
                      <a:pt x="394" y="1169"/>
                    </a:lnTo>
                    <a:lnTo>
                      <a:pt x="397" y="1460"/>
                    </a:lnTo>
                    <a:lnTo>
                      <a:pt x="412" y="1661"/>
                    </a:lnTo>
                    <a:lnTo>
                      <a:pt x="397" y="1717"/>
                    </a:lnTo>
                    <a:lnTo>
                      <a:pt x="372" y="1705"/>
                    </a:lnTo>
                    <a:lnTo>
                      <a:pt x="229" y="1594"/>
                    </a:lnTo>
                    <a:lnTo>
                      <a:pt x="192" y="1573"/>
                    </a:lnTo>
                    <a:lnTo>
                      <a:pt x="170" y="1541"/>
                    </a:lnTo>
                    <a:lnTo>
                      <a:pt x="133" y="1499"/>
                    </a:lnTo>
                    <a:lnTo>
                      <a:pt x="84" y="1455"/>
                    </a:lnTo>
                    <a:lnTo>
                      <a:pt x="59" y="1396"/>
                    </a:lnTo>
                    <a:lnTo>
                      <a:pt x="0" y="1346"/>
                    </a:lnTo>
                    <a:lnTo>
                      <a:pt x="0" y="1315"/>
                    </a:lnTo>
                    <a:lnTo>
                      <a:pt x="32" y="1276"/>
                    </a:lnTo>
                    <a:lnTo>
                      <a:pt x="44" y="1225"/>
                    </a:lnTo>
                    <a:lnTo>
                      <a:pt x="37" y="1198"/>
                    </a:lnTo>
                    <a:lnTo>
                      <a:pt x="22" y="1154"/>
                    </a:lnTo>
                    <a:lnTo>
                      <a:pt x="17" y="1123"/>
                    </a:lnTo>
                    <a:lnTo>
                      <a:pt x="40" y="1074"/>
                    </a:lnTo>
                    <a:lnTo>
                      <a:pt x="40" y="1041"/>
                    </a:lnTo>
                    <a:lnTo>
                      <a:pt x="15" y="975"/>
                    </a:lnTo>
                    <a:lnTo>
                      <a:pt x="15" y="938"/>
                    </a:lnTo>
                    <a:lnTo>
                      <a:pt x="29" y="909"/>
                    </a:lnTo>
                    <a:lnTo>
                      <a:pt x="54" y="875"/>
                    </a:lnTo>
                    <a:lnTo>
                      <a:pt x="52" y="816"/>
                    </a:lnTo>
                    <a:lnTo>
                      <a:pt x="37" y="769"/>
                    </a:lnTo>
                    <a:lnTo>
                      <a:pt x="52" y="713"/>
                    </a:lnTo>
                    <a:lnTo>
                      <a:pt x="66" y="699"/>
                    </a:lnTo>
                    <a:lnTo>
                      <a:pt x="54" y="647"/>
                    </a:lnTo>
                    <a:lnTo>
                      <a:pt x="22" y="592"/>
                    </a:lnTo>
                    <a:lnTo>
                      <a:pt x="15" y="557"/>
                    </a:lnTo>
                    <a:lnTo>
                      <a:pt x="22" y="523"/>
                    </a:lnTo>
                    <a:lnTo>
                      <a:pt x="62" y="492"/>
                    </a:lnTo>
                    <a:lnTo>
                      <a:pt x="59" y="468"/>
                    </a:lnTo>
                    <a:lnTo>
                      <a:pt x="17" y="390"/>
                    </a:lnTo>
                    <a:lnTo>
                      <a:pt x="3" y="328"/>
                    </a:lnTo>
                    <a:lnTo>
                      <a:pt x="15" y="294"/>
                    </a:lnTo>
                    <a:lnTo>
                      <a:pt x="54" y="263"/>
                    </a:lnTo>
                    <a:lnTo>
                      <a:pt x="44" y="235"/>
                    </a:lnTo>
                    <a:lnTo>
                      <a:pt x="17" y="204"/>
                    </a:lnTo>
                    <a:lnTo>
                      <a:pt x="17" y="170"/>
                    </a:lnTo>
                    <a:lnTo>
                      <a:pt x="62" y="147"/>
                    </a:lnTo>
                    <a:lnTo>
                      <a:pt x="81" y="122"/>
                    </a:lnTo>
                    <a:lnTo>
                      <a:pt x="44" y="71"/>
                    </a:lnTo>
                    <a:lnTo>
                      <a:pt x="44" y="44"/>
                    </a:lnTo>
                    <a:lnTo>
                      <a:pt x="88" y="28"/>
                    </a:lnTo>
                    <a:lnTo>
                      <a:pt x="91" y="0"/>
                    </a:lnTo>
                    <a:lnTo>
                      <a:pt x="140" y="71"/>
                    </a:lnTo>
                    <a:lnTo>
                      <a:pt x="199" y="145"/>
                    </a:lnTo>
                    <a:lnTo>
                      <a:pt x="272" y="204"/>
                    </a:lnTo>
                    <a:lnTo>
                      <a:pt x="331" y="250"/>
                    </a:lnTo>
                    <a:lnTo>
                      <a:pt x="394" y="287"/>
                    </a:lnTo>
                    <a:lnTo>
                      <a:pt x="417" y="309"/>
                    </a:lnTo>
                    <a:close/>
                  </a:path>
                </a:pathLst>
              </a:cu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088553" name="Freeform 41">
                <a:extLst>
                  <a:ext uri="{FF2B5EF4-FFF2-40B4-BE49-F238E27FC236}">
                    <a16:creationId xmlns:a16="http://schemas.microsoft.com/office/drawing/2014/main" id="{7EC64794-53D5-5798-7B9E-2803FCB166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1" y="1832"/>
                <a:ext cx="61" cy="654"/>
              </a:xfrm>
              <a:custGeom>
                <a:avLst/>
                <a:gdLst>
                  <a:gd name="T0" fmla="*/ 82 w 122"/>
                  <a:gd name="T1" fmla="*/ 44 h 1309"/>
                  <a:gd name="T2" fmla="*/ 122 w 122"/>
                  <a:gd name="T3" fmla="*/ 91 h 1309"/>
                  <a:gd name="T4" fmla="*/ 97 w 122"/>
                  <a:gd name="T5" fmla="*/ 127 h 1309"/>
                  <a:gd name="T6" fmla="*/ 45 w 122"/>
                  <a:gd name="T7" fmla="*/ 153 h 1309"/>
                  <a:gd name="T8" fmla="*/ 66 w 122"/>
                  <a:gd name="T9" fmla="*/ 190 h 1309"/>
                  <a:gd name="T10" fmla="*/ 89 w 122"/>
                  <a:gd name="T11" fmla="*/ 237 h 1309"/>
                  <a:gd name="T12" fmla="*/ 60 w 122"/>
                  <a:gd name="T13" fmla="*/ 267 h 1309"/>
                  <a:gd name="T14" fmla="*/ 36 w 122"/>
                  <a:gd name="T15" fmla="*/ 304 h 1309"/>
                  <a:gd name="T16" fmla="*/ 60 w 122"/>
                  <a:gd name="T17" fmla="*/ 369 h 1309"/>
                  <a:gd name="T18" fmla="*/ 89 w 122"/>
                  <a:gd name="T19" fmla="*/ 428 h 1309"/>
                  <a:gd name="T20" fmla="*/ 82 w 122"/>
                  <a:gd name="T21" fmla="*/ 480 h 1309"/>
                  <a:gd name="T22" fmla="*/ 45 w 122"/>
                  <a:gd name="T23" fmla="*/ 524 h 1309"/>
                  <a:gd name="T24" fmla="*/ 88 w 122"/>
                  <a:gd name="T25" fmla="*/ 617 h 1309"/>
                  <a:gd name="T26" fmla="*/ 104 w 122"/>
                  <a:gd name="T27" fmla="*/ 676 h 1309"/>
                  <a:gd name="T28" fmla="*/ 73 w 122"/>
                  <a:gd name="T29" fmla="*/ 719 h 1309"/>
                  <a:gd name="T30" fmla="*/ 80 w 122"/>
                  <a:gd name="T31" fmla="*/ 786 h 1309"/>
                  <a:gd name="T32" fmla="*/ 101 w 122"/>
                  <a:gd name="T33" fmla="*/ 852 h 1309"/>
                  <a:gd name="T34" fmla="*/ 75 w 122"/>
                  <a:gd name="T35" fmla="*/ 889 h 1309"/>
                  <a:gd name="T36" fmla="*/ 39 w 122"/>
                  <a:gd name="T37" fmla="*/ 933 h 1309"/>
                  <a:gd name="T38" fmla="*/ 75 w 122"/>
                  <a:gd name="T39" fmla="*/ 1013 h 1309"/>
                  <a:gd name="T40" fmla="*/ 89 w 122"/>
                  <a:gd name="T41" fmla="*/ 1068 h 1309"/>
                  <a:gd name="T42" fmla="*/ 58 w 122"/>
                  <a:gd name="T43" fmla="*/ 1080 h 1309"/>
                  <a:gd name="T44" fmla="*/ 66 w 122"/>
                  <a:gd name="T45" fmla="*/ 1168 h 1309"/>
                  <a:gd name="T46" fmla="*/ 82 w 122"/>
                  <a:gd name="T47" fmla="*/ 1214 h 1309"/>
                  <a:gd name="T48" fmla="*/ 58 w 122"/>
                  <a:gd name="T49" fmla="*/ 1266 h 1309"/>
                  <a:gd name="T50" fmla="*/ 2 w 122"/>
                  <a:gd name="T51" fmla="*/ 1294 h 1309"/>
                  <a:gd name="T52" fmla="*/ 44 w 122"/>
                  <a:gd name="T53" fmla="*/ 1205 h 1309"/>
                  <a:gd name="T54" fmla="*/ 24 w 122"/>
                  <a:gd name="T55" fmla="*/ 1131 h 1309"/>
                  <a:gd name="T56" fmla="*/ 29 w 122"/>
                  <a:gd name="T57" fmla="*/ 1068 h 1309"/>
                  <a:gd name="T58" fmla="*/ 45 w 122"/>
                  <a:gd name="T59" fmla="*/ 1037 h 1309"/>
                  <a:gd name="T60" fmla="*/ 10 w 122"/>
                  <a:gd name="T61" fmla="*/ 957 h 1309"/>
                  <a:gd name="T62" fmla="*/ 10 w 122"/>
                  <a:gd name="T63" fmla="*/ 877 h 1309"/>
                  <a:gd name="T64" fmla="*/ 54 w 122"/>
                  <a:gd name="T65" fmla="*/ 840 h 1309"/>
                  <a:gd name="T66" fmla="*/ 44 w 122"/>
                  <a:gd name="T67" fmla="*/ 781 h 1309"/>
                  <a:gd name="T68" fmla="*/ 32 w 122"/>
                  <a:gd name="T69" fmla="*/ 713 h 1309"/>
                  <a:gd name="T70" fmla="*/ 66 w 122"/>
                  <a:gd name="T71" fmla="*/ 669 h 1309"/>
                  <a:gd name="T72" fmla="*/ 51 w 122"/>
                  <a:gd name="T73" fmla="*/ 620 h 1309"/>
                  <a:gd name="T74" fmla="*/ 10 w 122"/>
                  <a:gd name="T75" fmla="*/ 543 h 1309"/>
                  <a:gd name="T76" fmla="*/ 17 w 122"/>
                  <a:gd name="T77" fmla="*/ 492 h 1309"/>
                  <a:gd name="T78" fmla="*/ 54 w 122"/>
                  <a:gd name="T79" fmla="*/ 450 h 1309"/>
                  <a:gd name="T80" fmla="*/ 14 w 122"/>
                  <a:gd name="T81" fmla="*/ 353 h 1309"/>
                  <a:gd name="T82" fmla="*/ 0 w 122"/>
                  <a:gd name="T83" fmla="*/ 296 h 1309"/>
                  <a:gd name="T84" fmla="*/ 32 w 122"/>
                  <a:gd name="T85" fmla="*/ 252 h 1309"/>
                  <a:gd name="T86" fmla="*/ 45 w 122"/>
                  <a:gd name="T87" fmla="*/ 223 h 1309"/>
                  <a:gd name="T88" fmla="*/ 10 w 122"/>
                  <a:gd name="T89" fmla="*/ 177 h 1309"/>
                  <a:gd name="T90" fmla="*/ 24 w 122"/>
                  <a:gd name="T91" fmla="*/ 132 h 1309"/>
                  <a:gd name="T92" fmla="*/ 66 w 122"/>
                  <a:gd name="T93" fmla="*/ 103 h 1309"/>
                  <a:gd name="T94" fmla="*/ 67 w 122"/>
                  <a:gd name="T95" fmla="*/ 69 h 1309"/>
                  <a:gd name="T96" fmla="*/ 45 w 122"/>
                  <a:gd name="T97" fmla="*/ 24 h 13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22" h="1309">
                    <a:moveTo>
                      <a:pt x="60" y="0"/>
                    </a:moveTo>
                    <a:lnTo>
                      <a:pt x="82" y="44"/>
                    </a:lnTo>
                    <a:lnTo>
                      <a:pt x="101" y="73"/>
                    </a:lnTo>
                    <a:lnTo>
                      <a:pt x="122" y="91"/>
                    </a:lnTo>
                    <a:lnTo>
                      <a:pt x="116" y="112"/>
                    </a:lnTo>
                    <a:lnTo>
                      <a:pt x="97" y="127"/>
                    </a:lnTo>
                    <a:lnTo>
                      <a:pt x="67" y="134"/>
                    </a:lnTo>
                    <a:lnTo>
                      <a:pt x="45" y="153"/>
                    </a:lnTo>
                    <a:lnTo>
                      <a:pt x="51" y="177"/>
                    </a:lnTo>
                    <a:lnTo>
                      <a:pt x="66" y="190"/>
                    </a:lnTo>
                    <a:lnTo>
                      <a:pt x="89" y="220"/>
                    </a:lnTo>
                    <a:lnTo>
                      <a:pt x="89" y="237"/>
                    </a:lnTo>
                    <a:lnTo>
                      <a:pt x="82" y="252"/>
                    </a:lnTo>
                    <a:lnTo>
                      <a:pt x="60" y="267"/>
                    </a:lnTo>
                    <a:lnTo>
                      <a:pt x="39" y="282"/>
                    </a:lnTo>
                    <a:lnTo>
                      <a:pt x="36" y="304"/>
                    </a:lnTo>
                    <a:lnTo>
                      <a:pt x="44" y="326"/>
                    </a:lnTo>
                    <a:lnTo>
                      <a:pt x="60" y="369"/>
                    </a:lnTo>
                    <a:lnTo>
                      <a:pt x="75" y="404"/>
                    </a:lnTo>
                    <a:lnTo>
                      <a:pt x="89" y="428"/>
                    </a:lnTo>
                    <a:lnTo>
                      <a:pt x="89" y="456"/>
                    </a:lnTo>
                    <a:lnTo>
                      <a:pt x="82" y="480"/>
                    </a:lnTo>
                    <a:lnTo>
                      <a:pt x="60" y="502"/>
                    </a:lnTo>
                    <a:lnTo>
                      <a:pt x="45" y="524"/>
                    </a:lnTo>
                    <a:lnTo>
                      <a:pt x="51" y="561"/>
                    </a:lnTo>
                    <a:lnTo>
                      <a:pt x="88" y="617"/>
                    </a:lnTo>
                    <a:lnTo>
                      <a:pt x="101" y="647"/>
                    </a:lnTo>
                    <a:lnTo>
                      <a:pt x="104" y="676"/>
                    </a:lnTo>
                    <a:lnTo>
                      <a:pt x="89" y="698"/>
                    </a:lnTo>
                    <a:lnTo>
                      <a:pt x="73" y="719"/>
                    </a:lnTo>
                    <a:lnTo>
                      <a:pt x="67" y="749"/>
                    </a:lnTo>
                    <a:lnTo>
                      <a:pt x="80" y="786"/>
                    </a:lnTo>
                    <a:lnTo>
                      <a:pt x="95" y="825"/>
                    </a:lnTo>
                    <a:lnTo>
                      <a:pt x="101" y="852"/>
                    </a:lnTo>
                    <a:lnTo>
                      <a:pt x="95" y="870"/>
                    </a:lnTo>
                    <a:lnTo>
                      <a:pt x="75" y="889"/>
                    </a:lnTo>
                    <a:lnTo>
                      <a:pt x="51" y="911"/>
                    </a:lnTo>
                    <a:lnTo>
                      <a:pt x="39" y="933"/>
                    </a:lnTo>
                    <a:lnTo>
                      <a:pt x="51" y="972"/>
                    </a:lnTo>
                    <a:lnTo>
                      <a:pt x="75" y="1013"/>
                    </a:lnTo>
                    <a:lnTo>
                      <a:pt x="88" y="1043"/>
                    </a:lnTo>
                    <a:lnTo>
                      <a:pt x="89" y="1068"/>
                    </a:lnTo>
                    <a:lnTo>
                      <a:pt x="82" y="1080"/>
                    </a:lnTo>
                    <a:lnTo>
                      <a:pt x="58" y="1080"/>
                    </a:lnTo>
                    <a:lnTo>
                      <a:pt x="51" y="1134"/>
                    </a:lnTo>
                    <a:lnTo>
                      <a:pt x="66" y="1168"/>
                    </a:lnTo>
                    <a:lnTo>
                      <a:pt x="80" y="1192"/>
                    </a:lnTo>
                    <a:lnTo>
                      <a:pt x="82" y="1214"/>
                    </a:lnTo>
                    <a:lnTo>
                      <a:pt x="82" y="1235"/>
                    </a:lnTo>
                    <a:lnTo>
                      <a:pt x="58" y="1266"/>
                    </a:lnTo>
                    <a:lnTo>
                      <a:pt x="24" y="1309"/>
                    </a:lnTo>
                    <a:lnTo>
                      <a:pt x="2" y="1294"/>
                    </a:lnTo>
                    <a:lnTo>
                      <a:pt x="10" y="1259"/>
                    </a:lnTo>
                    <a:lnTo>
                      <a:pt x="44" y="1205"/>
                    </a:lnTo>
                    <a:lnTo>
                      <a:pt x="39" y="1171"/>
                    </a:lnTo>
                    <a:lnTo>
                      <a:pt x="24" y="1131"/>
                    </a:lnTo>
                    <a:lnTo>
                      <a:pt x="14" y="1097"/>
                    </a:lnTo>
                    <a:lnTo>
                      <a:pt x="29" y="1068"/>
                    </a:lnTo>
                    <a:lnTo>
                      <a:pt x="44" y="1058"/>
                    </a:lnTo>
                    <a:lnTo>
                      <a:pt x="45" y="1037"/>
                    </a:lnTo>
                    <a:lnTo>
                      <a:pt x="29" y="994"/>
                    </a:lnTo>
                    <a:lnTo>
                      <a:pt x="10" y="957"/>
                    </a:lnTo>
                    <a:lnTo>
                      <a:pt x="0" y="920"/>
                    </a:lnTo>
                    <a:lnTo>
                      <a:pt x="10" y="877"/>
                    </a:lnTo>
                    <a:lnTo>
                      <a:pt x="44" y="860"/>
                    </a:lnTo>
                    <a:lnTo>
                      <a:pt x="54" y="840"/>
                    </a:lnTo>
                    <a:lnTo>
                      <a:pt x="51" y="811"/>
                    </a:lnTo>
                    <a:lnTo>
                      <a:pt x="44" y="781"/>
                    </a:lnTo>
                    <a:lnTo>
                      <a:pt x="32" y="743"/>
                    </a:lnTo>
                    <a:lnTo>
                      <a:pt x="32" y="713"/>
                    </a:lnTo>
                    <a:lnTo>
                      <a:pt x="45" y="693"/>
                    </a:lnTo>
                    <a:lnTo>
                      <a:pt x="66" y="669"/>
                    </a:lnTo>
                    <a:lnTo>
                      <a:pt x="66" y="654"/>
                    </a:lnTo>
                    <a:lnTo>
                      <a:pt x="51" y="620"/>
                    </a:lnTo>
                    <a:lnTo>
                      <a:pt x="22" y="576"/>
                    </a:lnTo>
                    <a:lnTo>
                      <a:pt x="10" y="543"/>
                    </a:lnTo>
                    <a:lnTo>
                      <a:pt x="10" y="517"/>
                    </a:lnTo>
                    <a:lnTo>
                      <a:pt x="17" y="492"/>
                    </a:lnTo>
                    <a:lnTo>
                      <a:pt x="36" y="472"/>
                    </a:lnTo>
                    <a:lnTo>
                      <a:pt x="54" y="450"/>
                    </a:lnTo>
                    <a:lnTo>
                      <a:pt x="54" y="434"/>
                    </a:lnTo>
                    <a:lnTo>
                      <a:pt x="14" y="353"/>
                    </a:lnTo>
                    <a:lnTo>
                      <a:pt x="7" y="323"/>
                    </a:lnTo>
                    <a:lnTo>
                      <a:pt x="0" y="296"/>
                    </a:lnTo>
                    <a:lnTo>
                      <a:pt x="14" y="271"/>
                    </a:lnTo>
                    <a:lnTo>
                      <a:pt x="32" y="252"/>
                    </a:lnTo>
                    <a:lnTo>
                      <a:pt x="45" y="237"/>
                    </a:lnTo>
                    <a:lnTo>
                      <a:pt x="45" y="223"/>
                    </a:lnTo>
                    <a:lnTo>
                      <a:pt x="32" y="200"/>
                    </a:lnTo>
                    <a:lnTo>
                      <a:pt x="10" y="177"/>
                    </a:lnTo>
                    <a:lnTo>
                      <a:pt x="10" y="153"/>
                    </a:lnTo>
                    <a:lnTo>
                      <a:pt x="24" y="132"/>
                    </a:lnTo>
                    <a:lnTo>
                      <a:pt x="45" y="112"/>
                    </a:lnTo>
                    <a:lnTo>
                      <a:pt x="66" y="103"/>
                    </a:lnTo>
                    <a:lnTo>
                      <a:pt x="75" y="88"/>
                    </a:lnTo>
                    <a:lnTo>
                      <a:pt x="67" y="69"/>
                    </a:lnTo>
                    <a:lnTo>
                      <a:pt x="54" y="47"/>
                    </a:lnTo>
                    <a:lnTo>
                      <a:pt x="45" y="24"/>
                    </a:lnTo>
                    <a:lnTo>
                      <a:pt x="6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088554" name="Freeform 42">
                <a:extLst>
                  <a:ext uri="{FF2B5EF4-FFF2-40B4-BE49-F238E27FC236}">
                    <a16:creationId xmlns:a16="http://schemas.microsoft.com/office/drawing/2014/main" id="{ACEF6516-F5B2-FE55-109E-EF1AA9511B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06" y="1991"/>
                <a:ext cx="58" cy="529"/>
              </a:xfrm>
              <a:custGeom>
                <a:avLst/>
                <a:gdLst>
                  <a:gd name="T0" fmla="*/ 104 w 116"/>
                  <a:gd name="T1" fmla="*/ 29 h 1058"/>
                  <a:gd name="T2" fmla="*/ 109 w 116"/>
                  <a:gd name="T3" fmla="*/ 102 h 1058"/>
                  <a:gd name="T4" fmla="*/ 60 w 116"/>
                  <a:gd name="T5" fmla="*/ 132 h 1058"/>
                  <a:gd name="T6" fmla="*/ 75 w 116"/>
                  <a:gd name="T7" fmla="*/ 213 h 1058"/>
                  <a:gd name="T8" fmla="*/ 97 w 116"/>
                  <a:gd name="T9" fmla="*/ 291 h 1058"/>
                  <a:gd name="T10" fmla="*/ 67 w 116"/>
                  <a:gd name="T11" fmla="*/ 331 h 1058"/>
                  <a:gd name="T12" fmla="*/ 75 w 116"/>
                  <a:gd name="T13" fmla="*/ 396 h 1058"/>
                  <a:gd name="T14" fmla="*/ 97 w 116"/>
                  <a:gd name="T15" fmla="*/ 467 h 1058"/>
                  <a:gd name="T16" fmla="*/ 82 w 116"/>
                  <a:gd name="T17" fmla="*/ 519 h 1058"/>
                  <a:gd name="T18" fmla="*/ 57 w 116"/>
                  <a:gd name="T19" fmla="*/ 566 h 1058"/>
                  <a:gd name="T20" fmla="*/ 90 w 116"/>
                  <a:gd name="T21" fmla="*/ 659 h 1058"/>
                  <a:gd name="T22" fmla="*/ 97 w 116"/>
                  <a:gd name="T23" fmla="*/ 720 h 1058"/>
                  <a:gd name="T24" fmla="*/ 42 w 116"/>
                  <a:gd name="T25" fmla="*/ 764 h 1058"/>
                  <a:gd name="T26" fmla="*/ 57 w 116"/>
                  <a:gd name="T27" fmla="*/ 857 h 1058"/>
                  <a:gd name="T28" fmla="*/ 72 w 116"/>
                  <a:gd name="T29" fmla="*/ 938 h 1058"/>
                  <a:gd name="T30" fmla="*/ 42 w 116"/>
                  <a:gd name="T31" fmla="*/ 984 h 1058"/>
                  <a:gd name="T32" fmla="*/ 27 w 116"/>
                  <a:gd name="T33" fmla="*/ 1048 h 1058"/>
                  <a:gd name="T34" fmla="*/ 12 w 116"/>
                  <a:gd name="T35" fmla="*/ 1021 h 1058"/>
                  <a:gd name="T36" fmla="*/ 42 w 116"/>
                  <a:gd name="T37" fmla="*/ 947 h 1058"/>
                  <a:gd name="T38" fmla="*/ 27 w 116"/>
                  <a:gd name="T39" fmla="*/ 838 h 1058"/>
                  <a:gd name="T40" fmla="*/ 20 w 116"/>
                  <a:gd name="T41" fmla="*/ 757 h 1058"/>
                  <a:gd name="T42" fmla="*/ 60 w 116"/>
                  <a:gd name="T43" fmla="*/ 703 h 1058"/>
                  <a:gd name="T44" fmla="*/ 27 w 116"/>
                  <a:gd name="T45" fmla="*/ 625 h 1058"/>
                  <a:gd name="T46" fmla="*/ 20 w 116"/>
                  <a:gd name="T47" fmla="*/ 551 h 1058"/>
                  <a:gd name="T48" fmla="*/ 50 w 116"/>
                  <a:gd name="T49" fmla="*/ 492 h 1058"/>
                  <a:gd name="T50" fmla="*/ 64 w 116"/>
                  <a:gd name="T51" fmla="*/ 448 h 1058"/>
                  <a:gd name="T52" fmla="*/ 35 w 116"/>
                  <a:gd name="T53" fmla="*/ 374 h 1058"/>
                  <a:gd name="T54" fmla="*/ 42 w 116"/>
                  <a:gd name="T55" fmla="*/ 313 h 1058"/>
                  <a:gd name="T56" fmla="*/ 60 w 116"/>
                  <a:gd name="T57" fmla="*/ 269 h 1058"/>
                  <a:gd name="T58" fmla="*/ 38 w 116"/>
                  <a:gd name="T59" fmla="*/ 204 h 1058"/>
                  <a:gd name="T60" fmla="*/ 30 w 116"/>
                  <a:gd name="T61" fmla="*/ 130 h 1058"/>
                  <a:gd name="T62" fmla="*/ 64 w 116"/>
                  <a:gd name="T63" fmla="*/ 80 h 1058"/>
                  <a:gd name="T64" fmla="*/ 67 w 116"/>
                  <a:gd name="T65" fmla="*/ 34 h 1058"/>
                  <a:gd name="T66" fmla="*/ 90 w 116"/>
                  <a:gd name="T67" fmla="*/ 0 h 10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16" h="1058">
                    <a:moveTo>
                      <a:pt x="90" y="0"/>
                    </a:moveTo>
                    <a:lnTo>
                      <a:pt x="104" y="29"/>
                    </a:lnTo>
                    <a:lnTo>
                      <a:pt x="116" y="80"/>
                    </a:lnTo>
                    <a:lnTo>
                      <a:pt x="109" y="102"/>
                    </a:lnTo>
                    <a:lnTo>
                      <a:pt x="79" y="117"/>
                    </a:lnTo>
                    <a:lnTo>
                      <a:pt x="60" y="132"/>
                    </a:lnTo>
                    <a:lnTo>
                      <a:pt x="60" y="173"/>
                    </a:lnTo>
                    <a:lnTo>
                      <a:pt x="75" y="213"/>
                    </a:lnTo>
                    <a:lnTo>
                      <a:pt x="94" y="240"/>
                    </a:lnTo>
                    <a:lnTo>
                      <a:pt x="97" y="291"/>
                    </a:lnTo>
                    <a:lnTo>
                      <a:pt x="87" y="309"/>
                    </a:lnTo>
                    <a:lnTo>
                      <a:pt x="67" y="331"/>
                    </a:lnTo>
                    <a:lnTo>
                      <a:pt x="64" y="365"/>
                    </a:lnTo>
                    <a:lnTo>
                      <a:pt x="75" y="396"/>
                    </a:lnTo>
                    <a:lnTo>
                      <a:pt x="90" y="424"/>
                    </a:lnTo>
                    <a:lnTo>
                      <a:pt x="97" y="467"/>
                    </a:lnTo>
                    <a:lnTo>
                      <a:pt x="97" y="492"/>
                    </a:lnTo>
                    <a:lnTo>
                      <a:pt x="82" y="519"/>
                    </a:lnTo>
                    <a:lnTo>
                      <a:pt x="57" y="544"/>
                    </a:lnTo>
                    <a:lnTo>
                      <a:pt x="57" y="566"/>
                    </a:lnTo>
                    <a:lnTo>
                      <a:pt x="64" y="631"/>
                    </a:lnTo>
                    <a:lnTo>
                      <a:pt x="90" y="659"/>
                    </a:lnTo>
                    <a:lnTo>
                      <a:pt x="104" y="687"/>
                    </a:lnTo>
                    <a:lnTo>
                      <a:pt x="97" y="720"/>
                    </a:lnTo>
                    <a:lnTo>
                      <a:pt x="60" y="742"/>
                    </a:lnTo>
                    <a:lnTo>
                      <a:pt x="42" y="764"/>
                    </a:lnTo>
                    <a:lnTo>
                      <a:pt x="38" y="805"/>
                    </a:lnTo>
                    <a:lnTo>
                      <a:pt x="57" y="857"/>
                    </a:lnTo>
                    <a:lnTo>
                      <a:pt x="72" y="909"/>
                    </a:lnTo>
                    <a:lnTo>
                      <a:pt x="72" y="938"/>
                    </a:lnTo>
                    <a:lnTo>
                      <a:pt x="64" y="977"/>
                    </a:lnTo>
                    <a:lnTo>
                      <a:pt x="42" y="984"/>
                    </a:lnTo>
                    <a:lnTo>
                      <a:pt x="27" y="1014"/>
                    </a:lnTo>
                    <a:lnTo>
                      <a:pt x="27" y="1048"/>
                    </a:lnTo>
                    <a:lnTo>
                      <a:pt x="0" y="1058"/>
                    </a:lnTo>
                    <a:lnTo>
                      <a:pt x="12" y="1021"/>
                    </a:lnTo>
                    <a:lnTo>
                      <a:pt x="35" y="977"/>
                    </a:lnTo>
                    <a:lnTo>
                      <a:pt x="42" y="947"/>
                    </a:lnTo>
                    <a:lnTo>
                      <a:pt x="42" y="888"/>
                    </a:lnTo>
                    <a:lnTo>
                      <a:pt x="27" y="838"/>
                    </a:lnTo>
                    <a:lnTo>
                      <a:pt x="23" y="798"/>
                    </a:lnTo>
                    <a:lnTo>
                      <a:pt x="20" y="757"/>
                    </a:lnTo>
                    <a:lnTo>
                      <a:pt x="45" y="724"/>
                    </a:lnTo>
                    <a:lnTo>
                      <a:pt x="60" y="703"/>
                    </a:lnTo>
                    <a:lnTo>
                      <a:pt x="50" y="659"/>
                    </a:lnTo>
                    <a:lnTo>
                      <a:pt x="27" y="625"/>
                    </a:lnTo>
                    <a:lnTo>
                      <a:pt x="23" y="595"/>
                    </a:lnTo>
                    <a:lnTo>
                      <a:pt x="20" y="551"/>
                    </a:lnTo>
                    <a:lnTo>
                      <a:pt x="30" y="522"/>
                    </a:lnTo>
                    <a:lnTo>
                      <a:pt x="50" y="492"/>
                    </a:lnTo>
                    <a:lnTo>
                      <a:pt x="64" y="470"/>
                    </a:lnTo>
                    <a:lnTo>
                      <a:pt x="64" y="448"/>
                    </a:lnTo>
                    <a:lnTo>
                      <a:pt x="50" y="424"/>
                    </a:lnTo>
                    <a:lnTo>
                      <a:pt x="35" y="374"/>
                    </a:lnTo>
                    <a:lnTo>
                      <a:pt x="35" y="343"/>
                    </a:lnTo>
                    <a:lnTo>
                      <a:pt x="42" y="313"/>
                    </a:lnTo>
                    <a:lnTo>
                      <a:pt x="57" y="291"/>
                    </a:lnTo>
                    <a:lnTo>
                      <a:pt x="60" y="269"/>
                    </a:lnTo>
                    <a:lnTo>
                      <a:pt x="57" y="242"/>
                    </a:lnTo>
                    <a:lnTo>
                      <a:pt x="38" y="204"/>
                    </a:lnTo>
                    <a:lnTo>
                      <a:pt x="27" y="176"/>
                    </a:lnTo>
                    <a:lnTo>
                      <a:pt x="30" y="130"/>
                    </a:lnTo>
                    <a:lnTo>
                      <a:pt x="45" y="111"/>
                    </a:lnTo>
                    <a:lnTo>
                      <a:pt x="64" y="80"/>
                    </a:lnTo>
                    <a:lnTo>
                      <a:pt x="75" y="56"/>
                    </a:lnTo>
                    <a:lnTo>
                      <a:pt x="67" y="34"/>
                    </a:lnTo>
                    <a:lnTo>
                      <a:pt x="72" y="12"/>
                    </a:lnTo>
                    <a:lnTo>
                      <a:pt x="9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088555" name="Freeform 43">
                <a:extLst>
                  <a:ext uri="{FF2B5EF4-FFF2-40B4-BE49-F238E27FC236}">
                    <a16:creationId xmlns:a16="http://schemas.microsoft.com/office/drawing/2014/main" id="{89C7E782-08BF-9648-855D-059F857DFF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4" y="1927"/>
                <a:ext cx="133" cy="114"/>
              </a:xfrm>
              <a:custGeom>
                <a:avLst/>
                <a:gdLst>
                  <a:gd name="T0" fmla="*/ 265 w 265"/>
                  <a:gd name="T1" fmla="*/ 185 h 229"/>
                  <a:gd name="T2" fmla="*/ 184 w 265"/>
                  <a:gd name="T3" fmla="*/ 119 h 229"/>
                  <a:gd name="T4" fmla="*/ 117 w 265"/>
                  <a:gd name="T5" fmla="*/ 59 h 229"/>
                  <a:gd name="T6" fmla="*/ 56 w 265"/>
                  <a:gd name="T7" fmla="*/ 0 h 229"/>
                  <a:gd name="T8" fmla="*/ 0 w 265"/>
                  <a:gd name="T9" fmla="*/ 0 h 229"/>
                  <a:gd name="T10" fmla="*/ 132 w 265"/>
                  <a:gd name="T11" fmla="*/ 96 h 229"/>
                  <a:gd name="T12" fmla="*/ 196 w 265"/>
                  <a:gd name="T13" fmla="*/ 156 h 229"/>
                  <a:gd name="T14" fmla="*/ 250 w 265"/>
                  <a:gd name="T15" fmla="*/ 229 h 229"/>
                  <a:gd name="T16" fmla="*/ 265 w 265"/>
                  <a:gd name="T17" fmla="*/ 185 h 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65" h="229">
                    <a:moveTo>
                      <a:pt x="265" y="185"/>
                    </a:moveTo>
                    <a:lnTo>
                      <a:pt x="184" y="119"/>
                    </a:lnTo>
                    <a:lnTo>
                      <a:pt x="117" y="59"/>
                    </a:lnTo>
                    <a:lnTo>
                      <a:pt x="56" y="0"/>
                    </a:lnTo>
                    <a:lnTo>
                      <a:pt x="0" y="0"/>
                    </a:lnTo>
                    <a:lnTo>
                      <a:pt x="132" y="96"/>
                    </a:lnTo>
                    <a:lnTo>
                      <a:pt x="196" y="156"/>
                    </a:lnTo>
                    <a:lnTo>
                      <a:pt x="250" y="229"/>
                    </a:lnTo>
                    <a:lnTo>
                      <a:pt x="265" y="18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088556" name="Freeform 44">
                <a:extLst>
                  <a:ext uri="{FF2B5EF4-FFF2-40B4-BE49-F238E27FC236}">
                    <a16:creationId xmlns:a16="http://schemas.microsoft.com/office/drawing/2014/main" id="{4A84DD2D-733B-F5CE-7756-48E0DBF6C5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3" y="1993"/>
                <a:ext cx="114" cy="93"/>
              </a:xfrm>
              <a:custGeom>
                <a:avLst/>
                <a:gdLst>
                  <a:gd name="T0" fmla="*/ 228 w 228"/>
                  <a:gd name="T1" fmla="*/ 117 h 186"/>
                  <a:gd name="T2" fmla="*/ 169 w 228"/>
                  <a:gd name="T3" fmla="*/ 96 h 186"/>
                  <a:gd name="T4" fmla="*/ 126 w 228"/>
                  <a:gd name="T5" fmla="*/ 59 h 186"/>
                  <a:gd name="T6" fmla="*/ 45 w 228"/>
                  <a:gd name="T7" fmla="*/ 0 h 186"/>
                  <a:gd name="T8" fmla="*/ 0 w 228"/>
                  <a:gd name="T9" fmla="*/ 0 h 186"/>
                  <a:gd name="T10" fmla="*/ 104 w 228"/>
                  <a:gd name="T11" fmla="*/ 59 h 186"/>
                  <a:gd name="T12" fmla="*/ 143 w 228"/>
                  <a:gd name="T13" fmla="*/ 98 h 186"/>
                  <a:gd name="T14" fmla="*/ 228 w 228"/>
                  <a:gd name="T15" fmla="*/ 186 h 186"/>
                  <a:gd name="T16" fmla="*/ 224 w 228"/>
                  <a:gd name="T17" fmla="*/ 133 h 186"/>
                  <a:gd name="T18" fmla="*/ 228 w 228"/>
                  <a:gd name="T19" fmla="*/ 117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28" h="186">
                    <a:moveTo>
                      <a:pt x="228" y="117"/>
                    </a:moveTo>
                    <a:lnTo>
                      <a:pt x="169" y="96"/>
                    </a:lnTo>
                    <a:lnTo>
                      <a:pt x="126" y="59"/>
                    </a:lnTo>
                    <a:lnTo>
                      <a:pt x="45" y="0"/>
                    </a:lnTo>
                    <a:lnTo>
                      <a:pt x="0" y="0"/>
                    </a:lnTo>
                    <a:lnTo>
                      <a:pt x="104" y="59"/>
                    </a:lnTo>
                    <a:lnTo>
                      <a:pt x="143" y="98"/>
                    </a:lnTo>
                    <a:lnTo>
                      <a:pt x="228" y="186"/>
                    </a:lnTo>
                    <a:lnTo>
                      <a:pt x="224" y="133"/>
                    </a:lnTo>
                    <a:lnTo>
                      <a:pt x="228" y="11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088557" name="Freeform 45">
                <a:extLst>
                  <a:ext uri="{FF2B5EF4-FFF2-40B4-BE49-F238E27FC236}">
                    <a16:creationId xmlns:a16="http://schemas.microsoft.com/office/drawing/2014/main" id="{EE4F26FA-EBDE-17BC-FE8D-5ABB1B62EE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6" y="2048"/>
                <a:ext cx="135" cy="144"/>
              </a:xfrm>
              <a:custGeom>
                <a:avLst/>
                <a:gdLst>
                  <a:gd name="T0" fmla="*/ 264 w 269"/>
                  <a:gd name="T1" fmla="*/ 216 h 289"/>
                  <a:gd name="T2" fmla="*/ 190 w 269"/>
                  <a:gd name="T3" fmla="*/ 151 h 289"/>
                  <a:gd name="T4" fmla="*/ 161 w 269"/>
                  <a:gd name="T5" fmla="*/ 106 h 289"/>
                  <a:gd name="T6" fmla="*/ 102 w 269"/>
                  <a:gd name="T7" fmla="*/ 62 h 289"/>
                  <a:gd name="T8" fmla="*/ 50 w 269"/>
                  <a:gd name="T9" fmla="*/ 24 h 289"/>
                  <a:gd name="T10" fmla="*/ 13 w 269"/>
                  <a:gd name="T11" fmla="*/ 0 h 289"/>
                  <a:gd name="T12" fmla="*/ 0 w 269"/>
                  <a:gd name="T13" fmla="*/ 0 h 289"/>
                  <a:gd name="T14" fmla="*/ 0 w 269"/>
                  <a:gd name="T15" fmla="*/ 24 h 289"/>
                  <a:gd name="T16" fmla="*/ 43 w 269"/>
                  <a:gd name="T17" fmla="*/ 52 h 289"/>
                  <a:gd name="T18" fmla="*/ 124 w 269"/>
                  <a:gd name="T19" fmla="*/ 104 h 289"/>
                  <a:gd name="T20" fmla="*/ 183 w 269"/>
                  <a:gd name="T21" fmla="*/ 163 h 289"/>
                  <a:gd name="T22" fmla="*/ 224 w 269"/>
                  <a:gd name="T23" fmla="*/ 229 h 289"/>
                  <a:gd name="T24" fmla="*/ 269 w 269"/>
                  <a:gd name="T25" fmla="*/ 289 h 289"/>
                  <a:gd name="T26" fmla="*/ 264 w 269"/>
                  <a:gd name="T27" fmla="*/ 216 h 2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69" h="289">
                    <a:moveTo>
                      <a:pt x="264" y="216"/>
                    </a:moveTo>
                    <a:lnTo>
                      <a:pt x="190" y="151"/>
                    </a:lnTo>
                    <a:lnTo>
                      <a:pt x="161" y="106"/>
                    </a:lnTo>
                    <a:lnTo>
                      <a:pt x="102" y="62"/>
                    </a:lnTo>
                    <a:lnTo>
                      <a:pt x="50" y="24"/>
                    </a:lnTo>
                    <a:lnTo>
                      <a:pt x="13" y="0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43" y="52"/>
                    </a:lnTo>
                    <a:lnTo>
                      <a:pt x="124" y="104"/>
                    </a:lnTo>
                    <a:lnTo>
                      <a:pt x="183" y="163"/>
                    </a:lnTo>
                    <a:lnTo>
                      <a:pt x="224" y="229"/>
                    </a:lnTo>
                    <a:lnTo>
                      <a:pt x="269" y="289"/>
                    </a:lnTo>
                    <a:lnTo>
                      <a:pt x="264" y="21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088558" name="Freeform 46">
                <a:extLst>
                  <a:ext uri="{FF2B5EF4-FFF2-40B4-BE49-F238E27FC236}">
                    <a16:creationId xmlns:a16="http://schemas.microsoft.com/office/drawing/2014/main" id="{8B8516A2-4C77-6928-70F9-B57895EA1D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0" y="2167"/>
                <a:ext cx="104" cy="85"/>
              </a:xfrm>
              <a:custGeom>
                <a:avLst/>
                <a:gdLst>
                  <a:gd name="T0" fmla="*/ 208 w 208"/>
                  <a:gd name="T1" fmla="*/ 140 h 170"/>
                  <a:gd name="T2" fmla="*/ 149 w 208"/>
                  <a:gd name="T3" fmla="*/ 77 h 170"/>
                  <a:gd name="T4" fmla="*/ 88 w 208"/>
                  <a:gd name="T5" fmla="*/ 37 h 170"/>
                  <a:gd name="T6" fmla="*/ 37 w 208"/>
                  <a:gd name="T7" fmla="*/ 10 h 170"/>
                  <a:gd name="T8" fmla="*/ 0 w 208"/>
                  <a:gd name="T9" fmla="*/ 0 h 170"/>
                  <a:gd name="T10" fmla="*/ 22 w 208"/>
                  <a:gd name="T11" fmla="*/ 37 h 170"/>
                  <a:gd name="T12" fmla="*/ 88 w 208"/>
                  <a:gd name="T13" fmla="*/ 74 h 170"/>
                  <a:gd name="T14" fmla="*/ 140 w 208"/>
                  <a:gd name="T15" fmla="*/ 127 h 170"/>
                  <a:gd name="T16" fmla="*/ 164 w 208"/>
                  <a:gd name="T17" fmla="*/ 163 h 170"/>
                  <a:gd name="T18" fmla="*/ 186 w 208"/>
                  <a:gd name="T19" fmla="*/ 170 h 170"/>
                  <a:gd name="T20" fmla="*/ 205 w 208"/>
                  <a:gd name="T21" fmla="*/ 157 h 170"/>
                  <a:gd name="T22" fmla="*/ 208 w 208"/>
                  <a:gd name="T23" fmla="*/ 14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08" h="170">
                    <a:moveTo>
                      <a:pt x="208" y="140"/>
                    </a:moveTo>
                    <a:lnTo>
                      <a:pt x="149" y="77"/>
                    </a:lnTo>
                    <a:lnTo>
                      <a:pt x="88" y="37"/>
                    </a:lnTo>
                    <a:lnTo>
                      <a:pt x="37" y="10"/>
                    </a:lnTo>
                    <a:lnTo>
                      <a:pt x="0" y="0"/>
                    </a:lnTo>
                    <a:lnTo>
                      <a:pt x="22" y="37"/>
                    </a:lnTo>
                    <a:lnTo>
                      <a:pt x="88" y="74"/>
                    </a:lnTo>
                    <a:lnTo>
                      <a:pt x="140" y="127"/>
                    </a:lnTo>
                    <a:lnTo>
                      <a:pt x="164" y="163"/>
                    </a:lnTo>
                    <a:lnTo>
                      <a:pt x="186" y="170"/>
                    </a:lnTo>
                    <a:lnTo>
                      <a:pt x="205" y="157"/>
                    </a:lnTo>
                    <a:lnTo>
                      <a:pt x="208" y="14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088559" name="Freeform 47">
                <a:extLst>
                  <a:ext uri="{FF2B5EF4-FFF2-40B4-BE49-F238E27FC236}">
                    <a16:creationId xmlns:a16="http://schemas.microsoft.com/office/drawing/2014/main" id="{CECC5865-9ECF-CA02-F9AB-1DB7FEAAAA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7" y="2227"/>
                <a:ext cx="115" cy="105"/>
              </a:xfrm>
              <a:custGeom>
                <a:avLst/>
                <a:gdLst>
                  <a:gd name="T0" fmla="*/ 230 w 230"/>
                  <a:gd name="T1" fmla="*/ 196 h 211"/>
                  <a:gd name="T2" fmla="*/ 171 w 230"/>
                  <a:gd name="T3" fmla="*/ 133 h 211"/>
                  <a:gd name="T4" fmla="*/ 97 w 230"/>
                  <a:gd name="T5" fmla="*/ 56 h 211"/>
                  <a:gd name="T6" fmla="*/ 54 w 230"/>
                  <a:gd name="T7" fmla="*/ 19 h 211"/>
                  <a:gd name="T8" fmla="*/ 20 w 230"/>
                  <a:gd name="T9" fmla="*/ 0 h 211"/>
                  <a:gd name="T10" fmla="*/ 0 w 230"/>
                  <a:gd name="T11" fmla="*/ 12 h 211"/>
                  <a:gd name="T12" fmla="*/ 40 w 230"/>
                  <a:gd name="T13" fmla="*/ 44 h 211"/>
                  <a:gd name="T14" fmla="*/ 106 w 230"/>
                  <a:gd name="T15" fmla="*/ 111 h 211"/>
                  <a:gd name="T16" fmla="*/ 167 w 230"/>
                  <a:gd name="T17" fmla="*/ 176 h 211"/>
                  <a:gd name="T18" fmla="*/ 208 w 230"/>
                  <a:gd name="T19" fmla="*/ 211 h 211"/>
                  <a:gd name="T20" fmla="*/ 218 w 230"/>
                  <a:gd name="T21" fmla="*/ 211 h 211"/>
                  <a:gd name="T22" fmla="*/ 230 w 230"/>
                  <a:gd name="T23" fmla="*/ 196 h 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30" h="211">
                    <a:moveTo>
                      <a:pt x="230" y="196"/>
                    </a:moveTo>
                    <a:lnTo>
                      <a:pt x="171" y="133"/>
                    </a:lnTo>
                    <a:lnTo>
                      <a:pt x="97" y="56"/>
                    </a:lnTo>
                    <a:lnTo>
                      <a:pt x="54" y="19"/>
                    </a:lnTo>
                    <a:lnTo>
                      <a:pt x="20" y="0"/>
                    </a:lnTo>
                    <a:lnTo>
                      <a:pt x="0" y="12"/>
                    </a:lnTo>
                    <a:lnTo>
                      <a:pt x="40" y="44"/>
                    </a:lnTo>
                    <a:lnTo>
                      <a:pt x="106" y="111"/>
                    </a:lnTo>
                    <a:lnTo>
                      <a:pt x="167" y="176"/>
                    </a:lnTo>
                    <a:lnTo>
                      <a:pt x="208" y="211"/>
                    </a:lnTo>
                    <a:lnTo>
                      <a:pt x="218" y="211"/>
                    </a:lnTo>
                    <a:lnTo>
                      <a:pt x="230" y="19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088560" name="Freeform 48">
                <a:extLst>
                  <a:ext uri="{FF2B5EF4-FFF2-40B4-BE49-F238E27FC236}">
                    <a16:creationId xmlns:a16="http://schemas.microsoft.com/office/drawing/2014/main" id="{48673651-895B-E736-D24A-53FE94C5AF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1" y="2315"/>
                <a:ext cx="81" cy="83"/>
              </a:xfrm>
              <a:custGeom>
                <a:avLst/>
                <a:gdLst>
                  <a:gd name="T0" fmla="*/ 158 w 161"/>
                  <a:gd name="T1" fmla="*/ 140 h 167"/>
                  <a:gd name="T2" fmla="*/ 93 w 161"/>
                  <a:gd name="T3" fmla="*/ 43 h 167"/>
                  <a:gd name="T4" fmla="*/ 28 w 161"/>
                  <a:gd name="T5" fmla="*/ 6 h 167"/>
                  <a:gd name="T6" fmla="*/ 0 w 161"/>
                  <a:gd name="T7" fmla="*/ 0 h 167"/>
                  <a:gd name="T8" fmla="*/ 7 w 161"/>
                  <a:gd name="T9" fmla="*/ 20 h 167"/>
                  <a:gd name="T10" fmla="*/ 80 w 161"/>
                  <a:gd name="T11" fmla="*/ 74 h 167"/>
                  <a:gd name="T12" fmla="*/ 152 w 161"/>
                  <a:gd name="T13" fmla="*/ 160 h 167"/>
                  <a:gd name="T14" fmla="*/ 161 w 161"/>
                  <a:gd name="T15" fmla="*/ 167 h 167"/>
                  <a:gd name="T16" fmla="*/ 158 w 161"/>
                  <a:gd name="T17" fmla="*/ 140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1" h="167">
                    <a:moveTo>
                      <a:pt x="158" y="140"/>
                    </a:moveTo>
                    <a:lnTo>
                      <a:pt x="93" y="43"/>
                    </a:lnTo>
                    <a:lnTo>
                      <a:pt x="28" y="6"/>
                    </a:lnTo>
                    <a:lnTo>
                      <a:pt x="0" y="0"/>
                    </a:lnTo>
                    <a:lnTo>
                      <a:pt x="7" y="20"/>
                    </a:lnTo>
                    <a:lnTo>
                      <a:pt x="80" y="74"/>
                    </a:lnTo>
                    <a:lnTo>
                      <a:pt x="152" y="160"/>
                    </a:lnTo>
                    <a:lnTo>
                      <a:pt x="161" y="167"/>
                    </a:lnTo>
                    <a:lnTo>
                      <a:pt x="158" y="14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088561" name="Freeform 49">
                <a:extLst>
                  <a:ext uri="{FF2B5EF4-FFF2-40B4-BE49-F238E27FC236}">
                    <a16:creationId xmlns:a16="http://schemas.microsoft.com/office/drawing/2014/main" id="{ABBCCF6A-A739-D21F-7C7E-1EAFDC4697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3" y="2396"/>
                <a:ext cx="55" cy="63"/>
              </a:xfrm>
              <a:custGeom>
                <a:avLst/>
                <a:gdLst>
                  <a:gd name="T0" fmla="*/ 106 w 111"/>
                  <a:gd name="T1" fmla="*/ 96 h 126"/>
                  <a:gd name="T2" fmla="*/ 52 w 111"/>
                  <a:gd name="T3" fmla="*/ 22 h 126"/>
                  <a:gd name="T4" fmla="*/ 3 w 111"/>
                  <a:gd name="T5" fmla="*/ 0 h 126"/>
                  <a:gd name="T6" fmla="*/ 0 w 111"/>
                  <a:gd name="T7" fmla="*/ 22 h 126"/>
                  <a:gd name="T8" fmla="*/ 23 w 111"/>
                  <a:gd name="T9" fmla="*/ 59 h 126"/>
                  <a:gd name="T10" fmla="*/ 82 w 111"/>
                  <a:gd name="T11" fmla="*/ 108 h 126"/>
                  <a:gd name="T12" fmla="*/ 98 w 111"/>
                  <a:gd name="T13" fmla="*/ 126 h 126"/>
                  <a:gd name="T14" fmla="*/ 111 w 111"/>
                  <a:gd name="T15" fmla="*/ 118 h 126"/>
                  <a:gd name="T16" fmla="*/ 106 w 111"/>
                  <a:gd name="T17" fmla="*/ 96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1" h="126">
                    <a:moveTo>
                      <a:pt x="106" y="96"/>
                    </a:moveTo>
                    <a:lnTo>
                      <a:pt x="52" y="22"/>
                    </a:lnTo>
                    <a:lnTo>
                      <a:pt x="3" y="0"/>
                    </a:lnTo>
                    <a:lnTo>
                      <a:pt x="0" y="22"/>
                    </a:lnTo>
                    <a:lnTo>
                      <a:pt x="23" y="59"/>
                    </a:lnTo>
                    <a:lnTo>
                      <a:pt x="82" y="108"/>
                    </a:lnTo>
                    <a:lnTo>
                      <a:pt x="98" y="126"/>
                    </a:lnTo>
                    <a:lnTo>
                      <a:pt x="111" y="118"/>
                    </a:lnTo>
                    <a:lnTo>
                      <a:pt x="106" y="9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088562" name="Freeform 50">
                <a:extLst>
                  <a:ext uri="{FF2B5EF4-FFF2-40B4-BE49-F238E27FC236}">
                    <a16:creationId xmlns:a16="http://schemas.microsoft.com/office/drawing/2014/main" id="{CB7528A0-994F-FFA0-0B16-29BF8A97FF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8" y="2479"/>
                <a:ext cx="69" cy="71"/>
              </a:xfrm>
              <a:custGeom>
                <a:avLst/>
                <a:gdLst>
                  <a:gd name="T0" fmla="*/ 140 w 140"/>
                  <a:gd name="T1" fmla="*/ 142 h 142"/>
                  <a:gd name="T2" fmla="*/ 121 w 140"/>
                  <a:gd name="T3" fmla="*/ 120 h 142"/>
                  <a:gd name="T4" fmla="*/ 81 w 140"/>
                  <a:gd name="T5" fmla="*/ 61 h 142"/>
                  <a:gd name="T6" fmla="*/ 25 w 140"/>
                  <a:gd name="T7" fmla="*/ 0 h 142"/>
                  <a:gd name="T8" fmla="*/ 0 w 140"/>
                  <a:gd name="T9" fmla="*/ 0 h 142"/>
                  <a:gd name="T10" fmla="*/ 10 w 140"/>
                  <a:gd name="T11" fmla="*/ 21 h 142"/>
                  <a:gd name="T12" fmla="*/ 54 w 140"/>
                  <a:gd name="T13" fmla="*/ 80 h 142"/>
                  <a:gd name="T14" fmla="*/ 97 w 140"/>
                  <a:gd name="T15" fmla="*/ 139 h 142"/>
                  <a:gd name="T16" fmla="*/ 140 w 140"/>
                  <a:gd name="T17" fmla="*/ 142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0" h="142">
                    <a:moveTo>
                      <a:pt x="140" y="142"/>
                    </a:moveTo>
                    <a:lnTo>
                      <a:pt x="121" y="120"/>
                    </a:lnTo>
                    <a:lnTo>
                      <a:pt x="81" y="61"/>
                    </a:lnTo>
                    <a:lnTo>
                      <a:pt x="25" y="0"/>
                    </a:lnTo>
                    <a:lnTo>
                      <a:pt x="0" y="0"/>
                    </a:lnTo>
                    <a:lnTo>
                      <a:pt x="10" y="21"/>
                    </a:lnTo>
                    <a:lnTo>
                      <a:pt x="54" y="80"/>
                    </a:lnTo>
                    <a:lnTo>
                      <a:pt x="97" y="139"/>
                    </a:lnTo>
                    <a:lnTo>
                      <a:pt x="140" y="14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088563" name="Freeform 51">
                <a:extLst>
                  <a:ext uri="{FF2B5EF4-FFF2-40B4-BE49-F238E27FC236}">
                    <a16:creationId xmlns:a16="http://schemas.microsoft.com/office/drawing/2014/main" id="{27D1E865-F423-DACB-D36D-5846BA96FC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2" y="1887"/>
                <a:ext cx="213" cy="791"/>
              </a:xfrm>
              <a:custGeom>
                <a:avLst/>
                <a:gdLst>
                  <a:gd name="T0" fmla="*/ 62 w 427"/>
                  <a:gd name="T1" fmla="*/ 194 h 1583"/>
                  <a:gd name="T2" fmla="*/ 77 w 427"/>
                  <a:gd name="T3" fmla="*/ 281 h 1583"/>
                  <a:gd name="T4" fmla="*/ 40 w 427"/>
                  <a:gd name="T5" fmla="*/ 340 h 1583"/>
                  <a:gd name="T6" fmla="*/ 44 w 427"/>
                  <a:gd name="T7" fmla="*/ 421 h 1583"/>
                  <a:gd name="T8" fmla="*/ 66 w 427"/>
                  <a:gd name="T9" fmla="*/ 488 h 1583"/>
                  <a:gd name="T10" fmla="*/ 32 w 427"/>
                  <a:gd name="T11" fmla="*/ 553 h 1583"/>
                  <a:gd name="T12" fmla="*/ 68 w 427"/>
                  <a:gd name="T13" fmla="*/ 668 h 1583"/>
                  <a:gd name="T14" fmla="*/ 25 w 427"/>
                  <a:gd name="T15" fmla="*/ 764 h 1583"/>
                  <a:gd name="T16" fmla="*/ 47 w 427"/>
                  <a:gd name="T17" fmla="*/ 860 h 1583"/>
                  <a:gd name="T18" fmla="*/ 59 w 427"/>
                  <a:gd name="T19" fmla="*/ 928 h 1583"/>
                  <a:gd name="T20" fmla="*/ 15 w 427"/>
                  <a:gd name="T21" fmla="*/ 987 h 1583"/>
                  <a:gd name="T22" fmla="*/ 40 w 427"/>
                  <a:gd name="T23" fmla="*/ 1110 h 1583"/>
                  <a:gd name="T24" fmla="*/ 37 w 427"/>
                  <a:gd name="T25" fmla="*/ 1175 h 1583"/>
                  <a:gd name="T26" fmla="*/ 0 w 427"/>
                  <a:gd name="T27" fmla="*/ 1257 h 1583"/>
                  <a:gd name="T28" fmla="*/ 22 w 427"/>
                  <a:gd name="T29" fmla="*/ 1326 h 1583"/>
                  <a:gd name="T30" fmla="*/ 25 w 427"/>
                  <a:gd name="T31" fmla="*/ 1389 h 1583"/>
                  <a:gd name="T32" fmla="*/ 32 w 427"/>
                  <a:gd name="T33" fmla="*/ 1456 h 1583"/>
                  <a:gd name="T34" fmla="*/ 62 w 427"/>
                  <a:gd name="T35" fmla="*/ 1514 h 1583"/>
                  <a:gd name="T36" fmla="*/ 66 w 427"/>
                  <a:gd name="T37" fmla="*/ 1583 h 1583"/>
                  <a:gd name="T38" fmla="*/ 161 w 427"/>
                  <a:gd name="T39" fmla="*/ 1524 h 1583"/>
                  <a:gd name="T40" fmla="*/ 275 w 427"/>
                  <a:gd name="T41" fmla="*/ 1509 h 1583"/>
                  <a:gd name="T42" fmla="*/ 353 w 427"/>
                  <a:gd name="T43" fmla="*/ 1478 h 1583"/>
                  <a:gd name="T44" fmla="*/ 378 w 427"/>
                  <a:gd name="T45" fmla="*/ 1434 h 1583"/>
                  <a:gd name="T46" fmla="*/ 386 w 427"/>
                  <a:gd name="T47" fmla="*/ 1345 h 1583"/>
                  <a:gd name="T48" fmla="*/ 368 w 427"/>
                  <a:gd name="T49" fmla="*/ 1230 h 1583"/>
                  <a:gd name="T50" fmla="*/ 349 w 427"/>
                  <a:gd name="T51" fmla="*/ 1169 h 1583"/>
                  <a:gd name="T52" fmla="*/ 361 w 427"/>
                  <a:gd name="T53" fmla="*/ 1095 h 1583"/>
                  <a:gd name="T54" fmla="*/ 326 w 427"/>
                  <a:gd name="T55" fmla="*/ 1014 h 1583"/>
                  <a:gd name="T56" fmla="*/ 375 w 427"/>
                  <a:gd name="T57" fmla="*/ 951 h 1583"/>
                  <a:gd name="T58" fmla="*/ 338 w 427"/>
                  <a:gd name="T59" fmla="*/ 860 h 1583"/>
                  <a:gd name="T60" fmla="*/ 319 w 427"/>
                  <a:gd name="T61" fmla="*/ 773 h 1583"/>
                  <a:gd name="T62" fmla="*/ 393 w 427"/>
                  <a:gd name="T63" fmla="*/ 708 h 1583"/>
                  <a:gd name="T64" fmla="*/ 368 w 427"/>
                  <a:gd name="T65" fmla="*/ 661 h 1583"/>
                  <a:gd name="T66" fmla="*/ 368 w 427"/>
                  <a:gd name="T67" fmla="*/ 581 h 1583"/>
                  <a:gd name="T68" fmla="*/ 334 w 427"/>
                  <a:gd name="T69" fmla="*/ 529 h 1583"/>
                  <a:gd name="T70" fmla="*/ 361 w 427"/>
                  <a:gd name="T71" fmla="*/ 466 h 1583"/>
                  <a:gd name="T72" fmla="*/ 338 w 427"/>
                  <a:gd name="T73" fmla="*/ 414 h 1583"/>
                  <a:gd name="T74" fmla="*/ 338 w 427"/>
                  <a:gd name="T75" fmla="*/ 370 h 1583"/>
                  <a:gd name="T76" fmla="*/ 362 w 427"/>
                  <a:gd name="T77" fmla="*/ 330 h 1583"/>
                  <a:gd name="T78" fmla="*/ 331 w 427"/>
                  <a:gd name="T79" fmla="*/ 279 h 1583"/>
                  <a:gd name="T80" fmla="*/ 326 w 427"/>
                  <a:gd name="T81" fmla="*/ 206 h 1583"/>
                  <a:gd name="T82" fmla="*/ 408 w 427"/>
                  <a:gd name="T83" fmla="*/ 112 h 1583"/>
                  <a:gd name="T84" fmla="*/ 427 w 427"/>
                  <a:gd name="T85" fmla="*/ 15 h 1583"/>
                  <a:gd name="T86" fmla="*/ 378 w 427"/>
                  <a:gd name="T87" fmla="*/ 15 h 1583"/>
                  <a:gd name="T88" fmla="*/ 235 w 427"/>
                  <a:gd name="T89" fmla="*/ 90 h 1583"/>
                  <a:gd name="T90" fmla="*/ 118 w 427"/>
                  <a:gd name="T91" fmla="*/ 135 h 15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27" h="1583">
                    <a:moveTo>
                      <a:pt x="77" y="149"/>
                    </a:moveTo>
                    <a:lnTo>
                      <a:pt x="62" y="194"/>
                    </a:lnTo>
                    <a:lnTo>
                      <a:pt x="74" y="238"/>
                    </a:lnTo>
                    <a:lnTo>
                      <a:pt x="77" y="281"/>
                    </a:lnTo>
                    <a:lnTo>
                      <a:pt x="62" y="309"/>
                    </a:lnTo>
                    <a:lnTo>
                      <a:pt x="40" y="340"/>
                    </a:lnTo>
                    <a:lnTo>
                      <a:pt x="30" y="389"/>
                    </a:lnTo>
                    <a:lnTo>
                      <a:pt x="44" y="421"/>
                    </a:lnTo>
                    <a:lnTo>
                      <a:pt x="66" y="458"/>
                    </a:lnTo>
                    <a:lnTo>
                      <a:pt x="66" y="488"/>
                    </a:lnTo>
                    <a:lnTo>
                      <a:pt x="52" y="516"/>
                    </a:lnTo>
                    <a:lnTo>
                      <a:pt x="32" y="553"/>
                    </a:lnTo>
                    <a:lnTo>
                      <a:pt x="40" y="590"/>
                    </a:lnTo>
                    <a:lnTo>
                      <a:pt x="68" y="668"/>
                    </a:lnTo>
                    <a:lnTo>
                      <a:pt x="66" y="701"/>
                    </a:lnTo>
                    <a:lnTo>
                      <a:pt x="25" y="764"/>
                    </a:lnTo>
                    <a:lnTo>
                      <a:pt x="25" y="819"/>
                    </a:lnTo>
                    <a:lnTo>
                      <a:pt x="47" y="860"/>
                    </a:lnTo>
                    <a:lnTo>
                      <a:pt x="62" y="896"/>
                    </a:lnTo>
                    <a:lnTo>
                      <a:pt x="59" y="928"/>
                    </a:lnTo>
                    <a:lnTo>
                      <a:pt x="22" y="962"/>
                    </a:lnTo>
                    <a:lnTo>
                      <a:pt x="15" y="987"/>
                    </a:lnTo>
                    <a:lnTo>
                      <a:pt x="22" y="1046"/>
                    </a:lnTo>
                    <a:lnTo>
                      <a:pt x="40" y="1110"/>
                    </a:lnTo>
                    <a:lnTo>
                      <a:pt x="40" y="1147"/>
                    </a:lnTo>
                    <a:lnTo>
                      <a:pt x="37" y="1175"/>
                    </a:lnTo>
                    <a:lnTo>
                      <a:pt x="10" y="1221"/>
                    </a:lnTo>
                    <a:lnTo>
                      <a:pt x="0" y="1257"/>
                    </a:lnTo>
                    <a:lnTo>
                      <a:pt x="3" y="1296"/>
                    </a:lnTo>
                    <a:lnTo>
                      <a:pt x="22" y="1326"/>
                    </a:lnTo>
                    <a:lnTo>
                      <a:pt x="44" y="1352"/>
                    </a:lnTo>
                    <a:lnTo>
                      <a:pt x="25" y="1389"/>
                    </a:lnTo>
                    <a:lnTo>
                      <a:pt x="15" y="1426"/>
                    </a:lnTo>
                    <a:lnTo>
                      <a:pt x="32" y="1456"/>
                    </a:lnTo>
                    <a:lnTo>
                      <a:pt x="59" y="1478"/>
                    </a:lnTo>
                    <a:lnTo>
                      <a:pt x="62" y="1514"/>
                    </a:lnTo>
                    <a:lnTo>
                      <a:pt x="62" y="1543"/>
                    </a:lnTo>
                    <a:lnTo>
                      <a:pt x="66" y="1583"/>
                    </a:lnTo>
                    <a:lnTo>
                      <a:pt x="112" y="1551"/>
                    </a:lnTo>
                    <a:lnTo>
                      <a:pt x="161" y="1524"/>
                    </a:lnTo>
                    <a:lnTo>
                      <a:pt x="207" y="1509"/>
                    </a:lnTo>
                    <a:lnTo>
                      <a:pt x="275" y="1509"/>
                    </a:lnTo>
                    <a:lnTo>
                      <a:pt x="324" y="1502"/>
                    </a:lnTo>
                    <a:lnTo>
                      <a:pt x="353" y="1478"/>
                    </a:lnTo>
                    <a:lnTo>
                      <a:pt x="405" y="1462"/>
                    </a:lnTo>
                    <a:lnTo>
                      <a:pt x="378" y="1434"/>
                    </a:lnTo>
                    <a:lnTo>
                      <a:pt x="368" y="1391"/>
                    </a:lnTo>
                    <a:lnTo>
                      <a:pt x="386" y="1345"/>
                    </a:lnTo>
                    <a:lnTo>
                      <a:pt x="383" y="1279"/>
                    </a:lnTo>
                    <a:lnTo>
                      <a:pt x="368" y="1230"/>
                    </a:lnTo>
                    <a:lnTo>
                      <a:pt x="353" y="1205"/>
                    </a:lnTo>
                    <a:lnTo>
                      <a:pt x="349" y="1169"/>
                    </a:lnTo>
                    <a:lnTo>
                      <a:pt x="368" y="1125"/>
                    </a:lnTo>
                    <a:lnTo>
                      <a:pt x="361" y="1095"/>
                    </a:lnTo>
                    <a:lnTo>
                      <a:pt x="324" y="1044"/>
                    </a:lnTo>
                    <a:lnTo>
                      <a:pt x="326" y="1014"/>
                    </a:lnTo>
                    <a:lnTo>
                      <a:pt x="341" y="987"/>
                    </a:lnTo>
                    <a:lnTo>
                      <a:pt x="375" y="951"/>
                    </a:lnTo>
                    <a:lnTo>
                      <a:pt x="362" y="921"/>
                    </a:lnTo>
                    <a:lnTo>
                      <a:pt x="338" y="860"/>
                    </a:lnTo>
                    <a:lnTo>
                      <a:pt x="319" y="819"/>
                    </a:lnTo>
                    <a:lnTo>
                      <a:pt x="319" y="773"/>
                    </a:lnTo>
                    <a:lnTo>
                      <a:pt x="386" y="750"/>
                    </a:lnTo>
                    <a:lnTo>
                      <a:pt x="393" y="708"/>
                    </a:lnTo>
                    <a:lnTo>
                      <a:pt x="386" y="683"/>
                    </a:lnTo>
                    <a:lnTo>
                      <a:pt x="368" y="661"/>
                    </a:lnTo>
                    <a:lnTo>
                      <a:pt x="371" y="624"/>
                    </a:lnTo>
                    <a:lnTo>
                      <a:pt x="368" y="581"/>
                    </a:lnTo>
                    <a:lnTo>
                      <a:pt x="349" y="559"/>
                    </a:lnTo>
                    <a:lnTo>
                      <a:pt x="334" y="529"/>
                    </a:lnTo>
                    <a:lnTo>
                      <a:pt x="346" y="500"/>
                    </a:lnTo>
                    <a:lnTo>
                      <a:pt x="361" y="466"/>
                    </a:lnTo>
                    <a:lnTo>
                      <a:pt x="361" y="443"/>
                    </a:lnTo>
                    <a:lnTo>
                      <a:pt x="338" y="414"/>
                    </a:lnTo>
                    <a:lnTo>
                      <a:pt x="331" y="389"/>
                    </a:lnTo>
                    <a:lnTo>
                      <a:pt x="338" y="370"/>
                    </a:lnTo>
                    <a:lnTo>
                      <a:pt x="361" y="355"/>
                    </a:lnTo>
                    <a:lnTo>
                      <a:pt x="362" y="330"/>
                    </a:lnTo>
                    <a:lnTo>
                      <a:pt x="356" y="315"/>
                    </a:lnTo>
                    <a:lnTo>
                      <a:pt x="331" y="279"/>
                    </a:lnTo>
                    <a:lnTo>
                      <a:pt x="324" y="238"/>
                    </a:lnTo>
                    <a:lnTo>
                      <a:pt x="326" y="206"/>
                    </a:lnTo>
                    <a:lnTo>
                      <a:pt x="349" y="176"/>
                    </a:lnTo>
                    <a:lnTo>
                      <a:pt x="408" y="112"/>
                    </a:lnTo>
                    <a:lnTo>
                      <a:pt x="427" y="58"/>
                    </a:lnTo>
                    <a:lnTo>
                      <a:pt x="427" y="15"/>
                    </a:lnTo>
                    <a:lnTo>
                      <a:pt x="408" y="0"/>
                    </a:lnTo>
                    <a:lnTo>
                      <a:pt x="378" y="15"/>
                    </a:lnTo>
                    <a:lnTo>
                      <a:pt x="304" y="61"/>
                    </a:lnTo>
                    <a:lnTo>
                      <a:pt x="235" y="90"/>
                    </a:lnTo>
                    <a:lnTo>
                      <a:pt x="164" y="120"/>
                    </a:lnTo>
                    <a:lnTo>
                      <a:pt x="118" y="135"/>
                    </a:lnTo>
                    <a:lnTo>
                      <a:pt x="77" y="149"/>
                    </a:ln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088564" name="Freeform 52">
                <a:extLst>
                  <a:ext uri="{FF2B5EF4-FFF2-40B4-BE49-F238E27FC236}">
                    <a16:creationId xmlns:a16="http://schemas.microsoft.com/office/drawing/2014/main" id="{4225784C-B71D-2304-00F9-8F4E49EFE2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3" y="1881"/>
                <a:ext cx="381" cy="809"/>
              </a:xfrm>
              <a:custGeom>
                <a:avLst/>
                <a:gdLst>
                  <a:gd name="T0" fmla="*/ 498 w 762"/>
                  <a:gd name="T1" fmla="*/ 1521 h 1619"/>
                  <a:gd name="T2" fmla="*/ 351 w 762"/>
                  <a:gd name="T3" fmla="*/ 1573 h 1619"/>
                  <a:gd name="T4" fmla="*/ 62 w 762"/>
                  <a:gd name="T5" fmla="*/ 1310 h 1619"/>
                  <a:gd name="T6" fmla="*/ 47 w 762"/>
                  <a:gd name="T7" fmla="*/ 1354 h 1619"/>
                  <a:gd name="T8" fmla="*/ 361 w 762"/>
                  <a:gd name="T9" fmla="*/ 1619 h 1619"/>
                  <a:gd name="T10" fmla="*/ 513 w 762"/>
                  <a:gd name="T11" fmla="*/ 1538 h 1619"/>
                  <a:gd name="T12" fmla="*/ 721 w 762"/>
                  <a:gd name="T13" fmla="*/ 1470 h 1619"/>
                  <a:gd name="T14" fmla="*/ 711 w 762"/>
                  <a:gd name="T15" fmla="*/ 1354 h 1619"/>
                  <a:gd name="T16" fmla="*/ 669 w 762"/>
                  <a:gd name="T17" fmla="*/ 1227 h 1619"/>
                  <a:gd name="T18" fmla="*/ 689 w 762"/>
                  <a:gd name="T19" fmla="*/ 1124 h 1619"/>
                  <a:gd name="T20" fmla="*/ 644 w 762"/>
                  <a:gd name="T21" fmla="*/ 1024 h 1619"/>
                  <a:gd name="T22" fmla="*/ 667 w 762"/>
                  <a:gd name="T23" fmla="*/ 907 h 1619"/>
                  <a:gd name="T24" fmla="*/ 684 w 762"/>
                  <a:gd name="T25" fmla="*/ 789 h 1619"/>
                  <a:gd name="T26" fmla="*/ 689 w 762"/>
                  <a:gd name="T27" fmla="*/ 642 h 1619"/>
                  <a:gd name="T28" fmla="*/ 659 w 762"/>
                  <a:gd name="T29" fmla="*/ 517 h 1619"/>
                  <a:gd name="T30" fmla="*/ 644 w 762"/>
                  <a:gd name="T31" fmla="*/ 419 h 1619"/>
                  <a:gd name="T32" fmla="*/ 681 w 762"/>
                  <a:gd name="T33" fmla="*/ 334 h 1619"/>
                  <a:gd name="T34" fmla="*/ 662 w 762"/>
                  <a:gd name="T35" fmla="*/ 192 h 1619"/>
                  <a:gd name="T36" fmla="*/ 755 w 762"/>
                  <a:gd name="T37" fmla="*/ 17 h 1619"/>
                  <a:gd name="T38" fmla="*/ 714 w 762"/>
                  <a:gd name="T39" fmla="*/ 54 h 1619"/>
                  <a:gd name="T40" fmla="*/ 618 w 762"/>
                  <a:gd name="T41" fmla="*/ 214 h 1619"/>
                  <a:gd name="T42" fmla="*/ 479 w 762"/>
                  <a:gd name="T43" fmla="*/ 345 h 1619"/>
                  <a:gd name="T44" fmla="*/ 622 w 762"/>
                  <a:gd name="T45" fmla="*/ 297 h 1619"/>
                  <a:gd name="T46" fmla="*/ 610 w 762"/>
                  <a:gd name="T47" fmla="*/ 390 h 1619"/>
                  <a:gd name="T48" fmla="*/ 542 w 762"/>
                  <a:gd name="T49" fmla="*/ 487 h 1619"/>
                  <a:gd name="T50" fmla="*/ 640 w 762"/>
                  <a:gd name="T51" fmla="*/ 465 h 1619"/>
                  <a:gd name="T52" fmla="*/ 615 w 762"/>
                  <a:gd name="T53" fmla="*/ 539 h 1619"/>
                  <a:gd name="T54" fmla="*/ 609 w 762"/>
                  <a:gd name="T55" fmla="*/ 620 h 1619"/>
                  <a:gd name="T56" fmla="*/ 464 w 762"/>
                  <a:gd name="T57" fmla="*/ 728 h 1619"/>
                  <a:gd name="T58" fmla="*/ 625 w 762"/>
                  <a:gd name="T59" fmla="*/ 654 h 1619"/>
                  <a:gd name="T60" fmla="*/ 684 w 762"/>
                  <a:gd name="T61" fmla="*/ 728 h 1619"/>
                  <a:gd name="T62" fmla="*/ 585 w 762"/>
                  <a:gd name="T63" fmla="*/ 796 h 1619"/>
                  <a:gd name="T64" fmla="*/ 405 w 762"/>
                  <a:gd name="T65" fmla="*/ 885 h 1619"/>
                  <a:gd name="T66" fmla="*/ 610 w 762"/>
                  <a:gd name="T67" fmla="*/ 848 h 1619"/>
                  <a:gd name="T68" fmla="*/ 652 w 762"/>
                  <a:gd name="T69" fmla="*/ 985 h 1619"/>
                  <a:gd name="T70" fmla="*/ 409 w 762"/>
                  <a:gd name="T71" fmla="*/ 1050 h 1619"/>
                  <a:gd name="T72" fmla="*/ 542 w 762"/>
                  <a:gd name="T73" fmla="*/ 1046 h 1619"/>
                  <a:gd name="T74" fmla="*/ 625 w 762"/>
                  <a:gd name="T75" fmla="*/ 1087 h 1619"/>
                  <a:gd name="T76" fmla="*/ 622 w 762"/>
                  <a:gd name="T77" fmla="*/ 1168 h 1619"/>
                  <a:gd name="T78" fmla="*/ 390 w 762"/>
                  <a:gd name="T79" fmla="*/ 1214 h 1619"/>
                  <a:gd name="T80" fmla="*/ 505 w 762"/>
                  <a:gd name="T81" fmla="*/ 1214 h 1619"/>
                  <a:gd name="T82" fmla="*/ 637 w 762"/>
                  <a:gd name="T83" fmla="*/ 1192 h 1619"/>
                  <a:gd name="T84" fmla="*/ 522 w 762"/>
                  <a:gd name="T85" fmla="*/ 1303 h 1619"/>
                  <a:gd name="T86" fmla="*/ 390 w 762"/>
                  <a:gd name="T87" fmla="*/ 1366 h 1619"/>
                  <a:gd name="T88" fmla="*/ 557 w 762"/>
                  <a:gd name="T89" fmla="*/ 1307 h 1619"/>
                  <a:gd name="T90" fmla="*/ 655 w 762"/>
                  <a:gd name="T91" fmla="*/ 1285 h 1619"/>
                  <a:gd name="T92" fmla="*/ 652 w 762"/>
                  <a:gd name="T93" fmla="*/ 1381 h 1619"/>
                  <a:gd name="T94" fmla="*/ 667 w 762"/>
                  <a:gd name="T95" fmla="*/ 1462 h 16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62" h="1619">
                    <a:moveTo>
                      <a:pt x="647" y="1465"/>
                    </a:moveTo>
                    <a:lnTo>
                      <a:pt x="615" y="1501"/>
                    </a:lnTo>
                    <a:lnTo>
                      <a:pt x="563" y="1514"/>
                    </a:lnTo>
                    <a:lnTo>
                      <a:pt x="498" y="1521"/>
                    </a:lnTo>
                    <a:lnTo>
                      <a:pt x="427" y="1536"/>
                    </a:lnTo>
                    <a:lnTo>
                      <a:pt x="380" y="1564"/>
                    </a:lnTo>
                    <a:lnTo>
                      <a:pt x="365" y="1579"/>
                    </a:lnTo>
                    <a:lnTo>
                      <a:pt x="351" y="1573"/>
                    </a:lnTo>
                    <a:lnTo>
                      <a:pt x="265" y="1508"/>
                    </a:lnTo>
                    <a:lnTo>
                      <a:pt x="155" y="1421"/>
                    </a:lnTo>
                    <a:lnTo>
                      <a:pt x="118" y="1366"/>
                    </a:lnTo>
                    <a:lnTo>
                      <a:pt x="62" y="1310"/>
                    </a:lnTo>
                    <a:lnTo>
                      <a:pt x="45" y="1266"/>
                    </a:lnTo>
                    <a:lnTo>
                      <a:pt x="0" y="1259"/>
                    </a:lnTo>
                    <a:lnTo>
                      <a:pt x="23" y="1307"/>
                    </a:lnTo>
                    <a:lnTo>
                      <a:pt x="47" y="1354"/>
                    </a:lnTo>
                    <a:lnTo>
                      <a:pt x="118" y="1406"/>
                    </a:lnTo>
                    <a:lnTo>
                      <a:pt x="167" y="1470"/>
                    </a:lnTo>
                    <a:lnTo>
                      <a:pt x="287" y="1545"/>
                    </a:lnTo>
                    <a:lnTo>
                      <a:pt x="361" y="1619"/>
                    </a:lnTo>
                    <a:lnTo>
                      <a:pt x="390" y="1612"/>
                    </a:lnTo>
                    <a:lnTo>
                      <a:pt x="420" y="1575"/>
                    </a:lnTo>
                    <a:lnTo>
                      <a:pt x="461" y="1553"/>
                    </a:lnTo>
                    <a:lnTo>
                      <a:pt x="513" y="1538"/>
                    </a:lnTo>
                    <a:lnTo>
                      <a:pt x="622" y="1529"/>
                    </a:lnTo>
                    <a:lnTo>
                      <a:pt x="655" y="1508"/>
                    </a:lnTo>
                    <a:lnTo>
                      <a:pt x="711" y="1495"/>
                    </a:lnTo>
                    <a:lnTo>
                      <a:pt x="721" y="1470"/>
                    </a:lnTo>
                    <a:lnTo>
                      <a:pt x="703" y="1440"/>
                    </a:lnTo>
                    <a:lnTo>
                      <a:pt x="684" y="1411"/>
                    </a:lnTo>
                    <a:lnTo>
                      <a:pt x="696" y="1374"/>
                    </a:lnTo>
                    <a:lnTo>
                      <a:pt x="711" y="1354"/>
                    </a:lnTo>
                    <a:lnTo>
                      <a:pt x="711" y="1322"/>
                    </a:lnTo>
                    <a:lnTo>
                      <a:pt x="696" y="1273"/>
                    </a:lnTo>
                    <a:lnTo>
                      <a:pt x="689" y="1249"/>
                    </a:lnTo>
                    <a:lnTo>
                      <a:pt x="669" y="1227"/>
                    </a:lnTo>
                    <a:lnTo>
                      <a:pt x="659" y="1201"/>
                    </a:lnTo>
                    <a:lnTo>
                      <a:pt x="669" y="1176"/>
                    </a:lnTo>
                    <a:lnTo>
                      <a:pt x="691" y="1156"/>
                    </a:lnTo>
                    <a:lnTo>
                      <a:pt x="689" y="1124"/>
                    </a:lnTo>
                    <a:lnTo>
                      <a:pt x="677" y="1102"/>
                    </a:lnTo>
                    <a:lnTo>
                      <a:pt x="652" y="1068"/>
                    </a:lnTo>
                    <a:lnTo>
                      <a:pt x="637" y="1050"/>
                    </a:lnTo>
                    <a:lnTo>
                      <a:pt x="644" y="1024"/>
                    </a:lnTo>
                    <a:lnTo>
                      <a:pt x="681" y="1002"/>
                    </a:lnTo>
                    <a:lnTo>
                      <a:pt x="696" y="972"/>
                    </a:lnTo>
                    <a:lnTo>
                      <a:pt x="691" y="948"/>
                    </a:lnTo>
                    <a:lnTo>
                      <a:pt x="667" y="907"/>
                    </a:lnTo>
                    <a:lnTo>
                      <a:pt x="640" y="855"/>
                    </a:lnTo>
                    <a:lnTo>
                      <a:pt x="630" y="818"/>
                    </a:lnTo>
                    <a:lnTo>
                      <a:pt x="644" y="803"/>
                    </a:lnTo>
                    <a:lnTo>
                      <a:pt x="684" y="789"/>
                    </a:lnTo>
                    <a:lnTo>
                      <a:pt x="706" y="774"/>
                    </a:lnTo>
                    <a:lnTo>
                      <a:pt x="711" y="728"/>
                    </a:lnTo>
                    <a:lnTo>
                      <a:pt x="684" y="676"/>
                    </a:lnTo>
                    <a:lnTo>
                      <a:pt x="689" y="642"/>
                    </a:lnTo>
                    <a:lnTo>
                      <a:pt x="699" y="610"/>
                    </a:lnTo>
                    <a:lnTo>
                      <a:pt x="674" y="573"/>
                    </a:lnTo>
                    <a:lnTo>
                      <a:pt x="652" y="539"/>
                    </a:lnTo>
                    <a:lnTo>
                      <a:pt x="659" y="517"/>
                    </a:lnTo>
                    <a:lnTo>
                      <a:pt x="674" y="495"/>
                    </a:lnTo>
                    <a:lnTo>
                      <a:pt x="674" y="458"/>
                    </a:lnTo>
                    <a:lnTo>
                      <a:pt x="659" y="436"/>
                    </a:lnTo>
                    <a:lnTo>
                      <a:pt x="644" y="419"/>
                    </a:lnTo>
                    <a:lnTo>
                      <a:pt x="647" y="391"/>
                    </a:lnTo>
                    <a:lnTo>
                      <a:pt x="674" y="378"/>
                    </a:lnTo>
                    <a:lnTo>
                      <a:pt x="689" y="363"/>
                    </a:lnTo>
                    <a:lnTo>
                      <a:pt x="681" y="334"/>
                    </a:lnTo>
                    <a:lnTo>
                      <a:pt x="652" y="297"/>
                    </a:lnTo>
                    <a:lnTo>
                      <a:pt x="640" y="264"/>
                    </a:lnTo>
                    <a:lnTo>
                      <a:pt x="637" y="227"/>
                    </a:lnTo>
                    <a:lnTo>
                      <a:pt x="662" y="192"/>
                    </a:lnTo>
                    <a:lnTo>
                      <a:pt x="714" y="134"/>
                    </a:lnTo>
                    <a:lnTo>
                      <a:pt x="740" y="91"/>
                    </a:lnTo>
                    <a:lnTo>
                      <a:pt x="762" y="54"/>
                    </a:lnTo>
                    <a:lnTo>
                      <a:pt x="755" y="17"/>
                    </a:lnTo>
                    <a:lnTo>
                      <a:pt x="736" y="0"/>
                    </a:lnTo>
                    <a:lnTo>
                      <a:pt x="721" y="3"/>
                    </a:lnTo>
                    <a:lnTo>
                      <a:pt x="696" y="32"/>
                    </a:lnTo>
                    <a:lnTo>
                      <a:pt x="714" y="54"/>
                    </a:lnTo>
                    <a:lnTo>
                      <a:pt x="711" y="91"/>
                    </a:lnTo>
                    <a:lnTo>
                      <a:pt x="677" y="155"/>
                    </a:lnTo>
                    <a:lnTo>
                      <a:pt x="632" y="192"/>
                    </a:lnTo>
                    <a:lnTo>
                      <a:pt x="618" y="214"/>
                    </a:lnTo>
                    <a:lnTo>
                      <a:pt x="609" y="242"/>
                    </a:lnTo>
                    <a:lnTo>
                      <a:pt x="603" y="260"/>
                    </a:lnTo>
                    <a:lnTo>
                      <a:pt x="537" y="311"/>
                    </a:lnTo>
                    <a:lnTo>
                      <a:pt x="479" y="345"/>
                    </a:lnTo>
                    <a:lnTo>
                      <a:pt x="470" y="369"/>
                    </a:lnTo>
                    <a:lnTo>
                      <a:pt x="491" y="375"/>
                    </a:lnTo>
                    <a:lnTo>
                      <a:pt x="578" y="311"/>
                    </a:lnTo>
                    <a:lnTo>
                      <a:pt x="622" y="297"/>
                    </a:lnTo>
                    <a:lnTo>
                      <a:pt x="644" y="338"/>
                    </a:lnTo>
                    <a:lnTo>
                      <a:pt x="652" y="356"/>
                    </a:lnTo>
                    <a:lnTo>
                      <a:pt x="630" y="375"/>
                    </a:lnTo>
                    <a:lnTo>
                      <a:pt x="610" y="390"/>
                    </a:lnTo>
                    <a:lnTo>
                      <a:pt x="609" y="415"/>
                    </a:lnTo>
                    <a:lnTo>
                      <a:pt x="615" y="441"/>
                    </a:lnTo>
                    <a:lnTo>
                      <a:pt x="596" y="462"/>
                    </a:lnTo>
                    <a:lnTo>
                      <a:pt x="542" y="487"/>
                    </a:lnTo>
                    <a:lnTo>
                      <a:pt x="461" y="521"/>
                    </a:lnTo>
                    <a:lnTo>
                      <a:pt x="491" y="532"/>
                    </a:lnTo>
                    <a:lnTo>
                      <a:pt x="573" y="499"/>
                    </a:lnTo>
                    <a:lnTo>
                      <a:pt x="640" y="465"/>
                    </a:lnTo>
                    <a:lnTo>
                      <a:pt x="652" y="473"/>
                    </a:lnTo>
                    <a:lnTo>
                      <a:pt x="644" y="495"/>
                    </a:lnTo>
                    <a:lnTo>
                      <a:pt x="622" y="517"/>
                    </a:lnTo>
                    <a:lnTo>
                      <a:pt x="615" y="539"/>
                    </a:lnTo>
                    <a:lnTo>
                      <a:pt x="625" y="568"/>
                    </a:lnTo>
                    <a:lnTo>
                      <a:pt x="652" y="591"/>
                    </a:lnTo>
                    <a:lnTo>
                      <a:pt x="652" y="610"/>
                    </a:lnTo>
                    <a:lnTo>
                      <a:pt x="609" y="620"/>
                    </a:lnTo>
                    <a:lnTo>
                      <a:pt x="572" y="669"/>
                    </a:lnTo>
                    <a:lnTo>
                      <a:pt x="526" y="698"/>
                    </a:lnTo>
                    <a:lnTo>
                      <a:pt x="468" y="713"/>
                    </a:lnTo>
                    <a:lnTo>
                      <a:pt x="464" y="728"/>
                    </a:lnTo>
                    <a:lnTo>
                      <a:pt x="500" y="722"/>
                    </a:lnTo>
                    <a:lnTo>
                      <a:pt x="578" y="698"/>
                    </a:lnTo>
                    <a:lnTo>
                      <a:pt x="609" y="676"/>
                    </a:lnTo>
                    <a:lnTo>
                      <a:pt x="625" y="654"/>
                    </a:lnTo>
                    <a:lnTo>
                      <a:pt x="652" y="650"/>
                    </a:lnTo>
                    <a:lnTo>
                      <a:pt x="652" y="676"/>
                    </a:lnTo>
                    <a:lnTo>
                      <a:pt x="669" y="700"/>
                    </a:lnTo>
                    <a:lnTo>
                      <a:pt x="684" y="728"/>
                    </a:lnTo>
                    <a:lnTo>
                      <a:pt x="674" y="750"/>
                    </a:lnTo>
                    <a:lnTo>
                      <a:pt x="640" y="765"/>
                    </a:lnTo>
                    <a:lnTo>
                      <a:pt x="609" y="774"/>
                    </a:lnTo>
                    <a:lnTo>
                      <a:pt x="585" y="796"/>
                    </a:lnTo>
                    <a:lnTo>
                      <a:pt x="485" y="826"/>
                    </a:lnTo>
                    <a:lnTo>
                      <a:pt x="412" y="852"/>
                    </a:lnTo>
                    <a:lnTo>
                      <a:pt x="383" y="867"/>
                    </a:lnTo>
                    <a:lnTo>
                      <a:pt x="405" y="885"/>
                    </a:lnTo>
                    <a:lnTo>
                      <a:pt x="449" y="874"/>
                    </a:lnTo>
                    <a:lnTo>
                      <a:pt x="537" y="840"/>
                    </a:lnTo>
                    <a:lnTo>
                      <a:pt x="596" y="823"/>
                    </a:lnTo>
                    <a:lnTo>
                      <a:pt x="610" y="848"/>
                    </a:lnTo>
                    <a:lnTo>
                      <a:pt x="625" y="892"/>
                    </a:lnTo>
                    <a:lnTo>
                      <a:pt x="652" y="929"/>
                    </a:lnTo>
                    <a:lnTo>
                      <a:pt x="655" y="957"/>
                    </a:lnTo>
                    <a:lnTo>
                      <a:pt x="652" y="985"/>
                    </a:lnTo>
                    <a:lnTo>
                      <a:pt x="622" y="994"/>
                    </a:lnTo>
                    <a:lnTo>
                      <a:pt x="572" y="1007"/>
                    </a:lnTo>
                    <a:lnTo>
                      <a:pt x="505" y="1037"/>
                    </a:lnTo>
                    <a:lnTo>
                      <a:pt x="409" y="1050"/>
                    </a:lnTo>
                    <a:lnTo>
                      <a:pt x="373" y="1068"/>
                    </a:lnTo>
                    <a:lnTo>
                      <a:pt x="398" y="1080"/>
                    </a:lnTo>
                    <a:lnTo>
                      <a:pt x="483" y="1068"/>
                    </a:lnTo>
                    <a:lnTo>
                      <a:pt x="542" y="1046"/>
                    </a:lnTo>
                    <a:lnTo>
                      <a:pt x="581" y="1031"/>
                    </a:lnTo>
                    <a:lnTo>
                      <a:pt x="615" y="1024"/>
                    </a:lnTo>
                    <a:lnTo>
                      <a:pt x="610" y="1050"/>
                    </a:lnTo>
                    <a:lnTo>
                      <a:pt x="625" y="1087"/>
                    </a:lnTo>
                    <a:lnTo>
                      <a:pt x="647" y="1109"/>
                    </a:lnTo>
                    <a:lnTo>
                      <a:pt x="652" y="1134"/>
                    </a:lnTo>
                    <a:lnTo>
                      <a:pt x="652" y="1156"/>
                    </a:lnTo>
                    <a:lnTo>
                      <a:pt x="622" y="1168"/>
                    </a:lnTo>
                    <a:lnTo>
                      <a:pt x="566" y="1171"/>
                    </a:lnTo>
                    <a:lnTo>
                      <a:pt x="526" y="1183"/>
                    </a:lnTo>
                    <a:lnTo>
                      <a:pt x="439" y="1213"/>
                    </a:lnTo>
                    <a:lnTo>
                      <a:pt x="390" y="1214"/>
                    </a:lnTo>
                    <a:lnTo>
                      <a:pt x="373" y="1236"/>
                    </a:lnTo>
                    <a:lnTo>
                      <a:pt x="395" y="1244"/>
                    </a:lnTo>
                    <a:lnTo>
                      <a:pt x="439" y="1235"/>
                    </a:lnTo>
                    <a:lnTo>
                      <a:pt x="505" y="1214"/>
                    </a:lnTo>
                    <a:lnTo>
                      <a:pt x="542" y="1201"/>
                    </a:lnTo>
                    <a:lnTo>
                      <a:pt x="588" y="1190"/>
                    </a:lnTo>
                    <a:lnTo>
                      <a:pt x="625" y="1192"/>
                    </a:lnTo>
                    <a:lnTo>
                      <a:pt x="637" y="1192"/>
                    </a:lnTo>
                    <a:lnTo>
                      <a:pt x="637" y="1227"/>
                    </a:lnTo>
                    <a:lnTo>
                      <a:pt x="647" y="1244"/>
                    </a:lnTo>
                    <a:lnTo>
                      <a:pt x="581" y="1259"/>
                    </a:lnTo>
                    <a:lnTo>
                      <a:pt x="522" y="1303"/>
                    </a:lnTo>
                    <a:lnTo>
                      <a:pt x="457" y="1325"/>
                    </a:lnTo>
                    <a:lnTo>
                      <a:pt x="412" y="1332"/>
                    </a:lnTo>
                    <a:lnTo>
                      <a:pt x="375" y="1352"/>
                    </a:lnTo>
                    <a:lnTo>
                      <a:pt x="390" y="1366"/>
                    </a:lnTo>
                    <a:lnTo>
                      <a:pt x="427" y="1354"/>
                    </a:lnTo>
                    <a:lnTo>
                      <a:pt x="468" y="1340"/>
                    </a:lnTo>
                    <a:lnTo>
                      <a:pt x="516" y="1332"/>
                    </a:lnTo>
                    <a:lnTo>
                      <a:pt x="557" y="1307"/>
                    </a:lnTo>
                    <a:lnTo>
                      <a:pt x="578" y="1285"/>
                    </a:lnTo>
                    <a:lnTo>
                      <a:pt x="609" y="1281"/>
                    </a:lnTo>
                    <a:lnTo>
                      <a:pt x="644" y="1281"/>
                    </a:lnTo>
                    <a:lnTo>
                      <a:pt x="655" y="1285"/>
                    </a:lnTo>
                    <a:lnTo>
                      <a:pt x="667" y="1310"/>
                    </a:lnTo>
                    <a:lnTo>
                      <a:pt x="674" y="1340"/>
                    </a:lnTo>
                    <a:lnTo>
                      <a:pt x="667" y="1366"/>
                    </a:lnTo>
                    <a:lnTo>
                      <a:pt x="652" y="1381"/>
                    </a:lnTo>
                    <a:lnTo>
                      <a:pt x="640" y="1418"/>
                    </a:lnTo>
                    <a:lnTo>
                      <a:pt x="652" y="1433"/>
                    </a:lnTo>
                    <a:lnTo>
                      <a:pt x="667" y="1448"/>
                    </a:lnTo>
                    <a:lnTo>
                      <a:pt x="667" y="1462"/>
                    </a:lnTo>
                    <a:lnTo>
                      <a:pt x="647" y="146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088565" name="Freeform 53">
                <a:extLst>
                  <a:ext uri="{FF2B5EF4-FFF2-40B4-BE49-F238E27FC236}">
                    <a16:creationId xmlns:a16="http://schemas.microsoft.com/office/drawing/2014/main" id="{A8466BF0-55E0-5DA4-E6C4-125C4CA982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5" y="2575"/>
                <a:ext cx="110" cy="36"/>
              </a:xfrm>
              <a:custGeom>
                <a:avLst/>
                <a:gdLst>
                  <a:gd name="T0" fmla="*/ 0 w 220"/>
                  <a:gd name="T1" fmla="*/ 59 h 73"/>
                  <a:gd name="T2" fmla="*/ 87 w 220"/>
                  <a:gd name="T3" fmla="*/ 56 h 73"/>
                  <a:gd name="T4" fmla="*/ 121 w 220"/>
                  <a:gd name="T5" fmla="*/ 37 h 73"/>
                  <a:gd name="T6" fmla="*/ 150 w 220"/>
                  <a:gd name="T7" fmla="*/ 15 h 73"/>
                  <a:gd name="T8" fmla="*/ 205 w 220"/>
                  <a:gd name="T9" fmla="*/ 0 h 73"/>
                  <a:gd name="T10" fmla="*/ 220 w 220"/>
                  <a:gd name="T11" fmla="*/ 15 h 73"/>
                  <a:gd name="T12" fmla="*/ 197 w 220"/>
                  <a:gd name="T13" fmla="*/ 22 h 73"/>
                  <a:gd name="T14" fmla="*/ 158 w 220"/>
                  <a:gd name="T15" fmla="*/ 43 h 73"/>
                  <a:gd name="T16" fmla="*/ 138 w 220"/>
                  <a:gd name="T17" fmla="*/ 56 h 73"/>
                  <a:gd name="T18" fmla="*/ 102 w 220"/>
                  <a:gd name="T19" fmla="*/ 66 h 73"/>
                  <a:gd name="T20" fmla="*/ 48 w 220"/>
                  <a:gd name="T21" fmla="*/ 71 h 73"/>
                  <a:gd name="T22" fmla="*/ 4 w 220"/>
                  <a:gd name="T23" fmla="*/ 73 h 73"/>
                  <a:gd name="T24" fmla="*/ 0 w 220"/>
                  <a:gd name="T25" fmla="*/ 59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0" h="73">
                    <a:moveTo>
                      <a:pt x="0" y="59"/>
                    </a:moveTo>
                    <a:lnTo>
                      <a:pt x="87" y="56"/>
                    </a:lnTo>
                    <a:lnTo>
                      <a:pt x="121" y="37"/>
                    </a:lnTo>
                    <a:lnTo>
                      <a:pt x="150" y="15"/>
                    </a:lnTo>
                    <a:lnTo>
                      <a:pt x="205" y="0"/>
                    </a:lnTo>
                    <a:lnTo>
                      <a:pt x="220" y="15"/>
                    </a:lnTo>
                    <a:lnTo>
                      <a:pt x="197" y="22"/>
                    </a:lnTo>
                    <a:lnTo>
                      <a:pt x="158" y="43"/>
                    </a:lnTo>
                    <a:lnTo>
                      <a:pt x="138" y="56"/>
                    </a:lnTo>
                    <a:lnTo>
                      <a:pt x="102" y="66"/>
                    </a:lnTo>
                    <a:lnTo>
                      <a:pt x="48" y="71"/>
                    </a:lnTo>
                    <a:lnTo>
                      <a:pt x="4" y="73"/>
                    </a:lnTo>
                    <a:lnTo>
                      <a:pt x="0" y="5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088566" name="Freeform 54">
                <a:extLst>
                  <a:ext uri="{FF2B5EF4-FFF2-40B4-BE49-F238E27FC236}">
                    <a16:creationId xmlns:a16="http://schemas.microsoft.com/office/drawing/2014/main" id="{013AA33A-1497-34FC-0F6B-46803BA8FB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7" y="1784"/>
                <a:ext cx="319" cy="174"/>
              </a:xfrm>
              <a:custGeom>
                <a:avLst/>
                <a:gdLst>
                  <a:gd name="T0" fmla="*/ 19 w 640"/>
                  <a:gd name="T1" fmla="*/ 39 h 347"/>
                  <a:gd name="T2" fmla="*/ 96 w 640"/>
                  <a:gd name="T3" fmla="*/ 43 h 347"/>
                  <a:gd name="T4" fmla="*/ 176 w 640"/>
                  <a:gd name="T5" fmla="*/ 46 h 347"/>
                  <a:gd name="T6" fmla="*/ 228 w 640"/>
                  <a:gd name="T7" fmla="*/ 46 h 347"/>
                  <a:gd name="T8" fmla="*/ 269 w 640"/>
                  <a:gd name="T9" fmla="*/ 36 h 347"/>
                  <a:gd name="T10" fmla="*/ 336 w 640"/>
                  <a:gd name="T11" fmla="*/ 17 h 347"/>
                  <a:gd name="T12" fmla="*/ 368 w 640"/>
                  <a:gd name="T13" fmla="*/ 0 h 347"/>
                  <a:gd name="T14" fmla="*/ 412 w 640"/>
                  <a:gd name="T15" fmla="*/ 24 h 347"/>
                  <a:gd name="T16" fmla="*/ 483 w 640"/>
                  <a:gd name="T17" fmla="*/ 73 h 347"/>
                  <a:gd name="T18" fmla="*/ 535 w 640"/>
                  <a:gd name="T19" fmla="*/ 109 h 347"/>
                  <a:gd name="T20" fmla="*/ 600 w 640"/>
                  <a:gd name="T21" fmla="*/ 155 h 347"/>
                  <a:gd name="T22" fmla="*/ 640 w 640"/>
                  <a:gd name="T23" fmla="*/ 191 h 347"/>
                  <a:gd name="T24" fmla="*/ 603 w 640"/>
                  <a:gd name="T25" fmla="*/ 222 h 347"/>
                  <a:gd name="T26" fmla="*/ 566 w 640"/>
                  <a:gd name="T27" fmla="*/ 257 h 347"/>
                  <a:gd name="T28" fmla="*/ 507 w 640"/>
                  <a:gd name="T29" fmla="*/ 281 h 347"/>
                  <a:gd name="T30" fmla="*/ 446 w 640"/>
                  <a:gd name="T31" fmla="*/ 307 h 347"/>
                  <a:gd name="T32" fmla="*/ 390 w 640"/>
                  <a:gd name="T33" fmla="*/ 329 h 347"/>
                  <a:gd name="T34" fmla="*/ 338 w 640"/>
                  <a:gd name="T35" fmla="*/ 337 h 347"/>
                  <a:gd name="T36" fmla="*/ 284 w 640"/>
                  <a:gd name="T37" fmla="*/ 347 h 347"/>
                  <a:gd name="T38" fmla="*/ 217 w 640"/>
                  <a:gd name="T39" fmla="*/ 300 h 347"/>
                  <a:gd name="T40" fmla="*/ 167 w 640"/>
                  <a:gd name="T41" fmla="*/ 259 h 347"/>
                  <a:gd name="T42" fmla="*/ 108 w 640"/>
                  <a:gd name="T43" fmla="*/ 207 h 347"/>
                  <a:gd name="T44" fmla="*/ 59 w 640"/>
                  <a:gd name="T45" fmla="*/ 155 h 347"/>
                  <a:gd name="T46" fmla="*/ 22 w 640"/>
                  <a:gd name="T47" fmla="*/ 120 h 347"/>
                  <a:gd name="T48" fmla="*/ 0 w 640"/>
                  <a:gd name="T49" fmla="*/ 68 h 347"/>
                  <a:gd name="T50" fmla="*/ 19 w 640"/>
                  <a:gd name="T51" fmla="*/ 39 h 3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640" h="347">
                    <a:moveTo>
                      <a:pt x="19" y="39"/>
                    </a:moveTo>
                    <a:lnTo>
                      <a:pt x="96" y="43"/>
                    </a:lnTo>
                    <a:lnTo>
                      <a:pt x="176" y="46"/>
                    </a:lnTo>
                    <a:lnTo>
                      <a:pt x="228" y="46"/>
                    </a:lnTo>
                    <a:lnTo>
                      <a:pt x="269" y="36"/>
                    </a:lnTo>
                    <a:lnTo>
                      <a:pt x="336" y="17"/>
                    </a:lnTo>
                    <a:lnTo>
                      <a:pt x="368" y="0"/>
                    </a:lnTo>
                    <a:lnTo>
                      <a:pt x="412" y="24"/>
                    </a:lnTo>
                    <a:lnTo>
                      <a:pt x="483" y="73"/>
                    </a:lnTo>
                    <a:lnTo>
                      <a:pt x="535" y="109"/>
                    </a:lnTo>
                    <a:lnTo>
                      <a:pt x="600" y="155"/>
                    </a:lnTo>
                    <a:lnTo>
                      <a:pt x="640" y="191"/>
                    </a:lnTo>
                    <a:lnTo>
                      <a:pt x="603" y="222"/>
                    </a:lnTo>
                    <a:lnTo>
                      <a:pt x="566" y="257"/>
                    </a:lnTo>
                    <a:lnTo>
                      <a:pt x="507" y="281"/>
                    </a:lnTo>
                    <a:lnTo>
                      <a:pt x="446" y="307"/>
                    </a:lnTo>
                    <a:lnTo>
                      <a:pt x="390" y="329"/>
                    </a:lnTo>
                    <a:lnTo>
                      <a:pt x="338" y="337"/>
                    </a:lnTo>
                    <a:lnTo>
                      <a:pt x="284" y="347"/>
                    </a:lnTo>
                    <a:lnTo>
                      <a:pt x="217" y="300"/>
                    </a:lnTo>
                    <a:lnTo>
                      <a:pt x="167" y="259"/>
                    </a:lnTo>
                    <a:lnTo>
                      <a:pt x="108" y="207"/>
                    </a:lnTo>
                    <a:lnTo>
                      <a:pt x="59" y="155"/>
                    </a:lnTo>
                    <a:lnTo>
                      <a:pt x="22" y="120"/>
                    </a:lnTo>
                    <a:lnTo>
                      <a:pt x="0" y="68"/>
                    </a:lnTo>
                    <a:lnTo>
                      <a:pt x="19" y="39"/>
                    </a:lnTo>
                    <a:close/>
                  </a:path>
                </a:pathLst>
              </a:custGeom>
              <a:solidFill>
                <a:srgbClr val="F8F8F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088567" name="Freeform 55">
                <a:extLst>
                  <a:ext uri="{FF2B5EF4-FFF2-40B4-BE49-F238E27FC236}">
                    <a16:creationId xmlns:a16="http://schemas.microsoft.com/office/drawing/2014/main" id="{29706D8F-F27A-35DD-C448-9904EB855B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8" y="1779"/>
                <a:ext cx="346" cy="202"/>
              </a:xfrm>
              <a:custGeom>
                <a:avLst/>
                <a:gdLst>
                  <a:gd name="T0" fmla="*/ 339 w 692"/>
                  <a:gd name="T1" fmla="*/ 346 h 404"/>
                  <a:gd name="T2" fmla="*/ 448 w 692"/>
                  <a:gd name="T3" fmla="*/ 315 h 404"/>
                  <a:gd name="T4" fmla="*/ 537 w 692"/>
                  <a:gd name="T5" fmla="*/ 277 h 404"/>
                  <a:gd name="T6" fmla="*/ 601 w 692"/>
                  <a:gd name="T7" fmla="*/ 232 h 404"/>
                  <a:gd name="T8" fmla="*/ 626 w 692"/>
                  <a:gd name="T9" fmla="*/ 206 h 404"/>
                  <a:gd name="T10" fmla="*/ 534 w 692"/>
                  <a:gd name="T11" fmla="*/ 123 h 404"/>
                  <a:gd name="T12" fmla="*/ 460 w 692"/>
                  <a:gd name="T13" fmla="*/ 78 h 404"/>
                  <a:gd name="T14" fmla="*/ 389 w 692"/>
                  <a:gd name="T15" fmla="*/ 34 h 404"/>
                  <a:gd name="T16" fmla="*/ 376 w 692"/>
                  <a:gd name="T17" fmla="*/ 34 h 404"/>
                  <a:gd name="T18" fmla="*/ 331 w 692"/>
                  <a:gd name="T19" fmla="*/ 49 h 404"/>
                  <a:gd name="T20" fmla="*/ 272 w 692"/>
                  <a:gd name="T21" fmla="*/ 65 h 404"/>
                  <a:gd name="T22" fmla="*/ 166 w 692"/>
                  <a:gd name="T23" fmla="*/ 73 h 404"/>
                  <a:gd name="T24" fmla="*/ 64 w 692"/>
                  <a:gd name="T25" fmla="*/ 71 h 404"/>
                  <a:gd name="T26" fmla="*/ 37 w 692"/>
                  <a:gd name="T27" fmla="*/ 73 h 404"/>
                  <a:gd name="T28" fmla="*/ 37 w 692"/>
                  <a:gd name="T29" fmla="*/ 93 h 404"/>
                  <a:gd name="T30" fmla="*/ 58 w 692"/>
                  <a:gd name="T31" fmla="*/ 123 h 404"/>
                  <a:gd name="T32" fmla="*/ 101 w 692"/>
                  <a:gd name="T33" fmla="*/ 176 h 404"/>
                  <a:gd name="T34" fmla="*/ 154 w 692"/>
                  <a:gd name="T35" fmla="*/ 220 h 404"/>
                  <a:gd name="T36" fmla="*/ 220 w 692"/>
                  <a:gd name="T37" fmla="*/ 284 h 404"/>
                  <a:gd name="T38" fmla="*/ 284 w 692"/>
                  <a:gd name="T39" fmla="*/ 330 h 404"/>
                  <a:gd name="T40" fmla="*/ 324 w 692"/>
                  <a:gd name="T41" fmla="*/ 358 h 404"/>
                  <a:gd name="T42" fmla="*/ 336 w 692"/>
                  <a:gd name="T43" fmla="*/ 387 h 404"/>
                  <a:gd name="T44" fmla="*/ 321 w 692"/>
                  <a:gd name="T45" fmla="*/ 404 h 404"/>
                  <a:gd name="T46" fmla="*/ 299 w 692"/>
                  <a:gd name="T47" fmla="*/ 395 h 404"/>
                  <a:gd name="T48" fmla="*/ 235 w 692"/>
                  <a:gd name="T49" fmla="*/ 336 h 404"/>
                  <a:gd name="T50" fmla="*/ 154 w 692"/>
                  <a:gd name="T51" fmla="*/ 269 h 404"/>
                  <a:gd name="T52" fmla="*/ 95 w 692"/>
                  <a:gd name="T53" fmla="*/ 220 h 404"/>
                  <a:gd name="T54" fmla="*/ 56 w 692"/>
                  <a:gd name="T55" fmla="*/ 176 h 404"/>
                  <a:gd name="T56" fmla="*/ 21 w 692"/>
                  <a:gd name="T57" fmla="*/ 130 h 404"/>
                  <a:gd name="T58" fmla="*/ 6 w 692"/>
                  <a:gd name="T59" fmla="*/ 99 h 404"/>
                  <a:gd name="T60" fmla="*/ 0 w 692"/>
                  <a:gd name="T61" fmla="*/ 65 h 404"/>
                  <a:gd name="T62" fmla="*/ 9 w 692"/>
                  <a:gd name="T63" fmla="*/ 43 h 404"/>
                  <a:gd name="T64" fmla="*/ 34 w 692"/>
                  <a:gd name="T65" fmla="*/ 34 h 404"/>
                  <a:gd name="T66" fmla="*/ 78 w 692"/>
                  <a:gd name="T67" fmla="*/ 37 h 404"/>
                  <a:gd name="T68" fmla="*/ 161 w 692"/>
                  <a:gd name="T69" fmla="*/ 49 h 404"/>
                  <a:gd name="T70" fmla="*/ 232 w 692"/>
                  <a:gd name="T71" fmla="*/ 49 h 404"/>
                  <a:gd name="T72" fmla="*/ 284 w 692"/>
                  <a:gd name="T73" fmla="*/ 34 h 404"/>
                  <a:gd name="T74" fmla="*/ 343 w 692"/>
                  <a:gd name="T75" fmla="*/ 22 h 404"/>
                  <a:gd name="T76" fmla="*/ 367 w 692"/>
                  <a:gd name="T77" fmla="*/ 0 h 404"/>
                  <a:gd name="T78" fmla="*/ 395 w 692"/>
                  <a:gd name="T79" fmla="*/ 0 h 404"/>
                  <a:gd name="T80" fmla="*/ 456 w 692"/>
                  <a:gd name="T81" fmla="*/ 37 h 404"/>
                  <a:gd name="T82" fmla="*/ 522 w 692"/>
                  <a:gd name="T83" fmla="*/ 87 h 404"/>
                  <a:gd name="T84" fmla="*/ 593 w 692"/>
                  <a:gd name="T85" fmla="*/ 132 h 404"/>
                  <a:gd name="T86" fmla="*/ 633 w 692"/>
                  <a:gd name="T87" fmla="*/ 161 h 404"/>
                  <a:gd name="T88" fmla="*/ 674 w 692"/>
                  <a:gd name="T89" fmla="*/ 188 h 404"/>
                  <a:gd name="T90" fmla="*/ 692 w 692"/>
                  <a:gd name="T91" fmla="*/ 198 h 404"/>
                  <a:gd name="T92" fmla="*/ 682 w 692"/>
                  <a:gd name="T93" fmla="*/ 218 h 404"/>
                  <a:gd name="T94" fmla="*/ 652 w 692"/>
                  <a:gd name="T95" fmla="*/ 235 h 404"/>
                  <a:gd name="T96" fmla="*/ 618 w 692"/>
                  <a:gd name="T97" fmla="*/ 265 h 404"/>
                  <a:gd name="T98" fmla="*/ 586 w 692"/>
                  <a:gd name="T99" fmla="*/ 277 h 404"/>
                  <a:gd name="T100" fmla="*/ 527 w 692"/>
                  <a:gd name="T101" fmla="*/ 302 h 404"/>
                  <a:gd name="T102" fmla="*/ 485 w 692"/>
                  <a:gd name="T103" fmla="*/ 321 h 404"/>
                  <a:gd name="T104" fmla="*/ 439 w 692"/>
                  <a:gd name="T105" fmla="*/ 350 h 404"/>
                  <a:gd name="T106" fmla="*/ 389 w 692"/>
                  <a:gd name="T107" fmla="*/ 358 h 404"/>
                  <a:gd name="T108" fmla="*/ 351 w 692"/>
                  <a:gd name="T109" fmla="*/ 361 h 404"/>
                  <a:gd name="T110" fmla="*/ 339 w 692"/>
                  <a:gd name="T111" fmla="*/ 346 h 4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692" h="404">
                    <a:moveTo>
                      <a:pt x="339" y="346"/>
                    </a:moveTo>
                    <a:lnTo>
                      <a:pt x="448" y="315"/>
                    </a:lnTo>
                    <a:lnTo>
                      <a:pt x="537" y="277"/>
                    </a:lnTo>
                    <a:lnTo>
                      <a:pt x="601" y="232"/>
                    </a:lnTo>
                    <a:lnTo>
                      <a:pt x="626" y="206"/>
                    </a:lnTo>
                    <a:lnTo>
                      <a:pt x="534" y="123"/>
                    </a:lnTo>
                    <a:lnTo>
                      <a:pt x="460" y="78"/>
                    </a:lnTo>
                    <a:lnTo>
                      <a:pt x="389" y="34"/>
                    </a:lnTo>
                    <a:lnTo>
                      <a:pt x="376" y="34"/>
                    </a:lnTo>
                    <a:lnTo>
                      <a:pt x="331" y="49"/>
                    </a:lnTo>
                    <a:lnTo>
                      <a:pt x="272" y="65"/>
                    </a:lnTo>
                    <a:lnTo>
                      <a:pt x="166" y="73"/>
                    </a:lnTo>
                    <a:lnTo>
                      <a:pt x="64" y="71"/>
                    </a:lnTo>
                    <a:lnTo>
                      <a:pt x="37" y="73"/>
                    </a:lnTo>
                    <a:lnTo>
                      <a:pt x="37" y="93"/>
                    </a:lnTo>
                    <a:lnTo>
                      <a:pt x="58" y="123"/>
                    </a:lnTo>
                    <a:lnTo>
                      <a:pt x="101" y="176"/>
                    </a:lnTo>
                    <a:lnTo>
                      <a:pt x="154" y="220"/>
                    </a:lnTo>
                    <a:lnTo>
                      <a:pt x="220" y="284"/>
                    </a:lnTo>
                    <a:lnTo>
                      <a:pt x="284" y="330"/>
                    </a:lnTo>
                    <a:lnTo>
                      <a:pt x="324" y="358"/>
                    </a:lnTo>
                    <a:lnTo>
                      <a:pt x="336" y="387"/>
                    </a:lnTo>
                    <a:lnTo>
                      <a:pt x="321" y="404"/>
                    </a:lnTo>
                    <a:lnTo>
                      <a:pt x="299" y="395"/>
                    </a:lnTo>
                    <a:lnTo>
                      <a:pt x="235" y="336"/>
                    </a:lnTo>
                    <a:lnTo>
                      <a:pt x="154" y="269"/>
                    </a:lnTo>
                    <a:lnTo>
                      <a:pt x="95" y="220"/>
                    </a:lnTo>
                    <a:lnTo>
                      <a:pt x="56" y="176"/>
                    </a:lnTo>
                    <a:lnTo>
                      <a:pt x="21" y="130"/>
                    </a:lnTo>
                    <a:lnTo>
                      <a:pt x="6" y="99"/>
                    </a:lnTo>
                    <a:lnTo>
                      <a:pt x="0" y="65"/>
                    </a:lnTo>
                    <a:lnTo>
                      <a:pt x="9" y="43"/>
                    </a:lnTo>
                    <a:lnTo>
                      <a:pt x="34" y="34"/>
                    </a:lnTo>
                    <a:lnTo>
                      <a:pt x="78" y="37"/>
                    </a:lnTo>
                    <a:lnTo>
                      <a:pt x="161" y="49"/>
                    </a:lnTo>
                    <a:lnTo>
                      <a:pt x="232" y="49"/>
                    </a:lnTo>
                    <a:lnTo>
                      <a:pt x="284" y="34"/>
                    </a:lnTo>
                    <a:lnTo>
                      <a:pt x="343" y="22"/>
                    </a:lnTo>
                    <a:lnTo>
                      <a:pt x="367" y="0"/>
                    </a:lnTo>
                    <a:lnTo>
                      <a:pt x="395" y="0"/>
                    </a:lnTo>
                    <a:lnTo>
                      <a:pt x="456" y="37"/>
                    </a:lnTo>
                    <a:lnTo>
                      <a:pt x="522" y="87"/>
                    </a:lnTo>
                    <a:lnTo>
                      <a:pt x="593" y="132"/>
                    </a:lnTo>
                    <a:lnTo>
                      <a:pt x="633" y="161"/>
                    </a:lnTo>
                    <a:lnTo>
                      <a:pt x="674" y="188"/>
                    </a:lnTo>
                    <a:lnTo>
                      <a:pt x="692" y="198"/>
                    </a:lnTo>
                    <a:lnTo>
                      <a:pt x="682" y="218"/>
                    </a:lnTo>
                    <a:lnTo>
                      <a:pt x="652" y="235"/>
                    </a:lnTo>
                    <a:lnTo>
                      <a:pt x="618" y="265"/>
                    </a:lnTo>
                    <a:lnTo>
                      <a:pt x="586" y="277"/>
                    </a:lnTo>
                    <a:lnTo>
                      <a:pt x="527" y="302"/>
                    </a:lnTo>
                    <a:lnTo>
                      <a:pt x="485" y="321"/>
                    </a:lnTo>
                    <a:lnTo>
                      <a:pt x="439" y="350"/>
                    </a:lnTo>
                    <a:lnTo>
                      <a:pt x="389" y="358"/>
                    </a:lnTo>
                    <a:lnTo>
                      <a:pt x="351" y="361"/>
                    </a:lnTo>
                    <a:lnTo>
                      <a:pt x="339" y="34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088568" name="Freeform 56">
                <a:extLst>
                  <a:ext uri="{FF2B5EF4-FFF2-40B4-BE49-F238E27FC236}">
                    <a16:creationId xmlns:a16="http://schemas.microsoft.com/office/drawing/2014/main" id="{9B722E52-332E-ACDC-7331-4BC3510D21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84" y="1932"/>
                <a:ext cx="109" cy="70"/>
              </a:xfrm>
              <a:custGeom>
                <a:avLst/>
                <a:gdLst>
                  <a:gd name="T0" fmla="*/ 184 w 218"/>
                  <a:gd name="T1" fmla="*/ 16 h 139"/>
                  <a:gd name="T2" fmla="*/ 138 w 218"/>
                  <a:gd name="T3" fmla="*/ 53 h 139"/>
                  <a:gd name="T4" fmla="*/ 95 w 218"/>
                  <a:gd name="T5" fmla="*/ 87 h 139"/>
                  <a:gd name="T6" fmla="*/ 34 w 218"/>
                  <a:gd name="T7" fmla="*/ 109 h 139"/>
                  <a:gd name="T8" fmla="*/ 0 w 218"/>
                  <a:gd name="T9" fmla="*/ 120 h 139"/>
                  <a:gd name="T10" fmla="*/ 27 w 218"/>
                  <a:gd name="T11" fmla="*/ 139 h 139"/>
                  <a:gd name="T12" fmla="*/ 71 w 218"/>
                  <a:gd name="T13" fmla="*/ 132 h 139"/>
                  <a:gd name="T14" fmla="*/ 139 w 218"/>
                  <a:gd name="T15" fmla="*/ 87 h 139"/>
                  <a:gd name="T16" fmla="*/ 218 w 218"/>
                  <a:gd name="T17" fmla="*/ 0 h 139"/>
                  <a:gd name="T18" fmla="*/ 184 w 218"/>
                  <a:gd name="T19" fmla="*/ 16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8" h="139">
                    <a:moveTo>
                      <a:pt x="184" y="16"/>
                    </a:moveTo>
                    <a:lnTo>
                      <a:pt x="138" y="53"/>
                    </a:lnTo>
                    <a:lnTo>
                      <a:pt x="95" y="87"/>
                    </a:lnTo>
                    <a:lnTo>
                      <a:pt x="34" y="109"/>
                    </a:lnTo>
                    <a:lnTo>
                      <a:pt x="0" y="120"/>
                    </a:lnTo>
                    <a:lnTo>
                      <a:pt x="27" y="139"/>
                    </a:lnTo>
                    <a:lnTo>
                      <a:pt x="71" y="132"/>
                    </a:lnTo>
                    <a:lnTo>
                      <a:pt x="139" y="87"/>
                    </a:lnTo>
                    <a:lnTo>
                      <a:pt x="218" y="0"/>
                    </a:lnTo>
                    <a:lnTo>
                      <a:pt x="184" y="1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</p:grpSp>
      </p:grpSp>
      <p:grpSp>
        <p:nvGrpSpPr>
          <p:cNvPr id="1088569" name="Group 57">
            <a:extLst>
              <a:ext uri="{FF2B5EF4-FFF2-40B4-BE49-F238E27FC236}">
                <a16:creationId xmlns:a16="http://schemas.microsoft.com/office/drawing/2014/main" id="{2D244C65-8284-03C0-ECC6-A94727B6ADA5}"/>
              </a:ext>
            </a:extLst>
          </p:cNvPr>
          <p:cNvGrpSpPr>
            <a:grpSpLocks/>
          </p:cNvGrpSpPr>
          <p:nvPr/>
        </p:nvGrpSpPr>
        <p:grpSpPr bwMode="auto">
          <a:xfrm>
            <a:off x="455613" y="3767138"/>
            <a:ext cx="641350" cy="1446212"/>
            <a:chOff x="287" y="2373"/>
            <a:chExt cx="404" cy="911"/>
          </a:xfrm>
        </p:grpSpPr>
        <p:sp>
          <p:nvSpPr>
            <p:cNvPr id="1088570" name="Freeform 58">
              <a:extLst>
                <a:ext uri="{FF2B5EF4-FFF2-40B4-BE49-F238E27FC236}">
                  <a16:creationId xmlns:a16="http://schemas.microsoft.com/office/drawing/2014/main" id="{2AE39B54-8C86-7C69-0CA6-F5BEEC007912}"/>
                </a:ext>
              </a:extLst>
            </p:cNvPr>
            <p:cNvSpPr>
              <a:spLocks/>
            </p:cNvSpPr>
            <p:nvPr/>
          </p:nvSpPr>
          <p:spPr bwMode="auto">
            <a:xfrm>
              <a:off x="296" y="2413"/>
              <a:ext cx="211" cy="859"/>
            </a:xfrm>
            <a:custGeom>
              <a:avLst/>
              <a:gdLst>
                <a:gd name="T0" fmla="*/ 417 w 424"/>
                <a:gd name="T1" fmla="*/ 309 h 1717"/>
                <a:gd name="T2" fmla="*/ 424 w 424"/>
                <a:gd name="T3" fmla="*/ 372 h 1717"/>
                <a:gd name="T4" fmla="*/ 424 w 424"/>
                <a:gd name="T5" fmla="*/ 713 h 1717"/>
                <a:gd name="T6" fmla="*/ 394 w 424"/>
                <a:gd name="T7" fmla="*/ 1169 h 1717"/>
                <a:gd name="T8" fmla="*/ 397 w 424"/>
                <a:gd name="T9" fmla="*/ 1460 h 1717"/>
                <a:gd name="T10" fmla="*/ 412 w 424"/>
                <a:gd name="T11" fmla="*/ 1661 h 1717"/>
                <a:gd name="T12" fmla="*/ 397 w 424"/>
                <a:gd name="T13" fmla="*/ 1717 h 1717"/>
                <a:gd name="T14" fmla="*/ 372 w 424"/>
                <a:gd name="T15" fmla="*/ 1705 h 1717"/>
                <a:gd name="T16" fmla="*/ 228 w 424"/>
                <a:gd name="T17" fmla="*/ 1594 h 1717"/>
                <a:gd name="T18" fmla="*/ 191 w 424"/>
                <a:gd name="T19" fmla="*/ 1573 h 1717"/>
                <a:gd name="T20" fmla="*/ 170 w 424"/>
                <a:gd name="T21" fmla="*/ 1541 h 1717"/>
                <a:gd name="T22" fmla="*/ 133 w 424"/>
                <a:gd name="T23" fmla="*/ 1499 h 1717"/>
                <a:gd name="T24" fmla="*/ 83 w 424"/>
                <a:gd name="T25" fmla="*/ 1455 h 1717"/>
                <a:gd name="T26" fmla="*/ 59 w 424"/>
                <a:gd name="T27" fmla="*/ 1396 h 1717"/>
                <a:gd name="T28" fmla="*/ 0 w 424"/>
                <a:gd name="T29" fmla="*/ 1346 h 1717"/>
                <a:gd name="T30" fmla="*/ 0 w 424"/>
                <a:gd name="T31" fmla="*/ 1316 h 1717"/>
                <a:gd name="T32" fmla="*/ 31 w 424"/>
                <a:gd name="T33" fmla="*/ 1276 h 1717"/>
                <a:gd name="T34" fmla="*/ 44 w 424"/>
                <a:gd name="T35" fmla="*/ 1225 h 1717"/>
                <a:gd name="T36" fmla="*/ 37 w 424"/>
                <a:gd name="T37" fmla="*/ 1198 h 1717"/>
                <a:gd name="T38" fmla="*/ 22 w 424"/>
                <a:gd name="T39" fmla="*/ 1154 h 1717"/>
                <a:gd name="T40" fmla="*/ 16 w 424"/>
                <a:gd name="T41" fmla="*/ 1123 h 1717"/>
                <a:gd name="T42" fmla="*/ 40 w 424"/>
                <a:gd name="T43" fmla="*/ 1074 h 1717"/>
                <a:gd name="T44" fmla="*/ 40 w 424"/>
                <a:gd name="T45" fmla="*/ 1041 h 1717"/>
                <a:gd name="T46" fmla="*/ 15 w 424"/>
                <a:gd name="T47" fmla="*/ 975 h 1717"/>
                <a:gd name="T48" fmla="*/ 15 w 424"/>
                <a:gd name="T49" fmla="*/ 938 h 1717"/>
                <a:gd name="T50" fmla="*/ 29 w 424"/>
                <a:gd name="T51" fmla="*/ 909 h 1717"/>
                <a:gd name="T52" fmla="*/ 53 w 424"/>
                <a:gd name="T53" fmla="*/ 875 h 1717"/>
                <a:gd name="T54" fmla="*/ 52 w 424"/>
                <a:gd name="T55" fmla="*/ 817 h 1717"/>
                <a:gd name="T56" fmla="*/ 37 w 424"/>
                <a:gd name="T57" fmla="*/ 769 h 1717"/>
                <a:gd name="T58" fmla="*/ 52 w 424"/>
                <a:gd name="T59" fmla="*/ 713 h 1717"/>
                <a:gd name="T60" fmla="*/ 66 w 424"/>
                <a:gd name="T61" fmla="*/ 699 h 1717"/>
                <a:gd name="T62" fmla="*/ 53 w 424"/>
                <a:gd name="T63" fmla="*/ 647 h 1717"/>
                <a:gd name="T64" fmla="*/ 22 w 424"/>
                <a:gd name="T65" fmla="*/ 592 h 1717"/>
                <a:gd name="T66" fmla="*/ 15 w 424"/>
                <a:gd name="T67" fmla="*/ 557 h 1717"/>
                <a:gd name="T68" fmla="*/ 22 w 424"/>
                <a:gd name="T69" fmla="*/ 523 h 1717"/>
                <a:gd name="T70" fmla="*/ 62 w 424"/>
                <a:gd name="T71" fmla="*/ 493 h 1717"/>
                <a:gd name="T72" fmla="*/ 59 w 424"/>
                <a:gd name="T73" fmla="*/ 468 h 1717"/>
                <a:gd name="T74" fmla="*/ 16 w 424"/>
                <a:gd name="T75" fmla="*/ 390 h 1717"/>
                <a:gd name="T76" fmla="*/ 3 w 424"/>
                <a:gd name="T77" fmla="*/ 328 h 1717"/>
                <a:gd name="T78" fmla="*/ 15 w 424"/>
                <a:gd name="T79" fmla="*/ 294 h 1717"/>
                <a:gd name="T80" fmla="*/ 53 w 424"/>
                <a:gd name="T81" fmla="*/ 263 h 1717"/>
                <a:gd name="T82" fmla="*/ 44 w 424"/>
                <a:gd name="T83" fmla="*/ 235 h 1717"/>
                <a:gd name="T84" fmla="*/ 16 w 424"/>
                <a:gd name="T85" fmla="*/ 204 h 1717"/>
                <a:gd name="T86" fmla="*/ 16 w 424"/>
                <a:gd name="T87" fmla="*/ 170 h 1717"/>
                <a:gd name="T88" fmla="*/ 62 w 424"/>
                <a:gd name="T89" fmla="*/ 147 h 1717"/>
                <a:gd name="T90" fmla="*/ 81 w 424"/>
                <a:gd name="T91" fmla="*/ 122 h 1717"/>
                <a:gd name="T92" fmla="*/ 44 w 424"/>
                <a:gd name="T93" fmla="*/ 71 h 1717"/>
                <a:gd name="T94" fmla="*/ 44 w 424"/>
                <a:gd name="T95" fmla="*/ 44 h 1717"/>
                <a:gd name="T96" fmla="*/ 88 w 424"/>
                <a:gd name="T97" fmla="*/ 28 h 1717"/>
                <a:gd name="T98" fmla="*/ 90 w 424"/>
                <a:gd name="T99" fmla="*/ 0 h 1717"/>
                <a:gd name="T100" fmla="*/ 140 w 424"/>
                <a:gd name="T101" fmla="*/ 71 h 1717"/>
                <a:gd name="T102" fmla="*/ 198 w 424"/>
                <a:gd name="T103" fmla="*/ 145 h 1717"/>
                <a:gd name="T104" fmla="*/ 272 w 424"/>
                <a:gd name="T105" fmla="*/ 204 h 1717"/>
                <a:gd name="T106" fmla="*/ 331 w 424"/>
                <a:gd name="T107" fmla="*/ 251 h 1717"/>
                <a:gd name="T108" fmla="*/ 394 w 424"/>
                <a:gd name="T109" fmla="*/ 287 h 1717"/>
                <a:gd name="T110" fmla="*/ 417 w 424"/>
                <a:gd name="T111" fmla="*/ 309 h 17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424" h="1717">
                  <a:moveTo>
                    <a:pt x="417" y="309"/>
                  </a:moveTo>
                  <a:lnTo>
                    <a:pt x="424" y="372"/>
                  </a:lnTo>
                  <a:lnTo>
                    <a:pt x="424" y="713"/>
                  </a:lnTo>
                  <a:lnTo>
                    <a:pt x="394" y="1169"/>
                  </a:lnTo>
                  <a:lnTo>
                    <a:pt x="397" y="1460"/>
                  </a:lnTo>
                  <a:lnTo>
                    <a:pt x="412" y="1661"/>
                  </a:lnTo>
                  <a:lnTo>
                    <a:pt x="397" y="1717"/>
                  </a:lnTo>
                  <a:lnTo>
                    <a:pt x="372" y="1705"/>
                  </a:lnTo>
                  <a:lnTo>
                    <a:pt x="228" y="1594"/>
                  </a:lnTo>
                  <a:lnTo>
                    <a:pt x="191" y="1573"/>
                  </a:lnTo>
                  <a:lnTo>
                    <a:pt x="170" y="1541"/>
                  </a:lnTo>
                  <a:lnTo>
                    <a:pt x="133" y="1499"/>
                  </a:lnTo>
                  <a:lnTo>
                    <a:pt x="83" y="1455"/>
                  </a:lnTo>
                  <a:lnTo>
                    <a:pt x="59" y="1396"/>
                  </a:lnTo>
                  <a:lnTo>
                    <a:pt x="0" y="1346"/>
                  </a:lnTo>
                  <a:lnTo>
                    <a:pt x="0" y="1316"/>
                  </a:lnTo>
                  <a:lnTo>
                    <a:pt x="31" y="1276"/>
                  </a:lnTo>
                  <a:lnTo>
                    <a:pt x="44" y="1225"/>
                  </a:lnTo>
                  <a:lnTo>
                    <a:pt x="37" y="1198"/>
                  </a:lnTo>
                  <a:lnTo>
                    <a:pt x="22" y="1154"/>
                  </a:lnTo>
                  <a:lnTo>
                    <a:pt x="16" y="1123"/>
                  </a:lnTo>
                  <a:lnTo>
                    <a:pt x="40" y="1074"/>
                  </a:lnTo>
                  <a:lnTo>
                    <a:pt x="40" y="1041"/>
                  </a:lnTo>
                  <a:lnTo>
                    <a:pt x="15" y="975"/>
                  </a:lnTo>
                  <a:lnTo>
                    <a:pt x="15" y="938"/>
                  </a:lnTo>
                  <a:lnTo>
                    <a:pt x="29" y="909"/>
                  </a:lnTo>
                  <a:lnTo>
                    <a:pt x="53" y="875"/>
                  </a:lnTo>
                  <a:lnTo>
                    <a:pt x="52" y="817"/>
                  </a:lnTo>
                  <a:lnTo>
                    <a:pt x="37" y="769"/>
                  </a:lnTo>
                  <a:lnTo>
                    <a:pt x="52" y="713"/>
                  </a:lnTo>
                  <a:lnTo>
                    <a:pt x="66" y="699"/>
                  </a:lnTo>
                  <a:lnTo>
                    <a:pt x="53" y="647"/>
                  </a:lnTo>
                  <a:lnTo>
                    <a:pt x="22" y="592"/>
                  </a:lnTo>
                  <a:lnTo>
                    <a:pt x="15" y="557"/>
                  </a:lnTo>
                  <a:lnTo>
                    <a:pt x="22" y="523"/>
                  </a:lnTo>
                  <a:lnTo>
                    <a:pt x="62" y="493"/>
                  </a:lnTo>
                  <a:lnTo>
                    <a:pt x="59" y="468"/>
                  </a:lnTo>
                  <a:lnTo>
                    <a:pt x="16" y="390"/>
                  </a:lnTo>
                  <a:lnTo>
                    <a:pt x="3" y="328"/>
                  </a:lnTo>
                  <a:lnTo>
                    <a:pt x="15" y="294"/>
                  </a:lnTo>
                  <a:lnTo>
                    <a:pt x="53" y="263"/>
                  </a:lnTo>
                  <a:lnTo>
                    <a:pt x="44" y="235"/>
                  </a:lnTo>
                  <a:lnTo>
                    <a:pt x="16" y="204"/>
                  </a:lnTo>
                  <a:lnTo>
                    <a:pt x="16" y="170"/>
                  </a:lnTo>
                  <a:lnTo>
                    <a:pt x="62" y="147"/>
                  </a:lnTo>
                  <a:lnTo>
                    <a:pt x="81" y="122"/>
                  </a:lnTo>
                  <a:lnTo>
                    <a:pt x="44" y="71"/>
                  </a:lnTo>
                  <a:lnTo>
                    <a:pt x="44" y="44"/>
                  </a:lnTo>
                  <a:lnTo>
                    <a:pt x="88" y="28"/>
                  </a:lnTo>
                  <a:lnTo>
                    <a:pt x="90" y="0"/>
                  </a:lnTo>
                  <a:lnTo>
                    <a:pt x="140" y="71"/>
                  </a:lnTo>
                  <a:lnTo>
                    <a:pt x="198" y="145"/>
                  </a:lnTo>
                  <a:lnTo>
                    <a:pt x="272" y="204"/>
                  </a:lnTo>
                  <a:lnTo>
                    <a:pt x="331" y="251"/>
                  </a:lnTo>
                  <a:lnTo>
                    <a:pt x="394" y="287"/>
                  </a:lnTo>
                  <a:lnTo>
                    <a:pt x="417" y="309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088571" name="Freeform 59">
              <a:extLst>
                <a:ext uri="{FF2B5EF4-FFF2-40B4-BE49-F238E27FC236}">
                  <a16:creationId xmlns:a16="http://schemas.microsoft.com/office/drawing/2014/main" id="{4BB22F72-AC61-5822-608B-E64406A3CE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87" y="2426"/>
              <a:ext cx="61" cy="654"/>
            </a:xfrm>
            <a:custGeom>
              <a:avLst/>
              <a:gdLst>
                <a:gd name="T0" fmla="*/ 83 w 121"/>
                <a:gd name="T1" fmla="*/ 44 h 1309"/>
                <a:gd name="T2" fmla="*/ 121 w 121"/>
                <a:gd name="T3" fmla="*/ 91 h 1309"/>
                <a:gd name="T4" fmla="*/ 98 w 121"/>
                <a:gd name="T5" fmla="*/ 127 h 1309"/>
                <a:gd name="T6" fmla="*/ 46 w 121"/>
                <a:gd name="T7" fmla="*/ 153 h 1309"/>
                <a:gd name="T8" fmla="*/ 67 w 121"/>
                <a:gd name="T9" fmla="*/ 190 h 1309"/>
                <a:gd name="T10" fmla="*/ 90 w 121"/>
                <a:gd name="T11" fmla="*/ 237 h 1309"/>
                <a:gd name="T12" fmla="*/ 61 w 121"/>
                <a:gd name="T13" fmla="*/ 267 h 1309"/>
                <a:gd name="T14" fmla="*/ 37 w 121"/>
                <a:gd name="T15" fmla="*/ 304 h 1309"/>
                <a:gd name="T16" fmla="*/ 61 w 121"/>
                <a:gd name="T17" fmla="*/ 369 h 1309"/>
                <a:gd name="T18" fmla="*/ 90 w 121"/>
                <a:gd name="T19" fmla="*/ 428 h 1309"/>
                <a:gd name="T20" fmla="*/ 83 w 121"/>
                <a:gd name="T21" fmla="*/ 480 h 1309"/>
                <a:gd name="T22" fmla="*/ 46 w 121"/>
                <a:gd name="T23" fmla="*/ 524 h 1309"/>
                <a:gd name="T24" fmla="*/ 89 w 121"/>
                <a:gd name="T25" fmla="*/ 617 h 1309"/>
                <a:gd name="T26" fmla="*/ 105 w 121"/>
                <a:gd name="T27" fmla="*/ 676 h 1309"/>
                <a:gd name="T28" fmla="*/ 73 w 121"/>
                <a:gd name="T29" fmla="*/ 719 h 1309"/>
                <a:gd name="T30" fmla="*/ 80 w 121"/>
                <a:gd name="T31" fmla="*/ 786 h 1309"/>
                <a:gd name="T32" fmla="*/ 102 w 121"/>
                <a:gd name="T33" fmla="*/ 852 h 1309"/>
                <a:gd name="T34" fmla="*/ 76 w 121"/>
                <a:gd name="T35" fmla="*/ 889 h 1309"/>
                <a:gd name="T36" fmla="*/ 39 w 121"/>
                <a:gd name="T37" fmla="*/ 933 h 1309"/>
                <a:gd name="T38" fmla="*/ 76 w 121"/>
                <a:gd name="T39" fmla="*/ 1013 h 1309"/>
                <a:gd name="T40" fmla="*/ 90 w 121"/>
                <a:gd name="T41" fmla="*/ 1068 h 1309"/>
                <a:gd name="T42" fmla="*/ 58 w 121"/>
                <a:gd name="T43" fmla="*/ 1080 h 1309"/>
                <a:gd name="T44" fmla="*/ 67 w 121"/>
                <a:gd name="T45" fmla="*/ 1168 h 1309"/>
                <a:gd name="T46" fmla="*/ 83 w 121"/>
                <a:gd name="T47" fmla="*/ 1214 h 1309"/>
                <a:gd name="T48" fmla="*/ 58 w 121"/>
                <a:gd name="T49" fmla="*/ 1266 h 1309"/>
                <a:gd name="T50" fmla="*/ 2 w 121"/>
                <a:gd name="T51" fmla="*/ 1294 h 1309"/>
                <a:gd name="T52" fmla="*/ 45 w 121"/>
                <a:gd name="T53" fmla="*/ 1205 h 1309"/>
                <a:gd name="T54" fmla="*/ 24 w 121"/>
                <a:gd name="T55" fmla="*/ 1131 h 1309"/>
                <a:gd name="T56" fmla="*/ 30 w 121"/>
                <a:gd name="T57" fmla="*/ 1068 h 1309"/>
                <a:gd name="T58" fmla="*/ 46 w 121"/>
                <a:gd name="T59" fmla="*/ 1037 h 1309"/>
                <a:gd name="T60" fmla="*/ 11 w 121"/>
                <a:gd name="T61" fmla="*/ 957 h 1309"/>
                <a:gd name="T62" fmla="*/ 11 w 121"/>
                <a:gd name="T63" fmla="*/ 877 h 1309"/>
                <a:gd name="T64" fmla="*/ 54 w 121"/>
                <a:gd name="T65" fmla="*/ 840 h 1309"/>
                <a:gd name="T66" fmla="*/ 45 w 121"/>
                <a:gd name="T67" fmla="*/ 781 h 1309"/>
                <a:gd name="T68" fmla="*/ 32 w 121"/>
                <a:gd name="T69" fmla="*/ 713 h 1309"/>
                <a:gd name="T70" fmla="*/ 67 w 121"/>
                <a:gd name="T71" fmla="*/ 669 h 1309"/>
                <a:gd name="T72" fmla="*/ 52 w 121"/>
                <a:gd name="T73" fmla="*/ 620 h 1309"/>
                <a:gd name="T74" fmla="*/ 11 w 121"/>
                <a:gd name="T75" fmla="*/ 543 h 1309"/>
                <a:gd name="T76" fmla="*/ 17 w 121"/>
                <a:gd name="T77" fmla="*/ 492 h 1309"/>
                <a:gd name="T78" fmla="*/ 54 w 121"/>
                <a:gd name="T79" fmla="*/ 450 h 1309"/>
                <a:gd name="T80" fmla="*/ 15 w 121"/>
                <a:gd name="T81" fmla="*/ 353 h 1309"/>
                <a:gd name="T82" fmla="*/ 0 w 121"/>
                <a:gd name="T83" fmla="*/ 296 h 1309"/>
                <a:gd name="T84" fmla="*/ 32 w 121"/>
                <a:gd name="T85" fmla="*/ 252 h 1309"/>
                <a:gd name="T86" fmla="*/ 46 w 121"/>
                <a:gd name="T87" fmla="*/ 223 h 1309"/>
                <a:gd name="T88" fmla="*/ 11 w 121"/>
                <a:gd name="T89" fmla="*/ 177 h 1309"/>
                <a:gd name="T90" fmla="*/ 24 w 121"/>
                <a:gd name="T91" fmla="*/ 132 h 1309"/>
                <a:gd name="T92" fmla="*/ 67 w 121"/>
                <a:gd name="T93" fmla="*/ 103 h 1309"/>
                <a:gd name="T94" fmla="*/ 68 w 121"/>
                <a:gd name="T95" fmla="*/ 69 h 1309"/>
                <a:gd name="T96" fmla="*/ 46 w 121"/>
                <a:gd name="T97" fmla="*/ 24 h 1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21" h="1309">
                  <a:moveTo>
                    <a:pt x="61" y="0"/>
                  </a:moveTo>
                  <a:lnTo>
                    <a:pt x="83" y="44"/>
                  </a:lnTo>
                  <a:lnTo>
                    <a:pt x="102" y="73"/>
                  </a:lnTo>
                  <a:lnTo>
                    <a:pt x="121" y="91"/>
                  </a:lnTo>
                  <a:lnTo>
                    <a:pt x="117" y="112"/>
                  </a:lnTo>
                  <a:lnTo>
                    <a:pt x="98" y="127"/>
                  </a:lnTo>
                  <a:lnTo>
                    <a:pt x="68" y="134"/>
                  </a:lnTo>
                  <a:lnTo>
                    <a:pt x="46" y="153"/>
                  </a:lnTo>
                  <a:lnTo>
                    <a:pt x="52" y="177"/>
                  </a:lnTo>
                  <a:lnTo>
                    <a:pt x="67" y="190"/>
                  </a:lnTo>
                  <a:lnTo>
                    <a:pt x="90" y="220"/>
                  </a:lnTo>
                  <a:lnTo>
                    <a:pt x="90" y="237"/>
                  </a:lnTo>
                  <a:lnTo>
                    <a:pt x="83" y="252"/>
                  </a:lnTo>
                  <a:lnTo>
                    <a:pt x="61" y="267"/>
                  </a:lnTo>
                  <a:lnTo>
                    <a:pt x="39" y="282"/>
                  </a:lnTo>
                  <a:lnTo>
                    <a:pt x="37" y="304"/>
                  </a:lnTo>
                  <a:lnTo>
                    <a:pt x="45" y="326"/>
                  </a:lnTo>
                  <a:lnTo>
                    <a:pt x="61" y="369"/>
                  </a:lnTo>
                  <a:lnTo>
                    <a:pt x="76" y="404"/>
                  </a:lnTo>
                  <a:lnTo>
                    <a:pt x="90" y="428"/>
                  </a:lnTo>
                  <a:lnTo>
                    <a:pt x="90" y="456"/>
                  </a:lnTo>
                  <a:lnTo>
                    <a:pt x="83" y="480"/>
                  </a:lnTo>
                  <a:lnTo>
                    <a:pt x="61" y="502"/>
                  </a:lnTo>
                  <a:lnTo>
                    <a:pt x="46" y="524"/>
                  </a:lnTo>
                  <a:lnTo>
                    <a:pt x="52" y="561"/>
                  </a:lnTo>
                  <a:lnTo>
                    <a:pt x="89" y="617"/>
                  </a:lnTo>
                  <a:lnTo>
                    <a:pt x="102" y="647"/>
                  </a:lnTo>
                  <a:lnTo>
                    <a:pt x="105" y="676"/>
                  </a:lnTo>
                  <a:lnTo>
                    <a:pt x="90" y="698"/>
                  </a:lnTo>
                  <a:lnTo>
                    <a:pt x="73" y="719"/>
                  </a:lnTo>
                  <a:lnTo>
                    <a:pt x="68" y="750"/>
                  </a:lnTo>
                  <a:lnTo>
                    <a:pt x="80" y="786"/>
                  </a:lnTo>
                  <a:lnTo>
                    <a:pt x="95" y="825"/>
                  </a:lnTo>
                  <a:lnTo>
                    <a:pt x="102" y="852"/>
                  </a:lnTo>
                  <a:lnTo>
                    <a:pt x="95" y="870"/>
                  </a:lnTo>
                  <a:lnTo>
                    <a:pt x="76" y="889"/>
                  </a:lnTo>
                  <a:lnTo>
                    <a:pt x="52" y="911"/>
                  </a:lnTo>
                  <a:lnTo>
                    <a:pt x="39" y="933"/>
                  </a:lnTo>
                  <a:lnTo>
                    <a:pt x="52" y="972"/>
                  </a:lnTo>
                  <a:lnTo>
                    <a:pt x="76" y="1013"/>
                  </a:lnTo>
                  <a:lnTo>
                    <a:pt x="89" y="1043"/>
                  </a:lnTo>
                  <a:lnTo>
                    <a:pt x="90" y="1068"/>
                  </a:lnTo>
                  <a:lnTo>
                    <a:pt x="83" y="1080"/>
                  </a:lnTo>
                  <a:lnTo>
                    <a:pt x="58" y="1080"/>
                  </a:lnTo>
                  <a:lnTo>
                    <a:pt x="52" y="1134"/>
                  </a:lnTo>
                  <a:lnTo>
                    <a:pt x="67" y="1168"/>
                  </a:lnTo>
                  <a:lnTo>
                    <a:pt x="80" y="1192"/>
                  </a:lnTo>
                  <a:lnTo>
                    <a:pt x="83" y="1214"/>
                  </a:lnTo>
                  <a:lnTo>
                    <a:pt x="83" y="1235"/>
                  </a:lnTo>
                  <a:lnTo>
                    <a:pt x="58" y="1266"/>
                  </a:lnTo>
                  <a:lnTo>
                    <a:pt x="24" y="1309"/>
                  </a:lnTo>
                  <a:lnTo>
                    <a:pt x="2" y="1294"/>
                  </a:lnTo>
                  <a:lnTo>
                    <a:pt x="11" y="1259"/>
                  </a:lnTo>
                  <a:lnTo>
                    <a:pt x="45" y="1205"/>
                  </a:lnTo>
                  <a:lnTo>
                    <a:pt x="39" y="1171"/>
                  </a:lnTo>
                  <a:lnTo>
                    <a:pt x="24" y="1131"/>
                  </a:lnTo>
                  <a:lnTo>
                    <a:pt x="15" y="1097"/>
                  </a:lnTo>
                  <a:lnTo>
                    <a:pt x="30" y="1068"/>
                  </a:lnTo>
                  <a:lnTo>
                    <a:pt x="45" y="1058"/>
                  </a:lnTo>
                  <a:lnTo>
                    <a:pt x="46" y="1037"/>
                  </a:lnTo>
                  <a:lnTo>
                    <a:pt x="30" y="994"/>
                  </a:lnTo>
                  <a:lnTo>
                    <a:pt x="11" y="957"/>
                  </a:lnTo>
                  <a:lnTo>
                    <a:pt x="0" y="920"/>
                  </a:lnTo>
                  <a:lnTo>
                    <a:pt x="11" y="877"/>
                  </a:lnTo>
                  <a:lnTo>
                    <a:pt x="45" y="860"/>
                  </a:lnTo>
                  <a:lnTo>
                    <a:pt x="54" y="840"/>
                  </a:lnTo>
                  <a:lnTo>
                    <a:pt x="52" y="811"/>
                  </a:lnTo>
                  <a:lnTo>
                    <a:pt x="45" y="781"/>
                  </a:lnTo>
                  <a:lnTo>
                    <a:pt x="32" y="743"/>
                  </a:lnTo>
                  <a:lnTo>
                    <a:pt x="32" y="713"/>
                  </a:lnTo>
                  <a:lnTo>
                    <a:pt x="46" y="693"/>
                  </a:lnTo>
                  <a:lnTo>
                    <a:pt x="67" y="669"/>
                  </a:lnTo>
                  <a:lnTo>
                    <a:pt x="67" y="654"/>
                  </a:lnTo>
                  <a:lnTo>
                    <a:pt x="52" y="620"/>
                  </a:lnTo>
                  <a:lnTo>
                    <a:pt x="23" y="576"/>
                  </a:lnTo>
                  <a:lnTo>
                    <a:pt x="11" y="543"/>
                  </a:lnTo>
                  <a:lnTo>
                    <a:pt x="11" y="517"/>
                  </a:lnTo>
                  <a:lnTo>
                    <a:pt x="17" y="492"/>
                  </a:lnTo>
                  <a:lnTo>
                    <a:pt x="37" y="472"/>
                  </a:lnTo>
                  <a:lnTo>
                    <a:pt x="54" y="450"/>
                  </a:lnTo>
                  <a:lnTo>
                    <a:pt x="54" y="434"/>
                  </a:lnTo>
                  <a:lnTo>
                    <a:pt x="15" y="353"/>
                  </a:lnTo>
                  <a:lnTo>
                    <a:pt x="8" y="323"/>
                  </a:lnTo>
                  <a:lnTo>
                    <a:pt x="0" y="296"/>
                  </a:lnTo>
                  <a:lnTo>
                    <a:pt x="15" y="271"/>
                  </a:lnTo>
                  <a:lnTo>
                    <a:pt x="32" y="252"/>
                  </a:lnTo>
                  <a:lnTo>
                    <a:pt x="46" y="237"/>
                  </a:lnTo>
                  <a:lnTo>
                    <a:pt x="46" y="223"/>
                  </a:lnTo>
                  <a:lnTo>
                    <a:pt x="32" y="200"/>
                  </a:lnTo>
                  <a:lnTo>
                    <a:pt x="11" y="177"/>
                  </a:lnTo>
                  <a:lnTo>
                    <a:pt x="11" y="153"/>
                  </a:lnTo>
                  <a:lnTo>
                    <a:pt x="24" y="132"/>
                  </a:lnTo>
                  <a:lnTo>
                    <a:pt x="46" y="112"/>
                  </a:lnTo>
                  <a:lnTo>
                    <a:pt x="67" y="103"/>
                  </a:lnTo>
                  <a:lnTo>
                    <a:pt x="76" y="88"/>
                  </a:lnTo>
                  <a:lnTo>
                    <a:pt x="68" y="69"/>
                  </a:lnTo>
                  <a:lnTo>
                    <a:pt x="54" y="47"/>
                  </a:lnTo>
                  <a:lnTo>
                    <a:pt x="46" y="24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088572" name="Freeform 60">
              <a:extLst>
                <a:ext uri="{FF2B5EF4-FFF2-40B4-BE49-F238E27FC236}">
                  <a16:creationId xmlns:a16="http://schemas.microsoft.com/office/drawing/2014/main" id="{A6EBDE04-2264-4DF0-74AB-1A2D4D75DD09}"/>
                </a:ext>
              </a:extLst>
            </p:cNvPr>
            <p:cNvSpPr>
              <a:spLocks/>
            </p:cNvSpPr>
            <p:nvPr/>
          </p:nvSpPr>
          <p:spPr bwMode="auto">
            <a:xfrm>
              <a:off x="453" y="2585"/>
              <a:ext cx="58" cy="530"/>
            </a:xfrm>
            <a:custGeom>
              <a:avLst/>
              <a:gdLst>
                <a:gd name="T0" fmla="*/ 103 w 116"/>
                <a:gd name="T1" fmla="*/ 29 h 1058"/>
                <a:gd name="T2" fmla="*/ 109 w 116"/>
                <a:gd name="T3" fmla="*/ 102 h 1058"/>
                <a:gd name="T4" fmla="*/ 60 w 116"/>
                <a:gd name="T5" fmla="*/ 132 h 1058"/>
                <a:gd name="T6" fmla="*/ 75 w 116"/>
                <a:gd name="T7" fmla="*/ 213 h 1058"/>
                <a:gd name="T8" fmla="*/ 97 w 116"/>
                <a:gd name="T9" fmla="*/ 291 h 1058"/>
                <a:gd name="T10" fmla="*/ 67 w 116"/>
                <a:gd name="T11" fmla="*/ 331 h 1058"/>
                <a:gd name="T12" fmla="*/ 75 w 116"/>
                <a:gd name="T13" fmla="*/ 396 h 1058"/>
                <a:gd name="T14" fmla="*/ 97 w 116"/>
                <a:gd name="T15" fmla="*/ 467 h 1058"/>
                <a:gd name="T16" fmla="*/ 82 w 116"/>
                <a:gd name="T17" fmla="*/ 519 h 1058"/>
                <a:gd name="T18" fmla="*/ 57 w 116"/>
                <a:gd name="T19" fmla="*/ 566 h 1058"/>
                <a:gd name="T20" fmla="*/ 90 w 116"/>
                <a:gd name="T21" fmla="*/ 659 h 1058"/>
                <a:gd name="T22" fmla="*/ 97 w 116"/>
                <a:gd name="T23" fmla="*/ 720 h 1058"/>
                <a:gd name="T24" fmla="*/ 42 w 116"/>
                <a:gd name="T25" fmla="*/ 764 h 1058"/>
                <a:gd name="T26" fmla="*/ 57 w 116"/>
                <a:gd name="T27" fmla="*/ 857 h 1058"/>
                <a:gd name="T28" fmla="*/ 72 w 116"/>
                <a:gd name="T29" fmla="*/ 938 h 1058"/>
                <a:gd name="T30" fmla="*/ 42 w 116"/>
                <a:gd name="T31" fmla="*/ 984 h 1058"/>
                <a:gd name="T32" fmla="*/ 27 w 116"/>
                <a:gd name="T33" fmla="*/ 1048 h 1058"/>
                <a:gd name="T34" fmla="*/ 12 w 116"/>
                <a:gd name="T35" fmla="*/ 1021 h 1058"/>
                <a:gd name="T36" fmla="*/ 42 w 116"/>
                <a:gd name="T37" fmla="*/ 947 h 1058"/>
                <a:gd name="T38" fmla="*/ 27 w 116"/>
                <a:gd name="T39" fmla="*/ 838 h 1058"/>
                <a:gd name="T40" fmla="*/ 20 w 116"/>
                <a:gd name="T41" fmla="*/ 757 h 1058"/>
                <a:gd name="T42" fmla="*/ 60 w 116"/>
                <a:gd name="T43" fmla="*/ 703 h 1058"/>
                <a:gd name="T44" fmla="*/ 27 w 116"/>
                <a:gd name="T45" fmla="*/ 625 h 1058"/>
                <a:gd name="T46" fmla="*/ 20 w 116"/>
                <a:gd name="T47" fmla="*/ 551 h 1058"/>
                <a:gd name="T48" fmla="*/ 50 w 116"/>
                <a:gd name="T49" fmla="*/ 492 h 1058"/>
                <a:gd name="T50" fmla="*/ 64 w 116"/>
                <a:gd name="T51" fmla="*/ 448 h 1058"/>
                <a:gd name="T52" fmla="*/ 35 w 116"/>
                <a:gd name="T53" fmla="*/ 374 h 1058"/>
                <a:gd name="T54" fmla="*/ 42 w 116"/>
                <a:gd name="T55" fmla="*/ 313 h 1058"/>
                <a:gd name="T56" fmla="*/ 60 w 116"/>
                <a:gd name="T57" fmla="*/ 269 h 1058"/>
                <a:gd name="T58" fmla="*/ 38 w 116"/>
                <a:gd name="T59" fmla="*/ 204 h 1058"/>
                <a:gd name="T60" fmla="*/ 30 w 116"/>
                <a:gd name="T61" fmla="*/ 130 h 1058"/>
                <a:gd name="T62" fmla="*/ 64 w 116"/>
                <a:gd name="T63" fmla="*/ 81 h 1058"/>
                <a:gd name="T64" fmla="*/ 67 w 116"/>
                <a:gd name="T65" fmla="*/ 34 h 1058"/>
                <a:gd name="T66" fmla="*/ 90 w 116"/>
                <a:gd name="T67" fmla="*/ 0 h 10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16" h="1058">
                  <a:moveTo>
                    <a:pt x="90" y="0"/>
                  </a:moveTo>
                  <a:lnTo>
                    <a:pt x="103" y="29"/>
                  </a:lnTo>
                  <a:lnTo>
                    <a:pt x="116" y="81"/>
                  </a:lnTo>
                  <a:lnTo>
                    <a:pt x="109" y="102"/>
                  </a:lnTo>
                  <a:lnTo>
                    <a:pt x="79" y="117"/>
                  </a:lnTo>
                  <a:lnTo>
                    <a:pt x="60" y="132"/>
                  </a:lnTo>
                  <a:lnTo>
                    <a:pt x="60" y="173"/>
                  </a:lnTo>
                  <a:lnTo>
                    <a:pt x="75" y="213"/>
                  </a:lnTo>
                  <a:lnTo>
                    <a:pt x="94" y="240"/>
                  </a:lnTo>
                  <a:lnTo>
                    <a:pt x="97" y="291"/>
                  </a:lnTo>
                  <a:lnTo>
                    <a:pt x="87" y="309"/>
                  </a:lnTo>
                  <a:lnTo>
                    <a:pt x="67" y="331"/>
                  </a:lnTo>
                  <a:lnTo>
                    <a:pt x="64" y="365"/>
                  </a:lnTo>
                  <a:lnTo>
                    <a:pt x="75" y="396"/>
                  </a:lnTo>
                  <a:lnTo>
                    <a:pt x="90" y="424"/>
                  </a:lnTo>
                  <a:lnTo>
                    <a:pt x="97" y="467"/>
                  </a:lnTo>
                  <a:lnTo>
                    <a:pt x="97" y="492"/>
                  </a:lnTo>
                  <a:lnTo>
                    <a:pt x="82" y="519"/>
                  </a:lnTo>
                  <a:lnTo>
                    <a:pt x="57" y="544"/>
                  </a:lnTo>
                  <a:lnTo>
                    <a:pt x="57" y="566"/>
                  </a:lnTo>
                  <a:lnTo>
                    <a:pt x="64" y="631"/>
                  </a:lnTo>
                  <a:lnTo>
                    <a:pt x="90" y="659"/>
                  </a:lnTo>
                  <a:lnTo>
                    <a:pt x="103" y="688"/>
                  </a:lnTo>
                  <a:lnTo>
                    <a:pt x="97" y="720"/>
                  </a:lnTo>
                  <a:lnTo>
                    <a:pt x="60" y="742"/>
                  </a:lnTo>
                  <a:lnTo>
                    <a:pt x="42" y="764"/>
                  </a:lnTo>
                  <a:lnTo>
                    <a:pt x="38" y="805"/>
                  </a:lnTo>
                  <a:lnTo>
                    <a:pt x="57" y="857"/>
                  </a:lnTo>
                  <a:lnTo>
                    <a:pt x="72" y="909"/>
                  </a:lnTo>
                  <a:lnTo>
                    <a:pt x="72" y="938"/>
                  </a:lnTo>
                  <a:lnTo>
                    <a:pt x="64" y="977"/>
                  </a:lnTo>
                  <a:lnTo>
                    <a:pt x="42" y="984"/>
                  </a:lnTo>
                  <a:lnTo>
                    <a:pt x="27" y="1014"/>
                  </a:lnTo>
                  <a:lnTo>
                    <a:pt x="27" y="1048"/>
                  </a:lnTo>
                  <a:lnTo>
                    <a:pt x="0" y="1058"/>
                  </a:lnTo>
                  <a:lnTo>
                    <a:pt x="12" y="1021"/>
                  </a:lnTo>
                  <a:lnTo>
                    <a:pt x="35" y="977"/>
                  </a:lnTo>
                  <a:lnTo>
                    <a:pt x="42" y="947"/>
                  </a:lnTo>
                  <a:lnTo>
                    <a:pt x="42" y="889"/>
                  </a:lnTo>
                  <a:lnTo>
                    <a:pt x="27" y="838"/>
                  </a:lnTo>
                  <a:lnTo>
                    <a:pt x="23" y="798"/>
                  </a:lnTo>
                  <a:lnTo>
                    <a:pt x="20" y="757"/>
                  </a:lnTo>
                  <a:lnTo>
                    <a:pt x="45" y="724"/>
                  </a:lnTo>
                  <a:lnTo>
                    <a:pt x="60" y="703"/>
                  </a:lnTo>
                  <a:lnTo>
                    <a:pt x="50" y="659"/>
                  </a:lnTo>
                  <a:lnTo>
                    <a:pt x="27" y="625"/>
                  </a:lnTo>
                  <a:lnTo>
                    <a:pt x="23" y="595"/>
                  </a:lnTo>
                  <a:lnTo>
                    <a:pt x="20" y="551"/>
                  </a:lnTo>
                  <a:lnTo>
                    <a:pt x="30" y="522"/>
                  </a:lnTo>
                  <a:lnTo>
                    <a:pt x="50" y="492"/>
                  </a:lnTo>
                  <a:lnTo>
                    <a:pt x="64" y="470"/>
                  </a:lnTo>
                  <a:lnTo>
                    <a:pt x="64" y="448"/>
                  </a:lnTo>
                  <a:lnTo>
                    <a:pt x="50" y="424"/>
                  </a:lnTo>
                  <a:lnTo>
                    <a:pt x="35" y="374"/>
                  </a:lnTo>
                  <a:lnTo>
                    <a:pt x="35" y="343"/>
                  </a:lnTo>
                  <a:lnTo>
                    <a:pt x="42" y="313"/>
                  </a:lnTo>
                  <a:lnTo>
                    <a:pt x="57" y="291"/>
                  </a:lnTo>
                  <a:lnTo>
                    <a:pt x="60" y="269"/>
                  </a:lnTo>
                  <a:lnTo>
                    <a:pt x="57" y="242"/>
                  </a:lnTo>
                  <a:lnTo>
                    <a:pt x="38" y="204"/>
                  </a:lnTo>
                  <a:lnTo>
                    <a:pt x="27" y="176"/>
                  </a:lnTo>
                  <a:lnTo>
                    <a:pt x="30" y="130"/>
                  </a:lnTo>
                  <a:lnTo>
                    <a:pt x="45" y="111"/>
                  </a:lnTo>
                  <a:lnTo>
                    <a:pt x="64" y="81"/>
                  </a:lnTo>
                  <a:lnTo>
                    <a:pt x="75" y="56"/>
                  </a:lnTo>
                  <a:lnTo>
                    <a:pt x="67" y="34"/>
                  </a:lnTo>
                  <a:lnTo>
                    <a:pt x="72" y="12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088573" name="Freeform 61">
              <a:extLst>
                <a:ext uri="{FF2B5EF4-FFF2-40B4-BE49-F238E27FC236}">
                  <a16:creationId xmlns:a16="http://schemas.microsoft.com/office/drawing/2014/main" id="{216D43F4-FED1-2576-BD50-6D1118FB6679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" y="2521"/>
              <a:ext cx="133" cy="114"/>
            </a:xfrm>
            <a:custGeom>
              <a:avLst/>
              <a:gdLst>
                <a:gd name="T0" fmla="*/ 266 w 266"/>
                <a:gd name="T1" fmla="*/ 185 h 229"/>
                <a:gd name="T2" fmla="*/ 185 w 266"/>
                <a:gd name="T3" fmla="*/ 119 h 229"/>
                <a:gd name="T4" fmla="*/ 118 w 266"/>
                <a:gd name="T5" fmla="*/ 59 h 229"/>
                <a:gd name="T6" fmla="*/ 56 w 266"/>
                <a:gd name="T7" fmla="*/ 0 h 229"/>
                <a:gd name="T8" fmla="*/ 0 w 266"/>
                <a:gd name="T9" fmla="*/ 0 h 229"/>
                <a:gd name="T10" fmla="*/ 133 w 266"/>
                <a:gd name="T11" fmla="*/ 96 h 229"/>
                <a:gd name="T12" fmla="*/ 197 w 266"/>
                <a:gd name="T13" fmla="*/ 156 h 229"/>
                <a:gd name="T14" fmla="*/ 251 w 266"/>
                <a:gd name="T15" fmla="*/ 229 h 229"/>
                <a:gd name="T16" fmla="*/ 266 w 266"/>
                <a:gd name="T17" fmla="*/ 185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6" h="229">
                  <a:moveTo>
                    <a:pt x="266" y="185"/>
                  </a:moveTo>
                  <a:lnTo>
                    <a:pt x="185" y="119"/>
                  </a:lnTo>
                  <a:lnTo>
                    <a:pt x="118" y="59"/>
                  </a:lnTo>
                  <a:lnTo>
                    <a:pt x="56" y="0"/>
                  </a:lnTo>
                  <a:lnTo>
                    <a:pt x="0" y="0"/>
                  </a:lnTo>
                  <a:lnTo>
                    <a:pt x="133" y="96"/>
                  </a:lnTo>
                  <a:lnTo>
                    <a:pt x="197" y="156"/>
                  </a:lnTo>
                  <a:lnTo>
                    <a:pt x="251" y="229"/>
                  </a:lnTo>
                  <a:lnTo>
                    <a:pt x="266" y="1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088574" name="Freeform 62">
              <a:extLst>
                <a:ext uri="{FF2B5EF4-FFF2-40B4-BE49-F238E27FC236}">
                  <a16:creationId xmlns:a16="http://schemas.microsoft.com/office/drawing/2014/main" id="{79B5A6FA-56F4-51B4-B927-08EBF7EC4C39}"/>
                </a:ext>
              </a:extLst>
            </p:cNvPr>
            <p:cNvSpPr>
              <a:spLocks/>
            </p:cNvSpPr>
            <p:nvPr/>
          </p:nvSpPr>
          <p:spPr bwMode="auto">
            <a:xfrm>
              <a:off x="360" y="2587"/>
              <a:ext cx="114" cy="93"/>
            </a:xfrm>
            <a:custGeom>
              <a:avLst/>
              <a:gdLst>
                <a:gd name="T0" fmla="*/ 228 w 228"/>
                <a:gd name="T1" fmla="*/ 118 h 186"/>
                <a:gd name="T2" fmla="*/ 169 w 228"/>
                <a:gd name="T3" fmla="*/ 96 h 186"/>
                <a:gd name="T4" fmla="*/ 125 w 228"/>
                <a:gd name="T5" fmla="*/ 59 h 186"/>
                <a:gd name="T6" fmla="*/ 45 w 228"/>
                <a:gd name="T7" fmla="*/ 0 h 186"/>
                <a:gd name="T8" fmla="*/ 0 w 228"/>
                <a:gd name="T9" fmla="*/ 0 h 186"/>
                <a:gd name="T10" fmla="*/ 104 w 228"/>
                <a:gd name="T11" fmla="*/ 59 h 186"/>
                <a:gd name="T12" fmla="*/ 143 w 228"/>
                <a:gd name="T13" fmla="*/ 98 h 186"/>
                <a:gd name="T14" fmla="*/ 228 w 228"/>
                <a:gd name="T15" fmla="*/ 186 h 186"/>
                <a:gd name="T16" fmla="*/ 224 w 228"/>
                <a:gd name="T17" fmla="*/ 133 h 186"/>
                <a:gd name="T18" fmla="*/ 228 w 228"/>
                <a:gd name="T19" fmla="*/ 11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8" h="186">
                  <a:moveTo>
                    <a:pt x="228" y="118"/>
                  </a:moveTo>
                  <a:lnTo>
                    <a:pt x="169" y="96"/>
                  </a:lnTo>
                  <a:lnTo>
                    <a:pt x="125" y="59"/>
                  </a:lnTo>
                  <a:lnTo>
                    <a:pt x="45" y="0"/>
                  </a:lnTo>
                  <a:lnTo>
                    <a:pt x="0" y="0"/>
                  </a:lnTo>
                  <a:lnTo>
                    <a:pt x="104" y="59"/>
                  </a:lnTo>
                  <a:lnTo>
                    <a:pt x="143" y="98"/>
                  </a:lnTo>
                  <a:lnTo>
                    <a:pt x="228" y="186"/>
                  </a:lnTo>
                  <a:lnTo>
                    <a:pt x="224" y="133"/>
                  </a:lnTo>
                  <a:lnTo>
                    <a:pt x="228" y="1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088575" name="Freeform 63">
              <a:extLst>
                <a:ext uri="{FF2B5EF4-FFF2-40B4-BE49-F238E27FC236}">
                  <a16:creationId xmlns:a16="http://schemas.microsoft.com/office/drawing/2014/main" id="{CC83E22B-2ABE-00A1-72D8-12399F9841C8}"/>
                </a:ext>
              </a:extLst>
            </p:cNvPr>
            <p:cNvSpPr>
              <a:spLocks/>
            </p:cNvSpPr>
            <p:nvPr/>
          </p:nvSpPr>
          <p:spPr bwMode="auto">
            <a:xfrm>
              <a:off x="342" y="2643"/>
              <a:ext cx="135" cy="144"/>
            </a:xfrm>
            <a:custGeom>
              <a:avLst/>
              <a:gdLst>
                <a:gd name="T0" fmla="*/ 265 w 269"/>
                <a:gd name="T1" fmla="*/ 214 h 288"/>
                <a:gd name="T2" fmla="*/ 191 w 269"/>
                <a:gd name="T3" fmla="*/ 149 h 288"/>
                <a:gd name="T4" fmla="*/ 163 w 269"/>
                <a:gd name="T5" fmla="*/ 104 h 288"/>
                <a:gd name="T6" fmla="*/ 104 w 269"/>
                <a:gd name="T7" fmla="*/ 60 h 288"/>
                <a:gd name="T8" fmla="*/ 52 w 269"/>
                <a:gd name="T9" fmla="*/ 22 h 288"/>
                <a:gd name="T10" fmla="*/ 15 w 269"/>
                <a:gd name="T11" fmla="*/ 0 h 288"/>
                <a:gd name="T12" fmla="*/ 0 w 269"/>
                <a:gd name="T13" fmla="*/ 0 h 288"/>
                <a:gd name="T14" fmla="*/ 0 w 269"/>
                <a:gd name="T15" fmla="*/ 22 h 288"/>
                <a:gd name="T16" fmla="*/ 45 w 269"/>
                <a:gd name="T17" fmla="*/ 50 h 288"/>
                <a:gd name="T18" fmla="*/ 126 w 269"/>
                <a:gd name="T19" fmla="*/ 102 h 288"/>
                <a:gd name="T20" fmla="*/ 185 w 269"/>
                <a:gd name="T21" fmla="*/ 161 h 288"/>
                <a:gd name="T22" fmla="*/ 226 w 269"/>
                <a:gd name="T23" fmla="*/ 227 h 288"/>
                <a:gd name="T24" fmla="*/ 269 w 269"/>
                <a:gd name="T25" fmla="*/ 288 h 288"/>
                <a:gd name="T26" fmla="*/ 265 w 269"/>
                <a:gd name="T27" fmla="*/ 214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69" h="288">
                  <a:moveTo>
                    <a:pt x="265" y="214"/>
                  </a:moveTo>
                  <a:lnTo>
                    <a:pt x="191" y="149"/>
                  </a:lnTo>
                  <a:lnTo>
                    <a:pt x="163" y="104"/>
                  </a:lnTo>
                  <a:lnTo>
                    <a:pt x="104" y="60"/>
                  </a:lnTo>
                  <a:lnTo>
                    <a:pt x="52" y="22"/>
                  </a:lnTo>
                  <a:lnTo>
                    <a:pt x="15" y="0"/>
                  </a:lnTo>
                  <a:lnTo>
                    <a:pt x="0" y="0"/>
                  </a:lnTo>
                  <a:lnTo>
                    <a:pt x="0" y="22"/>
                  </a:lnTo>
                  <a:lnTo>
                    <a:pt x="45" y="50"/>
                  </a:lnTo>
                  <a:lnTo>
                    <a:pt x="126" y="102"/>
                  </a:lnTo>
                  <a:lnTo>
                    <a:pt x="185" y="161"/>
                  </a:lnTo>
                  <a:lnTo>
                    <a:pt x="226" y="227"/>
                  </a:lnTo>
                  <a:lnTo>
                    <a:pt x="269" y="288"/>
                  </a:lnTo>
                  <a:lnTo>
                    <a:pt x="265" y="21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088576" name="Freeform 64">
              <a:extLst>
                <a:ext uri="{FF2B5EF4-FFF2-40B4-BE49-F238E27FC236}">
                  <a16:creationId xmlns:a16="http://schemas.microsoft.com/office/drawing/2014/main" id="{EAA9EA8E-2DE9-6415-190A-80DCC1D66472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" y="2761"/>
              <a:ext cx="104" cy="85"/>
            </a:xfrm>
            <a:custGeom>
              <a:avLst/>
              <a:gdLst>
                <a:gd name="T0" fmla="*/ 208 w 208"/>
                <a:gd name="T1" fmla="*/ 140 h 170"/>
                <a:gd name="T2" fmla="*/ 149 w 208"/>
                <a:gd name="T3" fmla="*/ 77 h 170"/>
                <a:gd name="T4" fmla="*/ 88 w 208"/>
                <a:gd name="T5" fmla="*/ 37 h 170"/>
                <a:gd name="T6" fmla="*/ 37 w 208"/>
                <a:gd name="T7" fmla="*/ 10 h 170"/>
                <a:gd name="T8" fmla="*/ 0 w 208"/>
                <a:gd name="T9" fmla="*/ 0 h 170"/>
                <a:gd name="T10" fmla="*/ 22 w 208"/>
                <a:gd name="T11" fmla="*/ 37 h 170"/>
                <a:gd name="T12" fmla="*/ 88 w 208"/>
                <a:gd name="T13" fmla="*/ 74 h 170"/>
                <a:gd name="T14" fmla="*/ 140 w 208"/>
                <a:gd name="T15" fmla="*/ 127 h 170"/>
                <a:gd name="T16" fmla="*/ 164 w 208"/>
                <a:gd name="T17" fmla="*/ 163 h 170"/>
                <a:gd name="T18" fmla="*/ 186 w 208"/>
                <a:gd name="T19" fmla="*/ 170 h 170"/>
                <a:gd name="T20" fmla="*/ 205 w 208"/>
                <a:gd name="T21" fmla="*/ 157 h 170"/>
                <a:gd name="T22" fmla="*/ 208 w 208"/>
                <a:gd name="T23" fmla="*/ 14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8" h="170">
                  <a:moveTo>
                    <a:pt x="208" y="140"/>
                  </a:moveTo>
                  <a:lnTo>
                    <a:pt x="149" y="77"/>
                  </a:lnTo>
                  <a:lnTo>
                    <a:pt x="88" y="37"/>
                  </a:lnTo>
                  <a:lnTo>
                    <a:pt x="37" y="10"/>
                  </a:lnTo>
                  <a:lnTo>
                    <a:pt x="0" y="0"/>
                  </a:lnTo>
                  <a:lnTo>
                    <a:pt x="22" y="37"/>
                  </a:lnTo>
                  <a:lnTo>
                    <a:pt x="88" y="74"/>
                  </a:lnTo>
                  <a:lnTo>
                    <a:pt x="140" y="127"/>
                  </a:lnTo>
                  <a:lnTo>
                    <a:pt x="164" y="163"/>
                  </a:lnTo>
                  <a:lnTo>
                    <a:pt x="186" y="170"/>
                  </a:lnTo>
                  <a:lnTo>
                    <a:pt x="205" y="157"/>
                  </a:lnTo>
                  <a:lnTo>
                    <a:pt x="208" y="14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088577" name="Freeform 65">
              <a:extLst>
                <a:ext uri="{FF2B5EF4-FFF2-40B4-BE49-F238E27FC236}">
                  <a16:creationId xmlns:a16="http://schemas.microsoft.com/office/drawing/2014/main" id="{B379E4E1-FFD0-A4F5-647E-8274EAD59801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" y="2821"/>
              <a:ext cx="115" cy="105"/>
            </a:xfrm>
            <a:custGeom>
              <a:avLst/>
              <a:gdLst>
                <a:gd name="T0" fmla="*/ 230 w 230"/>
                <a:gd name="T1" fmla="*/ 196 h 211"/>
                <a:gd name="T2" fmla="*/ 171 w 230"/>
                <a:gd name="T3" fmla="*/ 133 h 211"/>
                <a:gd name="T4" fmla="*/ 97 w 230"/>
                <a:gd name="T5" fmla="*/ 56 h 211"/>
                <a:gd name="T6" fmla="*/ 53 w 230"/>
                <a:gd name="T7" fmla="*/ 19 h 211"/>
                <a:gd name="T8" fmla="*/ 19 w 230"/>
                <a:gd name="T9" fmla="*/ 0 h 211"/>
                <a:gd name="T10" fmla="*/ 0 w 230"/>
                <a:gd name="T11" fmla="*/ 12 h 211"/>
                <a:gd name="T12" fmla="*/ 40 w 230"/>
                <a:gd name="T13" fmla="*/ 44 h 211"/>
                <a:gd name="T14" fmla="*/ 105 w 230"/>
                <a:gd name="T15" fmla="*/ 111 h 211"/>
                <a:gd name="T16" fmla="*/ 167 w 230"/>
                <a:gd name="T17" fmla="*/ 177 h 211"/>
                <a:gd name="T18" fmla="*/ 208 w 230"/>
                <a:gd name="T19" fmla="*/ 211 h 211"/>
                <a:gd name="T20" fmla="*/ 218 w 230"/>
                <a:gd name="T21" fmla="*/ 211 h 211"/>
                <a:gd name="T22" fmla="*/ 230 w 230"/>
                <a:gd name="T23" fmla="*/ 196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30" h="211">
                  <a:moveTo>
                    <a:pt x="230" y="196"/>
                  </a:moveTo>
                  <a:lnTo>
                    <a:pt x="171" y="133"/>
                  </a:lnTo>
                  <a:lnTo>
                    <a:pt x="97" y="56"/>
                  </a:lnTo>
                  <a:lnTo>
                    <a:pt x="53" y="19"/>
                  </a:lnTo>
                  <a:lnTo>
                    <a:pt x="19" y="0"/>
                  </a:lnTo>
                  <a:lnTo>
                    <a:pt x="0" y="12"/>
                  </a:lnTo>
                  <a:lnTo>
                    <a:pt x="40" y="44"/>
                  </a:lnTo>
                  <a:lnTo>
                    <a:pt x="105" y="111"/>
                  </a:lnTo>
                  <a:lnTo>
                    <a:pt x="167" y="177"/>
                  </a:lnTo>
                  <a:lnTo>
                    <a:pt x="208" y="211"/>
                  </a:lnTo>
                  <a:lnTo>
                    <a:pt x="218" y="211"/>
                  </a:lnTo>
                  <a:lnTo>
                    <a:pt x="230" y="19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088578" name="Freeform 66">
              <a:extLst>
                <a:ext uri="{FF2B5EF4-FFF2-40B4-BE49-F238E27FC236}">
                  <a16:creationId xmlns:a16="http://schemas.microsoft.com/office/drawing/2014/main" id="{7D3BBB0C-76D6-4466-5055-A061A059E5D9}"/>
                </a:ext>
              </a:extLst>
            </p:cNvPr>
            <p:cNvSpPr>
              <a:spLocks/>
            </p:cNvSpPr>
            <p:nvPr/>
          </p:nvSpPr>
          <p:spPr bwMode="auto">
            <a:xfrm>
              <a:off x="358" y="2909"/>
              <a:ext cx="80" cy="83"/>
            </a:xfrm>
            <a:custGeom>
              <a:avLst/>
              <a:gdLst>
                <a:gd name="T0" fmla="*/ 159 w 162"/>
                <a:gd name="T1" fmla="*/ 139 h 166"/>
                <a:gd name="T2" fmla="*/ 93 w 162"/>
                <a:gd name="T3" fmla="*/ 42 h 166"/>
                <a:gd name="T4" fmla="*/ 29 w 162"/>
                <a:gd name="T5" fmla="*/ 5 h 166"/>
                <a:gd name="T6" fmla="*/ 0 w 162"/>
                <a:gd name="T7" fmla="*/ 0 h 166"/>
                <a:gd name="T8" fmla="*/ 7 w 162"/>
                <a:gd name="T9" fmla="*/ 19 h 166"/>
                <a:gd name="T10" fmla="*/ 81 w 162"/>
                <a:gd name="T11" fmla="*/ 73 h 166"/>
                <a:gd name="T12" fmla="*/ 152 w 162"/>
                <a:gd name="T13" fmla="*/ 159 h 166"/>
                <a:gd name="T14" fmla="*/ 162 w 162"/>
                <a:gd name="T15" fmla="*/ 166 h 166"/>
                <a:gd name="T16" fmla="*/ 159 w 162"/>
                <a:gd name="T17" fmla="*/ 139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2" h="166">
                  <a:moveTo>
                    <a:pt x="159" y="139"/>
                  </a:moveTo>
                  <a:lnTo>
                    <a:pt x="93" y="42"/>
                  </a:lnTo>
                  <a:lnTo>
                    <a:pt x="29" y="5"/>
                  </a:lnTo>
                  <a:lnTo>
                    <a:pt x="0" y="0"/>
                  </a:lnTo>
                  <a:lnTo>
                    <a:pt x="7" y="19"/>
                  </a:lnTo>
                  <a:lnTo>
                    <a:pt x="81" y="73"/>
                  </a:lnTo>
                  <a:lnTo>
                    <a:pt x="152" y="159"/>
                  </a:lnTo>
                  <a:lnTo>
                    <a:pt x="162" y="166"/>
                  </a:lnTo>
                  <a:lnTo>
                    <a:pt x="159" y="13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088579" name="Freeform 67">
              <a:extLst>
                <a:ext uri="{FF2B5EF4-FFF2-40B4-BE49-F238E27FC236}">
                  <a16:creationId xmlns:a16="http://schemas.microsoft.com/office/drawing/2014/main" id="{E6E5A9DA-F889-7BCA-0B82-2C74212892A4}"/>
                </a:ext>
              </a:extLst>
            </p:cNvPr>
            <p:cNvSpPr>
              <a:spLocks/>
            </p:cNvSpPr>
            <p:nvPr/>
          </p:nvSpPr>
          <p:spPr bwMode="auto">
            <a:xfrm>
              <a:off x="360" y="2990"/>
              <a:ext cx="55" cy="63"/>
            </a:xfrm>
            <a:custGeom>
              <a:avLst/>
              <a:gdLst>
                <a:gd name="T0" fmla="*/ 106 w 110"/>
                <a:gd name="T1" fmla="*/ 96 h 126"/>
                <a:gd name="T2" fmla="*/ 52 w 110"/>
                <a:gd name="T3" fmla="*/ 22 h 126"/>
                <a:gd name="T4" fmla="*/ 2 w 110"/>
                <a:gd name="T5" fmla="*/ 0 h 126"/>
                <a:gd name="T6" fmla="*/ 0 w 110"/>
                <a:gd name="T7" fmla="*/ 22 h 126"/>
                <a:gd name="T8" fmla="*/ 23 w 110"/>
                <a:gd name="T9" fmla="*/ 59 h 126"/>
                <a:gd name="T10" fmla="*/ 82 w 110"/>
                <a:gd name="T11" fmla="*/ 108 h 126"/>
                <a:gd name="T12" fmla="*/ 98 w 110"/>
                <a:gd name="T13" fmla="*/ 126 h 126"/>
                <a:gd name="T14" fmla="*/ 110 w 110"/>
                <a:gd name="T15" fmla="*/ 118 h 126"/>
                <a:gd name="T16" fmla="*/ 106 w 110"/>
                <a:gd name="T17" fmla="*/ 96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0" h="126">
                  <a:moveTo>
                    <a:pt x="106" y="96"/>
                  </a:moveTo>
                  <a:lnTo>
                    <a:pt x="52" y="22"/>
                  </a:lnTo>
                  <a:lnTo>
                    <a:pt x="2" y="0"/>
                  </a:lnTo>
                  <a:lnTo>
                    <a:pt x="0" y="22"/>
                  </a:lnTo>
                  <a:lnTo>
                    <a:pt x="23" y="59"/>
                  </a:lnTo>
                  <a:lnTo>
                    <a:pt x="82" y="108"/>
                  </a:lnTo>
                  <a:lnTo>
                    <a:pt x="98" y="126"/>
                  </a:lnTo>
                  <a:lnTo>
                    <a:pt x="110" y="118"/>
                  </a:lnTo>
                  <a:lnTo>
                    <a:pt x="106" y="9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088580" name="Freeform 68">
              <a:extLst>
                <a:ext uri="{FF2B5EF4-FFF2-40B4-BE49-F238E27FC236}">
                  <a16:creationId xmlns:a16="http://schemas.microsoft.com/office/drawing/2014/main" id="{016EE9BD-2C9D-1ABB-BE92-B88B1CAA6E59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" y="3073"/>
              <a:ext cx="69" cy="71"/>
            </a:xfrm>
            <a:custGeom>
              <a:avLst/>
              <a:gdLst>
                <a:gd name="T0" fmla="*/ 140 w 140"/>
                <a:gd name="T1" fmla="*/ 142 h 142"/>
                <a:gd name="T2" fmla="*/ 120 w 140"/>
                <a:gd name="T3" fmla="*/ 120 h 142"/>
                <a:gd name="T4" fmla="*/ 81 w 140"/>
                <a:gd name="T5" fmla="*/ 61 h 142"/>
                <a:gd name="T6" fmla="*/ 25 w 140"/>
                <a:gd name="T7" fmla="*/ 0 h 142"/>
                <a:gd name="T8" fmla="*/ 0 w 140"/>
                <a:gd name="T9" fmla="*/ 0 h 142"/>
                <a:gd name="T10" fmla="*/ 10 w 140"/>
                <a:gd name="T11" fmla="*/ 22 h 142"/>
                <a:gd name="T12" fmla="*/ 53 w 140"/>
                <a:gd name="T13" fmla="*/ 80 h 142"/>
                <a:gd name="T14" fmla="*/ 97 w 140"/>
                <a:gd name="T15" fmla="*/ 139 h 142"/>
                <a:gd name="T16" fmla="*/ 140 w 140"/>
                <a:gd name="T17" fmla="*/ 142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0" h="142">
                  <a:moveTo>
                    <a:pt x="140" y="142"/>
                  </a:moveTo>
                  <a:lnTo>
                    <a:pt x="120" y="120"/>
                  </a:lnTo>
                  <a:lnTo>
                    <a:pt x="81" y="61"/>
                  </a:lnTo>
                  <a:lnTo>
                    <a:pt x="25" y="0"/>
                  </a:lnTo>
                  <a:lnTo>
                    <a:pt x="0" y="0"/>
                  </a:lnTo>
                  <a:lnTo>
                    <a:pt x="10" y="22"/>
                  </a:lnTo>
                  <a:lnTo>
                    <a:pt x="53" y="80"/>
                  </a:lnTo>
                  <a:lnTo>
                    <a:pt x="97" y="139"/>
                  </a:lnTo>
                  <a:lnTo>
                    <a:pt x="140" y="14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088581" name="Freeform 69">
              <a:extLst>
                <a:ext uri="{FF2B5EF4-FFF2-40B4-BE49-F238E27FC236}">
                  <a16:creationId xmlns:a16="http://schemas.microsoft.com/office/drawing/2014/main" id="{7745931D-D3E4-C0C2-628D-DFC7A5097DD5}"/>
                </a:ext>
              </a:extLst>
            </p:cNvPr>
            <p:cNvSpPr>
              <a:spLocks/>
            </p:cNvSpPr>
            <p:nvPr/>
          </p:nvSpPr>
          <p:spPr bwMode="auto">
            <a:xfrm>
              <a:off x="459" y="2481"/>
              <a:ext cx="213" cy="791"/>
            </a:xfrm>
            <a:custGeom>
              <a:avLst/>
              <a:gdLst>
                <a:gd name="T0" fmla="*/ 61 w 427"/>
                <a:gd name="T1" fmla="*/ 194 h 1583"/>
                <a:gd name="T2" fmla="*/ 76 w 427"/>
                <a:gd name="T3" fmla="*/ 281 h 1583"/>
                <a:gd name="T4" fmla="*/ 40 w 427"/>
                <a:gd name="T5" fmla="*/ 340 h 1583"/>
                <a:gd name="T6" fmla="*/ 44 w 427"/>
                <a:gd name="T7" fmla="*/ 421 h 1583"/>
                <a:gd name="T8" fmla="*/ 65 w 427"/>
                <a:gd name="T9" fmla="*/ 488 h 1583"/>
                <a:gd name="T10" fmla="*/ 31 w 427"/>
                <a:gd name="T11" fmla="*/ 553 h 1583"/>
                <a:gd name="T12" fmla="*/ 68 w 427"/>
                <a:gd name="T13" fmla="*/ 668 h 1583"/>
                <a:gd name="T14" fmla="*/ 24 w 427"/>
                <a:gd name="T15" fmla="*/ 764 h 1583"/>
                <a:gd name="T16" fmla="*/ 46 w 427"/>
                <a:gd name="T17" fmla="*/ 860 h 1583"/>
                <a:gd name="T18" fmla="*/ 59 w 427"/>
                <a:gd name="T19" fmla="*/ 928 h 1583"/>
                <a:gd name="T20" fmla="*/ 15 w 427"/>
                <a:gd name="T21" fmla="*/ 987 h 1583"/>
                <a:gd name="T22" fmla="*/ 40 w 427"/>
                <a:gd name="T23" fmla="*/ 1110 h 1583"/>
                <a:gd name="T24" fmla="*/ 37 w 427"/>
                <a:gd name="T25" fmla="*/ 1175 h 1583"/>
                <a:gd name="T26" fmla="*/ 0 w 427"/>
                <a:gd name="T27" fmla="*/ 1257 h 1583"/>
                <a:gd name="T28" fmla="*/ 22 w 427"/>
                <a:gd name="T29" fmla="*/ 1326 h 1583"/>
                <a:gd name="T30" fmla="*/ 24 w 427"/>
                <a:gd name="T31" fmla="*/ 1389 h 1583"/>
                <a:gd name="T32" fmla="*/ 31 w 427"/>
                <a:gd name="T33" fmla="*/ 1456 h 1583"/>
                <a:gd name="T34" fmla="*/ 61 w 427"/>
                <a:gd name="T35" fmla="*/ 1514 h 1583"/>
                <a:gd name="T36" fmla="*/ 65 w 427"/>
                <a:gd name="T37" fmla="*/ 1583 h 1583"/>
                <a:gd name="T38" fmla="*/ 161 w 427"/>
                <a:gd name="T39" fmla="*/ 1524 h 1583"/>
                <a:gd name="T40" fmla="*/ 275 w 427"/>
                <a:gd name="T41" fmla="*/ 1509 h 1583"/>
                <a:gd name="T42" fmla="*/ 353 w 427"/>
                <a:gd name="T43" fmla="*/ 1478 h 1583"/>
                <a:gd name="T44" fmla="*/ 377 w 427"/>
                <a:gd name="T45" fmla="*/ 1434 h 1583"/>
                <a:gd name="T46" fmla="*/ 385 w 427"/>
                <a:gd name="T47" fmla="*/ 1345 h 1583"/>
                <a:gd name="T48" fmla="*/ 368 w 427"/>
                <a:gd name="T49" fmla="*/ 1230 h 1583"/>
                <a:gd name="T50" fmla="*/ 349 w 427"/>
                <a:gd name="T51" fmla="*/ 1169 h 1583"/>
                <a:gd name="T52" fmla="*/ 361 w 427"/>
                <a:gd name="T53" fmla="*/ 1095 h 1583"/>
                <a:gd name="T54" fmla="*/ 325 w 427"/>
                <a:gd name="T55" fmla="*/ 1014 h 1583"/>
                <a:gd name="T56" fmla="*/ 375 w 427"/>
                <a:gd name="T57" fmla="*/ 951 h 1583"/>
                <a:gd name="T58" fmla="*/ 338 w 427"/>
                <a:gd name="T59" fmla="*/ 860 h 1583"/>
                <a:gd name="T60" fmla="*/ 318 w 427"/>
                <a:gd name="T61" fmla="*/ 773 h 1583"/>
                <a:gd name="T62" fmla="*/ 392 w 427"/>
                <a:gd name="T63" fmla="*/ 708 h 1583"/>
                <a:gd name="T64" fmla="*/ 368 w 427"/>
                <a:gd name="T65" fmla="*/ 661 h 1583"/>
                <a:gd name="T66" fmla="*/ 368 w 427"/>
                <a:gd name="T67" fmla="*/ 581 h 1583"/>
                <a:gd name="T68" fmla="*/ 334 w 427"/>
                <a:gd name="T69" fmla="*/ 529 h 1583"/>
                <a:gd name="T70" fmla="*/ 361 w 427"/>
                <a:gd name="T71" fmla="*/ 466 h 1583"/>
                <a:gd name="T72" fmla="*/ 338 w 427"/>
                <a:gd name="T73" fmla="*/ 414 h 1583"/>
                <a:gd name="T74" fmla="*/ 338 w 427"/>
                <a:gd name="T75" fmla="*/ 370 h 1583"/>
                <a:gd name="T76" fmla="*/ 362 w 427"/>
                <a:gd name="T77" fmla="*/ 331 h 1583"/>
                <a:gd name="T78" fmla="*/ 331 w 427"/>
                <a:gd name="T79" fmla="*/ 279 h 1583"/>
                <a:gd name="T80" fmla="*/ 325 w 427"/>
                <a:gd name="T81" fmla="*/ 206 h 1583"/>
                <a:gd name="T82" fmla="*/ 407 w 427"/>
                <a:gd name="T83" fmla="*/ 112 h 1583"/>
                <a:gd name="T84" fmla="*/ 427 w 427"/>
                <a:gd name="T85" fmla="*/ 15 h 1583"/>
                <a:gd name="T86" fmla="*/ 377 w 427"/>
                <a:gd name="T87" fmla="*/ 15 h 1583"/>
                <a:gd name="T88" fmla="*/ 235 w 427"/>
                <a:gd name="T89" fmla="*/ 90 h 1583"/>
                <a:gd name="T90" fmla="*/ 117 w 427"/>
                <a:gd name="T91" fmla="*/ 135 h 15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27" h="1583">
                  <a:moveTo>
                    <a:pt x="76" y="149"/>
                  </a:moveTo>
                  <a:lnTo>
                    <a:pt x="61" y="194"/>
                  </a:lnTo>
                  <a:lnTo>
                    <a:pt x="74" y="238"/>
                  </a:lnTo>
                  <a:lnTo>
                    <a:pt x="76" y="281"/>
                  </a:lnTo>
                  <a:lnTo>
                    <a:pt x="61" y="309"/>
                  </a:lnTo>
                  <a:lnTo>
                    <a:pt x="40" y="340"/>
                  </a:lnTo>
                  <a:lnTo>
                    <a:pt x="30" y="389"/>
                  </a:lnTo>
                  <a:lnTo>
                    <a:pt x="44" y="421"/>
                  </a:lnTo>
                  <a:lnTo>
                    <a:pt x="65" y="458"/>
                  </a:lnTo>
                  <a:lnTo>
                    <a:pt x="65" y="488"/>
                  </a:lnTo>
                  <a:lnTo>
                    <a:pt x="52" y="516"/>
                  </a:lnTo>
                  <a:lnTo>
                    <a:pt x="31" y="553"/>
                  </a:lnTo>
                  <a:lnTo>
                    <a:pt x="40" y="590"/>
                  </a:lnTo>
                  <a:lnTo>
                    <a:pt x="68" y="668"/>
                  </a:lnTo>
                  <a:lnTo>
                    <a:pt x="65" y="701"/>
                  </a:lnTo>
                  <a:lnTo>
                    <a:pt x="24" y="764"/>
                  </a:lnTo>
                  <a:lnTo>
                    <a:pt x="24" y="819"/>
                  </a:lnTo>
                  <a:lnTo>
                    <a:pt x="46" y="860"/>
                  </a:lnTo>
                  <a:lnTo>
                    <a:pt x="61" y="897"/>
                  </a:lnTo>
                  <a:lnTo>
                    <a:pt x="59" y="928"/>
                  </a:lnTo>
                  <a:lnTo>
                    <a:pt x="22" y="962"/>
                  </a:lnTo>
                  <a:lnTo>
                    <a:pt x="15" y="987"/>
                  </a:lnTo>
                  <a:lnTo>
                    <a:pt x="22" y="1046"/>
                  </a:lnTo>
                  <a:lnTo>
                    <a:pt x="40" y="1110"/>
                  </a:lnTo>
                  <a:lnTo>
                    <a:pt x="40" y="1147"/>
                  </a:lnTo>
                  <a:lnTo>
                    <a:pt x="37" y="1175"/>
                  </a:lnTo>
                  <a:lnTo>
                    <a:pt x="9" y="1221"/>
                  </a:lnTo>
                  <a:lnTo>
                    <a:pt x="0" y="1257"/>
                  </a:lnTo>
                  <a:lnTo>
                    <a:pt x="3" y="1296"/>
                  </a:lnTo>
                  <a:lnTo>
                    <a:pt x="22" y="1326"/>
                  </a:lnTo>
                  <a:lnTo>
                    <a:pt x="44" y="1352"/>
                  </a:lnTo>
                  <a:lnTo>
                    <a:pt x="24" y="1389"/>
                  </a:lnTo>
                  <a:lnTo>
                    <a:pt x="15" y="1426"/>
                  </a:lnTo>
                  <a:lnTo>
                    <a:pt x="31" y="1456"/>
                  </a:lnTo>
                  <a:lnTo>
                    <a:pt x="59" y="1478"/>
                  </a:lnTo>
                  <a:lnTo>
                    <a:pt x="61" y="1514"/>
                  </a:lnTo>
                  <a:lnTo>
                    <a:pt x="61" y="1543"/>
                  </a:lnTo>
                  <a:lnTo>
                    <a:pt x="65" y="1583"/>
                  </a:lnTo>
                  <a:lnTo>
                    <a:pt x="112" y="1551"/>
                  </a:lnTo>
                  <a:lnTo>
                    <a:pt x="161" y="1524"/>
                  </a:lnTo>
                  <a:lnTo>
                    <a:pt x="206" y="1509"/>
                  </a:lnTo>
                  <a:lnTo>
                    <a:pt x="275" y="1509"/>
                  </a:lnTo>
                  <a:lnTo>
                    <a:pt x="324" y="1502"/>
                  </a:lnTo>
                  <a:lnTo>
                    <a:pt x="353" y="1478"/>
                  </a:lnTo>
                  <a:lnTo>
                    <a:pt x="405" y="1463"/>
                  </a:lnTo>
                  <a:lnTo>
                    <a:pt x="377" y="1434"/>
                  </a:lnTo>
                  <a:lnTo>
                    <a:pt x="368" y="1391"/>
                  </a:lnTo>
                  <a:lnTo>
                    <a:pt x="385" y="1345"/>
                  </a:lnTo>
                  <a:lnTo>
                    <a:pt x="383" y="1279"/>
                  </a:lnTo>
                  <a:lnTo>
                    <a:pt x="368" y="1230"/>
                  </a:lnTo>
                  <a:lnTo>
                    <a:pt x="353" y="1206"/>
                  </a:lnTo>
                  <a:lnTo>
                    <a:pt x="349" y="1169"/>
                  </a:lnTo>
                  <a:lnTo>
                    <a:pt x="368" y="1125"/>
                  </a:lnTo>
                  <a:lnTo>
                    <a:pt x="361" y="1095"/>
                  </a:lnTo>
                  <a:lnTo>
                    <a:pt x="324" y="1044"/>
                  </a:lnTo>
                  <a:lnTo>
                    <a:pt x="325" y="1014"/>
                  </a:lnTo>
                  <a:lnTo>
                    <a:pt x="340" y="987"/>
                  </a:lnTo>
                  <a:lnTo>
                    <a:pt x="375" y="951"/>
                  </a:lnTo>
                  <a:lnTo>
                    <a:pt x="362" y="921"/>
                  </a:lnTo>
                  <a:lnTo>
                    <a:pt x="338" y="860"/>
                  </a:lnTo>
                  <a:lnTo>
                    <a:pt x="318" y="819"/>
                  </a:lnTo>
                  <a:lnTo>
                    <a:pt x="318" y="773"/>
                  </a:lnTo>
                  <a:lnTo>
                    <a:pt x="385" y="750"/>
                  </a:lnTo>
                  <a:lnTo>
                    <a:pt x="392" y="708"/>
                  </a:lnTo>
                  <a:lnTo>
                    <a:pt x="385" y="683"/>
                  </a:lnTo>
                  <a:lnTo>
                    <a:pt x="368" y="661"/>
                  </a:lnTo>
                  <a:lnTo>
                    <a:pt x="370" y="624"/>
                  </a:lnTo>
                  <a:lnTo>
                    <a:pt x="368" y="581"/>
                  </a:lnTo>
                  <a:lnTo>
                    <a:pt x="349" y="559"/>
                  </a:lnTo>
                  <a:lnTo>
                    <a:pt x="334" y="529"/>
                  </a:lnTo>
                  <a:lnTo>
                    <a:pt x="346" y="500"/>
                  </a:lnTo>
                  <a:lnTo>
                    <a:pt x="361" y="466"/>
                  </a:lnTo>
                  <a:lnTo>
                    <a:pt x="361" y="443"/>
                  </a:lnTo>
                  <a:lnTo>
                    <a:pt x="338" y="414"/>
                  </a:lnTo>
                  <a:lnTo>
                    <a:pt x="331" y="389"/>
                  </a:lnTo>
                  <a:lnTo>
                    <a:pt x="338" y="370"/>
                  </a:lnTo>
                  <a:lnTo>
                    <a:pt x="361" y="355"/>
                  </a:lnTo>
                  <a:lnTo>
                    <a:pt x="362" y="331"/>
                  </a:lnTo>
                  <a:lnTo>
                    <a:pt x="355" y="315"/>
                  </a:lnTo>
                  <a:lnTo>
                    <a:pt x="331" y="279"/>
                  </a:lnTo>
                  <a:lnTo>
                    <a:pt x="324" y="238"/>
                  </a:lnTo>
                  <a:lnTo>
                    <a:pt x="325" y="206"/>
                  </a:lnTo>
                  <a:lnTo>
                    <a:pt x="349" y="176"/>
                  </a:lnTo>
                  <a:lnTo>
                    <a:pt x="407" y="112"/>
                  </a:lnTo>
                  <a:lnTo>
                    <a:pt x="427" y="58"/>
                  </a:lnTo>
                  <a:lnTo>
                    <a:pt x="427" y="15"/>
                  </a:lnTo>
                  <a:lnTo>
                    <a:pt x="407" y="0"/>
                  </a:lnTo>
                  <a:lnTo>
                    <a:pt x="377" y="15"/>
                  </a:lnTo>
                  <a:lnTo>
                    <a:pt x="303" y="61"/>
                  </a:lnTo>
                  <a:lnTo>
                    <a:pt x="235" y="90"/>
                  </a:lnTo>
                  <a:lnTo>
                    <a:pt x="164" y="120"/>
                  </a:lnTo>
                  <a:lnTo>
                    <a:pt x="117" y="135"/>
                  </a:lnTo>
                  <a:lnTo>
                    <a:pt x="76" y="149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088582" name="Freeform 70">
              <a:extLst>
                <a:ext uri="{FF2B5EF4-FFF2-40B4-BE49-F238E27FC236}">
                  <a16:creationId xmlns:a16="http://schemas.microsoft.com/office/drawing/2014/main" id="{418D4C56-2B6B-B6E0-EFBC-BE6039A4810F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" y="2475"/>
              <a:ext cx="381" cy="809"/>
            </a:xfrm>
            <a:custGeom>
              <a:avLst/>
              <a:gdLst>
                <a:gd name="T0" fmla="*/ 498 w 761"/>
                <a:gd name="T1" fmla="*/ 1521 h 1619"/>
                <a:gd name="T2" fmla="*/ 351 w 761"/>
                <a:gd name="T3" fmla="*/ 1573 h 1619"/>
                <a:gd name="T4" fmla="*/ 61 w 761"/>
                <a:gd name="T5" fmla="*/ 1310 h 1619"/>
                <a:gd name="T6" fmla="*/ 46 w 761"/>
                <a:gd name="T7" fmla="*/ 1354 h 1619"/>
                <a:gd name="T8" fmla="*/ 361 w 761"/>
                <a:gd name="T9" fmla="*/ 1619 h 1619"/>
                <a:gd name="T10" fmla="*/ 513 w 761"/>
                <a:gd name="T11" fmla="*/ 1538 h 1619"/>
                <a:gd name="T12" fmla="*/ 720 w 761"/>
                <a:gd name="T13" fmla="*/ 1470 h 1619"/>
                <a:gd name="T14" fmla="*/ 711 w 761"/>
                <a:gd name="T15" fmla="*/ 1354 h 1619"/>
                <a:gd name="T16" fmla="*/ 668 w 761"/>
                <a:gd name="T17" fmla="*/ 1227 h 1619"/>
                <a:gd name="T18" fmla="*/ 689 w 761"/>
                <a:gd name="T19" fmla="*/ 1124 h 1619"/>
                <a:gd name="T20" fmla="*/ 644 w 761"/>
                <a:gd name="T21" fmla="*/ 1024 h 1619"/>
                <a:gd name="T22" fmla="*/ 667 w 761"/>
                <a:gd name="T23" fmla="*/ 907 h 1619"/>
                <a:gd name="T24" fmla="*/ 683 w 761"/>
                <a:gd name="T25" fmla="*/ 789 h 1619"/>
                <a:gd name="T26" fmla="*/ 689 w 761"/>
                <a:gd name="T27" fmla="*/ 642 h 1619"/>
                <a:gd name="T28" fmla="*/ 659 w 761"/>
                <a:gd name="T29" fmla="*/ 517 h 1619"/>
                <a:gd name="T30" fmla="*/ 644 w 761"/>
                <a:gd name="T31" fmla="*/ 419 h 1619"/>
                <a:gd name="T32" fmla="*/ 681 w 761"/>
                <a:gd name="T33" fmla="*/ 334 h 1619"/>
                <a:gd name="T34" fmla="*/ 662 w 761"/>
                <a:gd name="T35" fmla="*/ 192 h 1619"/>
                <a:gd name="T36" fmla="*/ 755 w 761"/>
                <a:gd name="T37" fmla="*/ 17 h 1619"/>
                <a:gd name="T38" fmla="*/ 714 w 761"/>
                <a:gd name="T39" fmla="*/ 54 h 1619"/>
                <a:gd name="T40" fmla="*/ 618 w 761"/>
                <a:gd name="T41" fmla="*/ 214 h 1619"/>
                <a:gd name="T42" fmla="*/ 478 w 761"/>
                <a:gd name="T43" fmla="*/ 345 h 1619"/>
                <a:gd name="T44" fmla="*/ 622 w 761"/>
                <a:gd name="T45" fmla="*/ 297 h 1619"/>
                <a:gd name="T46" fmla="*/ 610 w 761"/>
                <a:gd name="T47" fmla="*/ 390 h 1619"/>
                <a:gd name="T48" fmla="*/ 541 w 761"/>
                <a:gd name="T49" fmla="*/ 487 h 1619"/>
                <a:gd name="T50" fmla="*/ 640 w 761"/>
                <a:gd name="T51" fmla="*/ 465 h 1619"/>
                <a:gd name="T52" fmla="*/ 615 w 761"/>
                <a:gd name="T53" fmla="*/ 539 h 1619"/>
                <a:gd name="T54" fmla="*/ 608 w 761"/>
                <a:gd name="T55" fmla="*/ 620 h 1619"/>
                <a:gd name="T56" fmla="*/ 463 w 761"/>
                <a:gd name="T57" fmla="*/ 728 h 1619"/>
                <a:gd name="T58" fmla="*/ 625 w 761"/>
                <a:gd name="T59" fmla="*/ 654 h 1619"/>
                <a:gd name="T60" fmla="*/ 683 w 761"/>
                <a:gd name="T61" fmla="*/ 728 h 1619"/>
                <a:gd name="T62" fmla="*/ 585 w 761"/>
                <a:gd name="T63" fmla="*/ 796 h 1619"/>
                <a:gd name="T64" fmla="*/ 405 w 761"/>
                <a:gd name="T65" fmla="*/ 885 h 1619"/>
                <a:gd name="T66" fmla="*/ 610 w 761"/>
                <a:gd name="T67" fmla="*/ 848 h 1619"/>
                <a:gd name="T68" fmla="*/ 652 w 761"/>
                <a:gd name="T69" fmla="*/ 985 h 1619"/>
                <a:gd name="T70" fmla="*/ 409 w 761"/>
                <a:gd name="T71" fmla="*/ 1050 h 1619"/>
                <a:gd name="T72" fmla="*/ 541 w 761"/>
                <a:gd name="T73" fmla="*/ 1046 h 1619"/>
                <a:gd name="T74" fmla="*/ 625 w 761"/>
                <a:gd name="T75" fmla="*/ 1087 h 1619"/>
                <a:gd name="T76" fmla="*/ 622 w 761"/>
                <a:gd name="T77" fmla="*/ 1168 h 1619"/>
                <a:gd name="T78" fmla="*/ 389 w 761"/>
                <a:gd name="T79" fmla="*/ 1214 h 1619"/>
                <a:gd name="T80" fmla="*/ 504 w 761"/>
                <a:gd name="T81" fmla="*/ 1214 h 1619"/>
                <a:gd name="T82" fmla="*/ 637 w 761"/>
                <a:gd name="T83" fmla="*/ 1193 h 1619"/>
                <a:gd name="T84" fmla="*/ 522 w 761"/>
                <a:gd name="T85" fmla="*/ 1303 h 1619"/>
                <a:gd name="T86" fmla="*/ 389 w 761"/>
                <a:gd name="T87" fmla="*/ 1366 h 1619"/>
                <a:gd name="T88" fmla="*/ 556 w 761"/>
                <a:gd name="T89" fmla="*/ 1307 h 1619"/>
                <a:gd name="T90" fmla="*/ 655 w 761"/>
                <a:gd name="T91" fmla="*/ 1285 h 1619"/>
                <a:gd name="T92" fmla="*/ 652 w 761"/>
                <a:gd name="T93" fmla="*/ 1381 h 1619"/>
                <a:gd name="T94" fmla="*/ 667 w 761"/>
                <a:gd name="T95" fmla="*/ 1462 h 16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761" h="1619">
                  <a:moveTo>
                    <a:pt x="647" y="1465"/>
                  </a:moveTo>
                  <a:lnTo>
                    <a:pt x="615" y="1502"/>
                  </a:lnTo>
                  <a:lnTo>
                    <a:pt x="563" y="1514"/>
                  </a:lnTo>
                  <a:lnTo>
                    <a:pt x="498" y="1521"/>
                  </a:lnTo>
                  <a:lnTo>
                    <a:pt x="426" y="1536"/>
                  </a:lnTo>
                  <a:lnTo>
                    <a:pt x="380" y="1564"/>
                  </a:lnTo>
                  <a:lnTo>
                    <a:pt x="365" y="1579"/>
                  </a:lnTo>
                  <a:lnTo>
                    <a:pt x="351" y="1573"/>
                  </a:lnTo>
                  <a:lnTo>
                    <a:pt x="265" y="1508"/>
                  </a:lnTo>
                  <a:lnTo>
                    <a:pt x="154" y="1421"/>
                  </a:lnTo>
                  <a:lnTo>
                    <a:pt x="117" y="1366"/>
                  </a:lnTo>
                  <a:lnTo>
                    <a:pt x="61" y="1310"/>
                  </a:lnTo>
                  <a:lnTo>
                    <a:pt x="45" y="1266"/>
                  </a:lnTo>
                  <a:lnTo>
                    <a:pt x="0" y="1260"/>
                  </a:lnTo>
                  <a:lnTo>
                    <a:pt x="23" y="1307"/>
                  </a:lnTo>
                  <a:lnTo>
                    <a:pt x="46" y="1354"/>
                  </a:lnTo>
                  <a:lnTo>
                    <a:pt x="117" y="1406"/>
                  </a:lnTo>
                  <a:lnTo>
                    <a:pt x="167" y="1470"/>
                  </a:lnTo>
                  <a:lnTo>
                    <a:pt x="287" y="1545"/>
                  </a:lnTo>
                  <a:lnTo>
                    <a:pt x="361" y="1619"/>
                  </a:lnTo>
                  <a:lnTo>
                    <a:pt x="389" y="1612"/>
                  </a:lnTo>
                  <a:lnTo>
                    <a:pt x="420" y="1575"/>
                  </a:lnTo>
                  <a:lnTo>
                    <a:pt x="461" y="1553"/>
                  </a:lnTo>
                  <a:lnTo>
                    <a:pt x="513" y="1538"/>
                  </a:lnTo>
                  <a:lnTo>
                    <a:pt x="622" y="1529"/>
                  </a:lnTo>
                  <a:lnTo>
                    <a:pt x="655" y="1508"/>
                  </a:lnTo>
                  <a:lnTo>
                    <a:pt x="711" y="1495"/>
                  </a:lnTo>
                  <a:lnTo>
                    <a:pt x="720" y="1470"/>
                  </a:lnTo>
                  <a:lnTo>
                    <a:pt x="703" y="1440"/>
                  </a:lnTo>
                  <a:lnTo>
                    <a:pt x="683" y="1411"/>
                  </a:lnTo>
                  <a:lnTo>
                    <a:pt x="696" y="1374"/>
                  </a:lnTo>
                  <a:lnTo>
                    <a:pt x="711" y="1354"/>
                  </a:lnTo>
                  <a:lnTo>
                    <a:pt x="711" y="1322"/>
                  </a:lnTo>
                  <a:lnTo>
                    <a:pt x="696" y="1273"/>
                  </a:lnTo>
                  <a:lnTo>
                    <a:pt x="689" y="1249"/>
                  </a:lnTo>
                  <a:lnTo>
                    <a:pt x="668" y="1227"/>
                  </a:lnTo>
                  <a:lnTo>
                    <a:pt x="659" y="1201"/>
                  </a:lnTo>
                  <a:lnTo>
                    <a:pt x="668" y="1176"/>
                  </a:lnTo>
                  <a:lnTo>
                    <a:pt x="690" y="1156"/>
                  </a:lnTo>
                  <a:lnTo>
                    <a:pt x="689" y="1124"/>
                  </a:lnTo>
                  <a:lnTo>
                    <a:pt x="677" y="1102"/>
                  </a:lnTo>
                  <a:lnTo>
                    <a:pt x="652" y="1068"/>
                  </a:lnTo>
                  <a:lnTo>
                    <a:pt x="637" y="1050"/>
                  </a:lnTo>
                  <a:lnTo>
                    <a:pt x="644" y="1024"/>
                  </a:lnTo>
                  <a:lnTo>
                    <a:pt x="681" y="1002"/>
                  </a:lnTo>
                  <a:lnTo>
                    <a:pt x="696" y="972"/>
                  </a:lnTo>
                  <a:lnTo>
                    <a:pt x="690" y="948"/>
                  </a:lnTo>
                  <a:lnTo>
                    <a:pt x="667" y="907"/>
                  </a:lnTo>
                  <a:lnTo>
                    <a:pt x="640" y="855"/>
                  </a:lnTo>
                  <a:lnTo>
                    <a:pt x="630" y="818"/>
                  </a:lnTo>
                  <a:lnTo>
                    <a:pt x="644" y="803"/>
                  </a:lnTo>
                  <a:lnTo>
                    <a:pt x="683" y="789"/>
                  </a:lnTo>
                  <a:lnTo>
                    <a:pt x="705" y="774"/>
                  </a:lnTo>
                  <a:lnTo>
                    <a:pt x="711" y="728"/>
                  </a:lnTo>
                  <a:lnTo>
                    <a:pt x="683" y="676"/>
                  </a:lnTo>
                  <a:lnTo>
                    <a:pt x="689" y="642"/>
                  </a:lnTo>
                  <a:lnTo>
                    <a:pt x="699" y="610"/>
                  </a:lnTo>
                  <a:lnTo>
                    <a:pt x="674" y="573"/>
                  </a:lnTo>
                  <a:lnTo>
                    <a:pt x="652" y="539"/>
                  </a:lnTo>
                  <a:lnTo>
                    <a:pt x="659" y="517"/>
                  </a:lnTo>
                  <a:lnTo>
                    <a:pt x="674" y="495"/>
                  </a:lnTo>
                  <a:lnTo>
                    <a:pt x="674" y="458"/>
                  </a:lnTo>
                  <a:lnTo>
                    <a:pt x="659" y="437"/>
                  </a:lnTo>
                  <a:lnTo>
                    <a:pt x="644" y="419"/>
                  </a:lnTo>
                  <a:lnTo>
                    <a:pt x="647" y="391"/>
                  </a:lnTo>
                  <a:lnTo>
                    <a:pt x="674" y="378"/>
                  </a:lnTo>
                  <a:lnTo>
                    <a:pt x="689" y="363"/>
                  </a:lnTo>
                  <a:lnTo>
                    <a:pt x="681" y="334"/>
                  </a:lnTo>
                  <a:lnTo>
                    <a:pt x="652" y="297"/>
                  </a:lnTo>
                  <a:lnTo>
                    <a:pt x="640" y="264"/>
                  </a:lnTo>
                  <a:lnTo>
                    <a:pt x="637" y="227"/>
                  </a:lnTo>
                  <a:lnTo>
                    <a:pt x="662" y="192"/>
                  </a:lnTo>
                  <a:lnTo>
                    <a:pt x="714" y="134"/>
                  </a:lnTo>
                  <a:lnTo>
                    <a:pt x="740" y="91"/>
                  </a:lnTo>
                  <a:lnTo>
                    <a:pt x="761" y="54"/>
                  </a:lnTo>
                  <a:lnTo>
                    <a:pt x="755" y="17"/>
                  </a:lnTo>
                  <a:lnTo>
                    <a:pt x="735" y="0"/>
                  </a:lnTo>
                  <a:lnTo>
                    <a:pt x="720" y="3"/>
                  </a:lnTo>
                  <a:lnTo>
                    <a:pt x="696" y="32"/>
                  </a:lnTo>
                  <a:lnTo>
                    <a:pt x="714" y="54"/>
                  </a:lnTo>
                  <a:lnTo>
                    <a:pt x="711" y="91"/>
                  </a:lnTo>
                  <a:lnTo>
                    <a:pt x="677" y="155"/>
                  </a:lnTo>
                  <a:lnTo>
                    <a:pt x="632" y="192"/>
                  </a:lnTo>
                  <a:lnTo>
                    <a:pt x="618" y="214"/>
                  </a:lnTo>
                  <a:lnTo>
                    <a:pt x="608" y="242"/>
                  </a:lnTo>
                  <a:lnTo>
                    <a:pt x="603" y="260"/>
                  </a:lnTo>
                  <a:lnTo>
                    <a:pt x="537" y="311"/>
                  </a:lnTo>
                  <a:lnTo>
                    <a:pt x="478" y="345"/>
                  </a:lnTo>
                  <a:lnTo>
                    <a:pt x="470" y="370"/>
                  </a:lnTo>
                  <a:lnTo>
                    <a:pt x="491" y="375"/>
                  </a:lnTo>
                  <a:lnTo>
                    <a:pt x="578" y="311"/>
                  </a:lnTo>
                  <a:lnTo>
                    <a:pt x="622" y="297"/>
                  </a:lnTo>
                  <a:lnTo>
                    <a:pt x="644" y="338"/>
                  </a:lnTo>
                  <a:lnTo>
                    <a:pt x="652" y="356"/>
                  </a:lnTo>
                  <a:lnTo>
                    <a:pt x="630" y="375"/>
                  </a:lnTo>
                  <a:lnTo>
                    <a:pt x="610" y="390"/>
                  </a:lnTo>
                  <a:lnTo>
                    <a:pt x="608" y="415"/>
                  </a:lnTo>
                  <a:lnTo>
                    <a:pt x="615" y="441"/>
                  </a:lnTo>
                  <a:lnTo>
                    <a:pt x="596" y="462"/>
                  </a:lnTo>
                  <a:lnTo>
                    <a:pt x="541" y="487"/>
                  </a:lnTo>
                  <a:lnTo>
                    <a:pt x="461" y="521"/>
                  </a:lnTo>
                  <a:lnTo>
                    <a:pt x="491" y="532"/>
                  </a:lnTo>
                  <a:lnTo>
                    <a:pt x="573" y="499"/>
                  </a:lnTo>
                  <a:lnTo>
                    <a:pt x="640" y="465"/>
                  </a:lnTo>
                  <a:lnTo>
                    <a:pt x="652" y="473"/>
                  </a:lnTo>
                  <a:lnTo>
                    <a:pt x="644" y="495"/>
                  </a:lnTo>
                  <a:lnTo>
                    <a:pt x="622" y="517"/>
                  </a:lnTo>
                  <a:lnTo>
                    <a:pt x="615" y="539"/>
                  </a:lnTo>
                  <a:lnTo>
                    <a:pt x="625" y="568"/>
                  </a:lnTo>
                  <a:lnTo>
                    <a:pt x="652" y="591"/>
                  </a:lnTo>
                  <a:lnTo>
                    <a:pt x="652" y="610"/>
                  </a:lnTo>
                  <a:lnTo>
                    <a:pt x="608" y="620"/>
                  </a:lnTo>
                  <a:lnTo>
                    <a:pt x="571" y="669"/>
                  </a:lnTo>
                  <a:lnTo>
                    <a:pt x="526" y="698"/>
                  </a:lnTo>
                  <a:lnTo>
                    <a:pt x="467" y="713"/>
                  </a:lnTo>
                  <a:lnTo>
                    <a:pt x="463" y="728"/>
                  </a:lnTo>
                  <a:lnTo>
                    <a:pt x="500" y="722"/>
                  </a:lnTo>
                  <a:lnTo>
                    <a:pt x="578" y="698"/>
                  </a:lnTo>
                  <a:lnTo>
                    <a:pt x="608" y="676"/>
                  </a:lnTo>
                  <a:lnTo>
                    <a:pt x="625" y="654"/>
                  </a:lnTo>
                  <a:lnTo>
                    <a:pt x="652" y="650"/>
                  </a:lnTo>
                  <a:lnTo>
                    <a:pt x="652" y="676"/>
                  </a:lnTo>
                  <a:lnTo>
                    <a:pt x="668" y="700"/>
                  </a:lnTo>
                  <a:lnTo>
                    <a:pt x="683" y="728"/>
                  </a:lnTo>
                  <a:lnTo>
                    <a:pt x="674" y="750"/>
                  </a:lnTo>
                  <a:lnTo>
                    <a:pt x="640" y="765"/>
                  </a:lnTo>
                  <a:lnTo>
                    <a:pt x="608" y="774"/>
                  </a:lnTo>
                  <a:lnTo>
                    <a:pt x="585" y="796"/>
                  </a:lnTo>
                  <a:lnTo>
                    <a:pt x="485" y="826"/>
                  </a:lnTo>
                  <a:lnTo>
                    <a:pt x="411" y="852"/>
                  </a:lnTo>
                  <a:lnTo>
                    <a:pt x="383" y="867"/>
                  </a:lnTo>
                  <a:lnTo>
                    <a:pt x="405" y="885"/>
                  </a:lnTo>
                  <a:lnTo>
                    <a:pt x="448" y="874"/>
                  </a:lnTo>
                  <a:lnTo>
                    <a:pt x="537" y="840"/>
                  </a:lnTo>
                  <a:lnTo>
                    <a:pt x="596" y="823"/>
                  </a:lnTo>
                  <a:lnTo>
                    <a:pt x="610" y="848"/>
                  </a:lnTo>
                  <a:lnTo>
                    <a:pt x="625" y="892"/>
                  </a:lnTo>
                  <a:lnTo>
                    <a:pt x="652" y="929"/>
                  </a:lnTo>
                  <a:lnTo>
                    <a:pt x="655" y="957"/>
                  </a:lnTo>
                  <a:lnTo>
                    <a:pt x="652" y="985"/>
                  </a:lnTo>
                  <a:lnTo>
                    <a:pt x="622" y="994"/>
                  </a:lnTo>
                  <a:lnTo>
                    <a:pt x="571" y="1007"/>
                  </a:lnTo>
                  <a:lnTo>
                    <a:pt x="504" y="1037"/>
                  </a:lnTo>
                  <a:lnTo>
                    <a:pt x="409" y="1050"/>
                  </a:lnTo>
                  <a:lnTo>
                    <a:pt x="373" y="1068"/>
                  </a:lnTo>
                  <a:lnTo>
                    <a:pt x="398" y="1080"/>
                  </a:lnTo>
                  <a:lnTo>
                    <a:pt x="482" y="1068"/>
                  </a:lnTo>
                  <a:lnTo>
                    <a:pt x="541" y="1046"/>
                  </a:lnTo>
                  <a:lnTo>
                    <a:pt x="581" y="1031"/>
                  </a:lnTo>
                  <a:lnTo>
                    <a:pt x="615" y="1024"/>
                  </a:lnTo>
                  <a:lnTo>
                    <a:pt x="610" y="1050"/>
                  </a:lnTo>
                  <a:lnTo>
                    <a:pt x="625" y="1087"/>
                  </a:lnTo>
                  <a:lnTo>
                    <a:pt x="647" y="1109"/>
                  </a:lnTo>
                  <a:lnTo>
                    <a:pt x="652" y="1134"/>
                  </a:lnTo>
                  <a:lnTo>
                    <a:pt x="652" y="1156"/>
                  </a:lnTo>
                  <a:lnTo>
                    <a:pt x="622" y="1168"/>
                  </a:lnTo>
                  <a:lnTo>
                    <a:pt x="566" y="1171"/>
                  </a:lnTo>
                  <a:lnTo>
                    <a:pt x="526" y="1183"/>
                  </a:lnTo>
                  <a:lnTo>
                    <a:pt x="439" y="1213"/>
                  </a:lnTo>
                  <a:lnTo>
                    <a:pt x="389" y="1214"/>
                  </a:lnTo>
                  <a:lnTo>
                    <a:pt x="373" y="1236"/>
                  </a:lnTo>
                  <a:lnTo>
                    <a:pt x="395" y="1244"/>
                  </a:lnTo>
                  <a:lnTo>
                    <a:pt x="439" y="1235"/>
                  </a:lnTo>
                  <a:lnTo>
                    <a:pt x="504" y="1214"/>
                  </a:lnTo>
                  <a:lnTo>
                    <a:pt x="541" y="1201"/>
                  </a:lnTo>
                  <a:lnTo>
                    <a:pt x="588" y="1190"/>
                  </a:lnTo>
                  <a:lnTo>
                    <a:pt x="625" y="1193"/>
                  </a:lnTo>
                  <a:lnTo>
                    <a:pt x="637" y="1193"/>
                  </a:lnTo>
                  <a:lnTo>
                    <a:pt x="637" y="1227"/>
                  </a:lnTo>
                  <a:lnTo>
                    <a:pt x="647" y="1244"/>
                  </a:lnTo>
                  <a:lnTo>
                    <a:pt x="581" y="1260"/>
                  </a:lnTo>
                  <a:lnTo>
                    <a:pt x="522" y="1303"/>
                  </a:lnTo>
                  <a:lnTo>
                    <a:pt x="456" y="1325"/>
                  </a:lnTo>
                  <a:lnTo>
                    <a:pt x="411" y="1332"/>
                  </a:lnTo>
                  <a:lnTo>
                    <a:pt x="374" y="1352"/>
                  </a:lnTo>
                  <a:lnTo>
                    <a:pt x="389" y="1366"/>
                  </a:lnTo>
                  <a:lnTo>
                    <a:pt x="426" y="1354"/>
                  </a:lnTo>
                  <a:lnTo>
                    <a:pt x="467" y="1340"/>
                  </a:lnTo>
                  <a:lnTo>
                    <a:pt x="515" y="1332"/>
                  </a:lnTo>
                  <a:lnTo>
                    <a:pt x="556" y="1307"/>
                  </a:lnTo>
                  <a:lnTo>
                    <a:pt x="578" y="1285"/>
                  </a:lnTo>
                  <a:lnTo>
                    <a:pt x="608" y="1281"/>
                  </a:lnTo>
                  <a:lnTo>
                    <a:pt x="644" y="1281"/>
                  </a:lnTo>
                  <a:lnTo>
                    <a:pt x="655" y="1285"/>
                  </a:lnTo>
                  <a:lnTo>
                    <a:pt x="667" y="1310"/>
                  </a:lnTo>
                  <a:lnTo>
                    <a:pt x="674" y="1340"/>
                  </a:lnTo>
                  <a:lnTo>
                    <a:pt x="667" y="1366"/>
                  </a:lnTo>
                  <a:lnTo>
                    <a:pt x="652" y="1381"/>
                  </a:lnTo>
                  <a:lnTo>
                    <a:pt x="640" y="1418"/>
                  </a:lnTo>
                  <a:lnTo>
                    <a:pt x="652" y="1433"/>
                  </a:lnTo>
                  <a:lnTo>
                    <a:pt x="667" y="1448"/>
                  </a:lnTo>
                  <a:lnTo>
                    <a:pt x="667" y="1462"/>
                  </a:lnTo>
                  <a:lnTo>
                    <a:pt x="647" y="146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088583" name="Freeform 71">
              <a:extLst>
                <a:ext uri="{FF2B5EF4-FFF2-40B4-BE49-F238E27FC236}">
                  <a16:creationId xmlns:a16="http://schemas.microsoft.com/office/drawing/2014/main" id="{AF6C5FA5-44A0-3DC6-EF73-C83786FD6C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12" y="3170"/>
              <a:ext cx="110" cy="36"/>
            </a:xfrm>
            <a:custGeom>
              <a:avLst/>
              <a:gdLst>
                <a:gd name="T0" fmla="*/ 0 w 222"/>
                <a:gd name="T1" fmla="*/ 57 h 72"/>
                <a:gd name="T2" fmla="*/ 89 w 222"/>
                <a:gd name="T3" fmla="*/ 54 h 72"/>
                <a:gd name="T4" fmla="*/ 123 w 222"/>
                <a:gd name="T5" fmla="*/ 35 h 72"/>
                <a:gd name="T6" fmla="*/ 152 w 222"/>
                <a:gd name="T7" fmla="*/ 13 h 72"/>
                <a:gd name="T8" fmla="*/ 207 w 222"/>
                <a:gd name="T9" fmla="*/ 0 h 72"/>
                <a:gd name="T10" fmla="*/ 222 w 222"/>
                <a:gd name="T11" fmla="*/ 13 h 72"/>
                <a:gd name="T12" fmla="*/ 198 w 222"/>
                <a:gd name="T13" fmla="*/ 20 h 72"/>
                <a:gd name="T14" fmla="*/ 160 w 222"/>
                <a:gd name="T15" fmla="*/ 41 h 72"/>
                <a:gd name="T16" fmla="*/ 140 w 222"/>
                <a:gd name="T17" fmla="*/ 54 h 72"/>
                <a:gd name="T18" fmla="*/ 104 w 222"/>
                <a:gd name="T19" fmla="*/ 64 h 72"/>
                <a:gd name="T20" fmla="*/ 49 w 222"/>
                <a:gd name="T21" fmla="*/ 69 h 72"/>
                <a:gd name="T22" fmla="*/ 6 w 222"/>
                <a:gd name="T23" fmla="*/ 72 h 72"/>
                <a:gd name="T24" fmla="*/ 0 w 222"/>
                <a:gd name="T25" fmla="*/ 57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2" h="72">
                  <a:moveTo>
                    <a:pt x="0" y="57"/>
                  </a:moveTo>
                  <a:lnTo>
                    <a:pt x="89" y="54"/>
                  </a:lnTo>
                  <a:lnTo>
                    <a:pt x="123" y="35"/>
                  </a:lnTo>
                  <a:lnTo>
                    <a:pt x="152" y="13"/>
                  </a:lnTo>
                  <a:lnTo>
                    <a:pt x="207" y="0"/>
                  </a:lnTo>
                  <a:lnTo>
                    <a:pt x="222" y="13"/>
                  </a:lnTo>
                  <a:lnTo>
                    <a:pt x="198" y="20"/>
                  </a:lnTo>
                  <a:lnTo>
                    <a:pt x="160" y="41"/>
                  </a:lnTo>
                  <a:lnTo>
                    <a:pt x="140" y="54"/>
                  </a:lnTo>
                  <a:lnTo>
                    <a:pt x="104" y="64"/>
                  </a:lnTo>
                  <a:lnTo>
                    <a:pt x="49" y="69"/>
                  </a:lnTo>
                  <a:lnTo>
                    <a:pt x="6" y="72"/>
                  </a:lnTo>
                  <a:lnTo>
                    <a:pt x="0" y="5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088584" name="Freeform 72">
              <a:extLst>
                <a:ext uri="{FF2B5EF4-FFF2-40B4-BE49-F238E27FC236}">
                  <a16:creationId xmlns:a16="http://schemas.microsoft.com/office/drawing/2014/main" id="{3D783D8A-37F8-83E3-A4EC-95A655454F49}"/>
                </a:ext>
              </a:extLst>
            </p:cNvPr>
            <p:cNvSpPr>
              <a:spLocks/>
            </p:cNvSpPr>
            <p:nvPr/>
          </p:nvSpPr>
          <p:spPr bwMode="auto">
            <a:xfrm>
              <a:off x="343" y="2378"/>
              <a:ext cx="320" cy="174"/>
            </a:xfrm>
            <a:custGeom>
              <a:avLst/>
              <a:gdLst>
                <a:gd name="T0" fmla="*/ 19 w 640"/>
                <a:gd name="T1" fmla="*/ 39 h 347"/>
                <a:gd name="T2" fmla="*/ 95 w 640"/>
                <a:gd name="T3" fmla="*/ 43 h 347"/>
                <a:gd name="T4" fmla="*/ 176 w 640"/>
                <a:gd name="T5" fmla="*/ 46 h 347"/>
                <a:gd name="T6" fmla="*/ 228 w 640"/>
                <a:gd name="T7" fmla="*/ 46 h 347"/>
                <a:gd name="T8" fmla="*/ 269 w 640"/>
                <a:gd name="T9" fmla="*/ 37 h 347"/>
                <a:gd name="T10" fmla="*/ 336 w 640"/>
                <a:gd name="T11" fmla="*/ 17 h 347"/>
                <a:gd name="T12" fmla="*/ 368 w 640"/>
                <a:gd name="T13" fmla="*/ 0 h 347"/>
                <a:gd name="T14" fmla="*/ 411 w 640"/>
                <a:gd name="T15" fmla="*/ 24 h 347"/>
                <a:gd name="T16" fmla="*/ 482 w 640"/>
                <a:gd name="T17" fmla="*/ 73 h 347"/>
                <a:gd name="T18" fmla="*/ 534 w 640"/>
                <a:gd name="T19" fmla="*/ 109 h 347"/>
                <a:gd name="T20" fmla="*/ 600 w 640"/>
                <a:gd name="T21" fmla="*/ 155 h 347"/>
                <a:gd name="T22" fmla="*/ 640 w 640"/>
                <a:gd name="T23" fmla="*/ 191 h 347"/>
                <a:gd name="T24" fmla="*/ 603 w 640"/>
                <a:gd name="T25" fmla="*/ 222 h 347"/>
                <a:gd name="T26" fmla="*/ 566 w 640"/>
                <a:gd name="T27" fmla="*/ 257 h 347"/>
                <a:gd name="T28" fmla="*/ 507 w 640"/>
                <a:gd name="T29" fmla="*/ 281 h 347"/>
                <a:gd name="T30" fmla="*/ 446 w 640"/>
                <a:gd name="T31" fmla="*/ 307 h 347"/>
                <a:gd name="T32" fmla="*/ 389 w 640"/>
                <a:gd name="T33" fmla="*/ 329 h 347"/>
                <a:gd name="T34" fmla="*/ 338 w 640"/>
                <a:gd name="T35" fmla="*/ 337 h 347"/>
                <a:gd name="T36" fmla="*/ 284 w 640"/>
                <a:gd name="T37" fmla="*/ 347 h 347"/>
                <a:gd name="T38" fmla="*/ 217 w 640"/>
                <a:gd name="T39" fmla="*/ 300 h 347"/>
                <a:gd name="T40" fmla="*/ 167 w 640"/>
                <a:gd name="T41" fmla="*/ 259 h 347"/>
                <a:gd name="T42" fmla="*/ 108 w 640"/>
                <a:gd name="T43" fmla="*/ 207 h 347"/>
                <a:gd name="T44" fmla="*/ 59 w 640"/>
                <a:gd name="T45" fmla="*/ 155 h 347"/>
                <a:gd name="T46" fmla="*/ 22 w 640"/>
                <a:gd name="T47" fmla="*/ 120 h 347"/>
                <a:gd name="T48" fmla="*/ 0 w 640"/>
                <a:gd name="T49" fmla="*/ 68 h 347"/>
                <a:gd name="T50" fmla="*/ 19 w 640"/>
                <a:gd name="T51" fmla="*/ 39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640" h="347">
                  <a:moveTo>
                    <a:pt x="19" y="39"/>
                  </a:moveTo>
                  <a:lnTo>
                    <a:pt x="95" y="43"/>
                  </a:lnTo>
                  <a:lnTo>
                    <a:pt x="176" y="46"/>
                  </a:lnTo>
                  <a:lnTo>
                    <a:pt x="228" y="46"/>
                  </a:lnTo>
                  <a:lnTo>
                    <a:pt x="269" y="37"/>
                  </a:lnTo>
                  <a:lnTo>
                    <a:pt x="336" y="17"/>
                  </a:lnTo>
                  <a:lnTo>
                    <a:pt x="368" y="0"/>
                  </a:lnTo>
                  <a:lnTo>
                    <a:pt x="411" y="24"/>
                  </a:lnTo>
                  <a:lnTo>
                    <a:pt x="482" y="73"/>
                  </a:lnTo>
                  <a:lnTo>
                    <a:pt x="534" y="109"/>
                  </a:lnTo>
                  <a:lnTo>
                    <a:pt x="600" y="155"/>
                  </a:lnTo>
                  <a:lnTo>
                    <a:pt x="640" y="191"/>
                  </a:lnTo>
                  <a:lnTo>
                    <a:pt x="603" y="222"/>
                  </a:lnTo>
                  <a:lnTo>
                    <a:pt x="566" y="257"/>
                  </a:lnTo>
                  <a:lnTo>
                    <a:pt x="507" y="281"/>
                  </a:lnTo>
                  <a:lnTo>
                    <a:pt x="446" y="307"/>
                  </a:lnTo>
                  <a:lnTo>
                    <a:pt x="389" y="329"/>
                  </a:lnTo>
                  <a:lnTo>
                    <a:pt x="338" y="337"/>
                  </a:lnTo>
                  <a:lnTo>
                    <a:pt x="284" y="347"/>
                  </a:lnTo>
                  <a:lnTo>
                    <a:pt x="217" y="300"/>
                  </a:lnTo>
                  <a:lnTo>
                    <a:pt x="167" y="259"/>
                  </a:lnTo>
                  <a:lnTo>
                    <a:pt x="108" y="207"/>
                  </a:lnTo>
                  <a:lnTo>
                    <a:pt x="59" y="155"/>
                  </a:lnTo>
                  <a:lnTo>
                    <a:pt x="22" y="120"/>
                  </a:lnTo>
                  <a:lnTo>
                    <a:pt x="0" y="68"/>
                  </a:lnTo>
                  <a:lnTo>
                    <a:pt x="19" y="39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088585" name="Freeform 73">
              <a:extLst>
                <a:ext uri="{FF2B5EF4-FFF2-40B4-BE49-F238E27FC236}">
                  <a16:creationId xmlns:a16="http://schemas.microsoft.com/office/drawing/2014/main" id="{AD17067A-7722-E2D0-2672-0999804E45E1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" y="2373"/>
              <a:ext cx="346" cy="202"/>
            </a:xfrm>
            <a:custGeom>
              <a:avLst/>
              <a:gdLst>
                <a:gd name="T0" fmla="*/ 339 w 692"/>
                <a:gd name="T1" fmla="*/ 346 h 404"/>
                <a:gd name="T2" fmla="*/ 449 w 692"/>
                <a:gd name="T3" fmla="*/ 315 h 404"/>
                <a:gd name="T4" fmla="*/ 538 w 692"/>
                <a:gd name="T5" fmla="*/ 277 h 404"/>
                <a:gd name="T6" fmla="*/ 602 w 692"/>
                <a:gd name="T7" fmla="*/ 232 h 404"/>
                <a:gd name="T8" fmla="*/ 627 w 692"/>
                <a:gd name="T9" fmla="*/ 206 h 404"/>
                <a:gd name="T10" fmla="*/ 535 w 692"/>
                <a:gd name="T11" fmla="*/ 123 h 404"/>
                <a:gd name="T12" fmla="*/ 461 w 692"/>
                <a:gd name="T13" fmla="*/ 78 h 404"/>
                <a:gd name="T14" fmla="*/ 390 w 692"/>
                <a:gd name="T15" fmla="*/ 34 h 404"/>
                <a:gd name="T16" fmla="*/ 376 w 692"/>
                <a:gd name="T17" fmla="*/ 34 h 404"/>
                <a:gd name="T18" fmla="*/ 331 w 692"/>
                <a:gd name="T19" fmla="*/ 49 h 404"/>
                <a:gd name="T20" fmla="*/ 272 w 692"/>
                <a:gd name="T21" fmla="*/ 65 h 404"/>
                <a:gd name="T22" fmla="*/ 167 w 692"/>
                <a:gd name="T23" fmla="*/ 74 h 404"/>
                <a:gd name="T24" fmla="*/ 65 w 692"/>
                <a:gd name="T25" fmla="*/ 71 h 404"/>
                <a:gd name="T26" fmla="*/ 37 w 692"/>
                <a:gd name="T27" fmla="*/ 74 h 404"/>
                <a:gd name="T28" fmla="*/ 37 w 692"/>
                <a:gd name="T29" fmla="*/ 93 h 404"/>
                <a:gd name="T30" fmla="*/ 59 w 692"/>
                <a:gd name="T31" fmla="*/ 123 h 404"/>
                <a:gd name="T32" fmla="*/ 102 w 692"/>
                <a:gd name="T33" fmla="*/ 176 h 404"/>
                <a:gd name="T34" fmla="*/ 155 w 692"/>
                <a:gd name="T35" fmla="*/ 220 h 404"/>
                <a:gd name="T36" fmla="*/ 221 w 692"/>
                <a:gd name="T37" fmla="*/ 284 h 404"/>
                <a:gd name="T38" fmla="*/ 285 w 692"/>
                <a:gd name="T39" fmla="*/ 331 h 404"/>
                <a:gd name="T40" fmla="*/ 324 w 692"/>
                <a:gd name="T41" fmla="*/ 358 h 404"/>
                <a:gd name="T42" fmla="*/ 337 w 692"/>
                <a:gd name="T43" fmla="*/ 387 h 404"/>
                <a:gd name="T44" fmla="*/ 322 w 692"/>
                <a:gd name="T45" fmla="*/ 404 h 404"/>
                <a:gd name="T46" fmla="*/ 300 w 692"/>
                <a:gd name="T47" fmla="*/ 395 h 404"/>
                <a:gd name="T48" fmla="*/ 236 w 692"/>
                <a:gd name="T49" fmla="*/ 336 h 404"/>
                <a:gd name="T50" fmla="*/ 155 w 692"/>
                <a:gd name="T51" fmla="*/ 269 h 404"/>
                <a:gd name="T52" fmla="*/ 96 w 692"/>
                <a:gd name="T53" fmla="*/ 220 h 404"/>
                <a:gd name="T54" fmla="*/ 56 w 692"/>
                <a:gd name="T55" fmla="*/ 176 h 404"/>
                <a:gd name="T56" fmla="*/ 22 w 692"/>
                <a:gd name="T57" fmla="*/ 130 h 404"/>
                <a:gd name="T58" fmla="*/ 7 w 692"/>
                <a:gd name="T59" fmla="*/ 99 h 404"/>
                <a:gd name="T60" fmla="*/ 0 w 692"/>
                <a:gd name="T61" fmla="*/ 65 h 404"/>
                <a:gd name="T62" fmla="*/ 10 w 692"/>
                <a:gd name="T63" fmla="*/ 43 h 404"/>
                <a:gd name="T64" fmla="*/ 35 w 692"/>
                <a:gd name="T65" fmla="*/ 34 h 404"/>
                <a:gd name="T66" fmla="*/ 78 w 692"/>
                <a:gd name="T67" fmla="*/ 37 h 404"/>
                <a:gd name="T68" fmla="*/ 162 w 692"/>
                <a:gd name="T69" fmla="*/ 49 h 404"/>
                <a:gd name="T70" fmla="*/ 233 w 692"/>
                <a:gd name="T71" fmla="*/ 49 h 404"/>
                <a:gd name="T72" fmla="*/ 285 w 692"/>
                <a:gd name="T73" fmla="*/ 34 h 404"/>
                <a:gd name="T74" fmla="*/ 344 w 692"/>
                <a:gd name="T75" fmla="*/ 22 h 404"/>
                <a:gd name="T76" fmla="*/ 368 w 692"/>
                <a:gd name="T77" fmla="*/ 0 h 404"/>
                <a:gd name="T78" fmla="*/ 396 w 692"/>
                <a:gd name="T79" fmla="*/ 0 h 404"/>
                <a:gd name="T80" fmla="*/ 457 w 692"/>
                <a:gd name="T81" fmla="*/ 37 h 404"/>
                <a:gd name="T82" fmla="*/ 523 w 692"/>
                <a:gd name="T83" fmla="*/ 87 h 404"/>
                <a:gd name="T84" fmla="*/ 594 w 692"/>
                <a:gd name="T85" fmla="*/ 132 h 404"/>
                <a:gd name="T86" fmla="*/ 633 w 692"/>
                <a:gd name="T87" fmla="*/ 161 h 404"/>
                <a:gd name="T88" fmla="*/ 675 w 692"/>
                <a:gd name="T89" fmla="*/ 188 h 404"/>
                <a:gd name="T90" fmla="*/ 692 w 692"/>
                <a:gd name="T91" fmla="*/ 198 h 404"/>
                <a:gd name="T92" fmla="*/ 683 w 692"/>
                <a:gd name="T93" fmla="*/ 218 h 404"/>
                <a:gd name="T94" fmla="*/ 653 w 692"/>
                <a:gd name="T95" fmla="*/ 235 h 404"/>
                <a:gd name="T96" fmla="*/ 618 w 692"/>
                <a:gd name="T97" fmla="*/ 265 h 404"/>
                <a:gd name="T98" fmla="*/ 587 w 692"/>
                <a:gd name="T99" fmla="*/ 277 h 404"/>
                <a:gd name="T100" fmla="*/ 528 w 692"/>
                <a:gd name="T101" fmla="*/ 302 h 404"/>
                <a:gd name="T102" fmla="*/ 486 w 692"/>
                <a:gd name="T103" fmla="*/ 321 h 404"/>
                <a:gd name="T104" fmla="*/ 439 w 692"/>
                <a:gd name="T105" fmla="*/ 350 h 404"/>
                <a:gd name="T106" fmla="*/ 390 w 692"/>
                <a:gd name="T107" fmla="*/ 358 h 404"/>
                <a:gd name="T108" fmla="*/ 352 w 692"/>
                <a:gd name="T109" fmla="*/ 361 h 404"/>
                <a:gd name="T110" fmla="*/ 339 w 692"/>
                <a:gd name="T111" fmla="*/ 346 h 4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692" h="404">
                  <a:moveTo>
                    <a:pt x="339" y="346"/>
                  </a:moveTo>
                  <a:lnTo>
                    <a:pt x="449" y="315"/>
                  </a:lnTo>
                  <a:lnTo>
                    <a:pt x="538" y="277"/>
                  </a:lnTo>
                  <a:lnTo>
                    <a:pt x="602" y="232"/>
                  </a:lnTo>
                  <a:lnTo>
                    <a:pt x="627" y="206"/>
                  </a:lnTo>
                  <a:lnTo>
                    <a:pt x="535" y="123"/>
                  </a:lnTo>
                  <a:lnTo>
                    <a:pt x="461" y="78"/>
                  </a:lnTo>
                  <a:lnTo>
                    <a:pt x="390" y="34"/>
                  </a:lnTo>
                  <a:lnTo>
                    <a:pt x="376" y="34"/>
                  </a:lnTo>
                  <a:lnTo>
                    <a:pt x="331" y="49"/>
                  </a:lnTo>
                  <a:lnTo>
                    <a:pt x="272" y="65"/>
                  </a:lnTo>
                  <a:lnTo>
                    <a:pt x="167" y="74"/>
                  </a:lnTo>
                  <a:lnTo>
                    <a:pt x="65" y="71"/>
                  </a:lnTo>
                  <a:lnTo>
                    <a:pt x="37" y="74"/>
                  </a:lnTo>
                  <a:lnTo>
                    <a:pt x="37" y="93"/>
                  </a:lnTo>
                  <a:lnTo>
                    <a:pt x="59" y="123"/>
                  </a:lnTo>
                  <a:lnTo>
                    <a:pt x="102" y="176"/>
                  </a:lnTo>
                  <a:lnTo>
                    <a:pt x="155" y="220"/>
                  </a:lnTo>
                  <a:lnTo>
                    <a:pt x="221" y="284"/>
                  </a:lnTo>
                  <a:lnTo>
                    <a:pt x="285" y="331"/>
                  </a:lnTo>
                  <a:lnTo>
                    <a:pt x="324" y="358"/>
                  </a:lnTo>
                  <a:lnTo>
                    <a:pt x="337" y="387"/>
                  </a:lnTo>
                  <a:lnTo>
                    <a:pt x="322" y="404"/>
                  </a:lnTo>
                  <a:lnTo>
                    <a:pt x="300" y="395"/>
                  </a:lnTo>
                  <a:lnTo>
                    <a:pt x="236" y="336"/>
                  </a:lnTo>
                  <a:lnTo>
                    <a:pt x="155" y="269"/>
                  </a:lnTo>
                  <a:lnTo>
                    <a:pt x="96" y="220"/>
                  </a:lnTo>
                  <a:lnTo>
                    <a:pt x="56" y="176"/>
                  </a:lnTo>
                  <a:lnTo>
                    <a:pt x="22" y="130"/>
                  </a:lnTo>
                  <a:lnTo>
                    <a:pt x="7" y="99"/>
                  </a:lnTo>
                  <a:lnTo>
                    <a:pt x="0" y="65"/>
                  </a:lnTo>
                  <a:lnTo>
                    <a:pt x="10" y="43"/>
                  </a:lnTo>
                  <a:lnTo>
                    <a:pt x="35" y="34"/>
                  </a:lnTo>
                  <a:lnTo>
                    <a:pt x="78" y="37"/>
                  </a:lnTo>
                  <a:lnTo>
                    <a:pt x="162" y="49"/>
                  </a:lnTo>
                  <a:lnTo>
                    <a:pt x="233" y="49"/>
                  </a:lnTo>
                  <a:lnTo>
                    <a:pt x="285" y="34"/>
                  </a:lnTo>
                  <a:lnTo>
                    <a:pt x="344" y="22"/>
                  </a:lnTo>
                  <a:lnTo>
                    <a:pt x="368" y="0"/>
                  </a:lnTo>
                  <a:lnTo>
                    <a:pt x="396" y="0"/>
                  </a:lnTo>
                  <a:lnTo>
                    <a:pt x="457" y="37"/>
                  </a:lnTo>
                  <a:lnTo>
                    <a:pt x="523" y="87"/>
                  </a:lnTo>
                  <a:lnTo>
                    <a:pt x="594" y="132"/>
                  </a:lnTo>
                  <a:lnTo>
                    <a:pt x="633" y="161"/>
                  </a:lnTo>
                  <a:lnTo>
                    <a:pt x="675" y="188"/>
                  </a:lnTo>
                  <a:lnTo>
                    <a:pt x="692" y="198"/>
                  </a:lnTo>
                  <a:lnTo>
                    <a:pt x="683" y="218"/>
                  </a:lnTo>
                  <a:lnTo>
                    <a:pt x="653" y="235"/>
                  </a:lnTo>
                  <a:lnTo>
                    <a:pt x="618" y="265"/>
                  </a:lnTo>
                  <a:lnTo>
                    <a:pt x="587" y="277"/>
                  </a:lnTo>
                  <a:lnTo>
                    <a:pt x="528" y="302"/>
                  </a:lnTo>
                  <a:lnTo>
                    <a:pt x="486" y="321"/>
                  </a:lnTo>
                  <a:lnTo>
                    <a:pt x="439" y="350"/>
                  </a:lnTo>
                  <a:lnTo>
                    <a:pt x="390" y="358"/>
                  </a:lnTo>
                  <a:lnTo>
                    <a:pt x="352" y="361"/>
                  </a:lnTo>
                  <a:lnTo>
                    <a:pt x="339" y="34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088586" name="Freeform 74">
              <a:extLst>
                <a:ext uri="{FF2B5EF4-FFF2-40B4-BE49-F238E27FC236}">
                  <a16:creationId xmlns:a16="http://schemas.microsoft.com/office/drawing/2014/main" id="{5FC3958A-EEDB-7B97-3557-65E68EB19BB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" y="2526"/>
              <a:ext cx="109" cy="70"/>
            </a:xfrm>
            <a:custGeom>
              <a:avLst/>
              <a:gdLst>
                <a:gd name="T0" fmla="*/ 185 w 219"/>
                <a:gd name="T1" fmla="*/ 16 h 139"/>
                <a:gd name="T2" fmla="*/ 139 w 219"/>
                <a:gd name="T3" fmla="*/ 53 h 139"/>
                <a:gd name="T4" fmla="*/ 96 w 219"/>
                <a:gd name="T5" fmla="*/ 87 h 139"/>
                <a:gd name="T6" fmla="*/ 35 w 219"/>
                <a:gd name="T7" fmla="*/ 109 h 139"/>
                <a:gd name="T8" fmla="*/ 0 w 219"/>
                <a:gd name="T9" fmla="*/ 120 h 139"/>
                <a:gd name="T10" fmla="*/ 28 w 219"/>
                <a:gd name="T11" fmla="*/ 139 h 139"/>
                <a:gd name="T12" fmla="*/ 72 w 219"/>
                <a:gd name="T13" fmla="*/ 133 h 139"/>
                <a:gd name="T14" fmla="*/ 140 w 219"/>
                <a:gd name="T15" fmla="*/ 87 h 139"/>
                <a:gd name="T16" fmla="*/ 219 w 219"/>
                <a:gd name="T17" fmla="*/ 0 h 139"/>
                <a:gd name="T18" fmla="*/ 185 w 219"/>
                <a:gd name="T19" fmla="*/ 16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9" h="139">
                  <a:moveTo>
                    <a:pt x="185" y="16"/>
                  </a:moveTo>
                  <a:lnTo>
                    <a:pt x="139" y="53"/>
                  </a:lnTo>
                  <a:lnTo>
                    <a:pt x="96" y="87"/>
                  </a:lnTo>
                  <a:lnTo>
                    <a:pt x="35" y="109"/>
                  </a:lnTo>
                  <a:lnTo>
                    <a:pt x="0" y="120"/>
                  </a:lnTo>
                  <a:lnTo>
                    <a:pt x="28" y="139"/>
                  </a:lnTo>
                  <a:lnTo>
                    <a:pt x="72" y="133"/>
                  </a:lnTo>
                  <a:lnTo>
                    <a:pt x="140" y="87"/>
                  </a:lnTo>
                  <a:lnTo>
                    <a:pt x="219" y="0"/>
                  </a:lnTo>
                  <a:lnTo>
                    <a:pt x="185" y="1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1088587" name="Group 75">
            <a:extLst>
              <a:ext uri="{FF2B5EF4-FFF2-40B4-BE49-F238E27FC236}">
                <a16:creationId xmlns:a16="http://schemas.microsoft.com/office/drawing/2014/main" id="{0F71E8E2-0D65-28C8-2C70-F21A876C9427}"/>
              </a:ext>
            </a:extLst>
          </p:cNvPr>
          <p:cNvGrpSpPr>
            <a:grpSpLocks/>
          </p:cNvGrpSpPr>
          <p:nvPr/>
        </p:nvGrpSpPr>
        <p:grpSpPr bwMode="auto">
          <a:xfrm>
            <a:off x="677863" y="3979863"/>
            <a:ext cx="639762" cy="1446212"/>
            <a:chOff x="427" y="2507"/>
            <a:chExt cx="403" cy="911"/>
          </a:xfrm>
        </p:grpSpPr>
        <p:sp>
          <p:nvSpPr>
            <p:cNvPr id="1088588" name="Freeform 76">
              <a:extLst>
                <a:ext uri="{FF2B5EF4-FFF2-40B4-BE49-F238E27FC236}">
                  <a16:creationId xmlns:a16="http://schemas.microsoft.com/office/drawing/2014/main" id="{1E69976C-DD11-3E7E-E2DE-A86A24759B78}"/>
                </a:ext>
              </a:extLst>
            </p:cNvPr>
            <p:cNvSpPr>
              <a:spLocks/>
            </p:cNvSpPr>
            <p:nvPr/>
          </p:nvSpPr>
          <p:spPr bwMode="auto">
            <a:xfrm>
              <a:off x="435" y="2547"/>
              <a:ext cx="212" cy="859"/>
            </a:xfrm>
            <a:custGeom>
              <a:avLst/>
              <a:gdLst>
                <a:gd name="T0" fmla="*/ 417 w 424"/>
                <a:gd name="T1" fmla="*/ 309 h 1717"/>
                <a:gd name="T2" fmla="*/ 424 w 424"/>
                <a:gd name="T3" fmla="*/ 372 h 1717"/>
                <a:gd name="T4" fmla="*/ 424 w 424"/>
                <a:gd name="T5" fmla="*/ 713 h 1717"/>
                <a:gd name="T6" fmla="*/ 394 w 424"/>
                <a:gd name="T7" fmla="*/ 1169 h 1717"/>
                <a:gd name="T8" fmla="*/ 397 w 424"/>
                <a:gd name="T9" fmla="*/ 1460 h 1717"/>
                <a:gd name="T10" fmla="*/ 412 w 424"/>
                <a:gd name="T11" fmla="*/ 1661 h 1717"/>
                <a:gd name="T12" fmla="*/ 397 w 424"/>
                <a:gd name="T13" fmla="*/ 1717 h 1717"/>
                <a:gd name="T14" fmla="*/ 372 w 424"/>
                <a:gd name="T15" fmla="*/ 1705 h 1717"/>
                <a:gd name="T16" fmla="*/ 228 w 424"/>
                <a:gd name="T17" fmla="*/ 1594 h 1717"/>
                <a:gd name="T18" fmla="*/ 191 w 424"/>
                <a:gd name="T19" fmla="*/ 1573 h 1717"/>
                <a:gd name="T20" fmla="*/ 170 w 424"/>
                <a:gd name="T21" fmla="*/ 1541 h 1717"/>
                <a:gd name="T22" fmla="*/ 133 w 424"/>
                <a:gd name="T23" fmla="*/ 1499 h 1717"/>
                <a:gd name="T24" fmla="*/ 83 w 424"/>
                <a:gd name="T25" fmla="*/ 1455 h 1717"/>
                <a:gd name="T26" fmla="*/ 59 w 424"/>
                <a:gd name="T27" fmla="*/ 1396 h 1717"/>
                <a:gd name="T28" fmla="*/ 0 w 424"/>
                <a:gd name="T29" fmla="*/ 1346 h 1717"/>
                <a:gd name="T30" fmla="*/ 0 w 424"/>
                <a:gd name="T31" fmla="*/ 1315 h 1717"/>
                <a:gd name="T32" fmla="*/ 31 w 424"/>
                <a:gd name="T33" fmla="*/ 1276 h 1717"/>
                <a:gd name="T34" fmla="*/ 44 w 424"/>
                <a:gd name="T35" fmla="*/ 1225 h 1717"/>
                <a:gd name="T36" fmla="*/ 37 w 424"/>
                <a:gd name="T37" fmla="*/ 1198 h 1717"/>
                <a:gd name="T38" fmla="*/ 22 w 424"/>
                <a:gd name="T39" fmla="*/ 1154 h 1717"/>
                <a:gd name="T40" fmla="*/ 16 w 424"/>
                <a:gd name="T41" fmla="*/ 1123 h 1717"/>
                <a:gd name="T42" fmla="*/ 40 w 424"/>
                <a:gd name="T43" fmla="*/ 1074 h 1717"/>
                <a:gd name="T44" fmla="*/ 40 w 424"/>
                <a:gd name="T45" fmla="*/ 1041 h 1717"/>
                <a:gd name="T46" fmla="*/ 15 w 424"/>
                <a:gd name="T47" fmla="*/ 975 h 1717"/>
                <a:gd name="T48" fmla="*/ 15 w 424"/>
                <a:gd name="T49" fmla="*/ 938 h 1717"/>
                <a:gd name="T50" fmla="*/ 29 w 424"/>
                <a:gd name="T51" fmla="*/ 909 h 1717"/>
                <a:gd name="T52" fmla="*/ 53 w 424"/>
                <a:gd name="T53" fmla="*/ 875 h 1717"/>
                <a:gd name="T54" fmla="*/ 52 w 424"/>
                <a:gd name="T55" fmla="*/ 816 h 1717"/>
                <a:gd name="T56" fmla="*/ 37 w 424"/>
                <a:gd name="T57" fmla="*/ 769 h 1717"/>
                <a:gd name="T58" fmla="*/ 52 w 424"/>
                <a:gd name="T59" fmla="*/ 713 h 1717"/>
                <a:gd name="T60" fmla="*/ 66 w 424"/>
                <a:gd name="T61" fmla="*/ 699 h 1717"/>
                <a:gd name="T62" fmla="*/ 53 w 424"/>
                <a:gd name="T63" fmla="*/ 647 h 1717"/>
                <a:gd name="T64" fmla="*/ 22 w 424"/>
                <a:gd name="T65" fmla="*/ 592 h 1717"/>
                <a:gd name="T66" fmla="*/ 15 w 424"/>
                <a:gd name="T67" fmla="*/ 557 h 1717"/>
                <a:gd name="T68" fmla="*/ 22 w 424"/>
                <a:gd name="T69" fmla="*/ 523 h 1717"/>
                <a:gd name="T70" fmla="*/ 62 w 424"/>
                <a:gd name="T71" fmla="*/ 492 h 1717"/>
                <a:gd name="T72" fmla="*/ 59 w 424"/>
                <a:gd name="T73" fmla="*/ 468 h 1717"/>
                <a:gd name="T74" fmla="*/ 16 w 424"/>
                <a:gd name="T75" fmla="*/ 390 h 1717"/>
                <a:gd name="T76" fmla="*/ 3 w 424"/>
                <a:gd name="T77" fmla="*/ 328 h 1717"/>
                <a:gd name="T78" fmla="*/ 15 w 424"/>
                <a:gd name="T79" fmla="*/ 294 h 1717"/>
                <a:gd name="T80" fmla="*/ 53 w 424"/>
                <a:gd name="T81" fmla="*/ 263 h 1717"/>
                <a:gd name="T82" fmla="*/ 44 w 424"/>
                <a:gd name="T83" fmla="*/ 235 h 1717"/>
                <a:gd name="T84" fmla="*/ 16 w 424"/>
                <a:gd name="T85" fmla="*/ 204 h 1717"/>
                <a:gd name="T86" fmla="*/ 16 w 424"/>
                <a:gd name="T87" fmla="*/ 170 h 1717"/>
                <a:gd name="T88" fmla="*/ 62 w 424"/>
                <a:gd name="T89" fmla="*/ 147 h 1717"/>
                <a:gd name="T90" fmla="*/ 81 w 424"/>
                <a:gd name="T91" fmla="*/ 122 h 1717"/>
                <a:gd name="T92" fmla="*/ 44 w 424"/>
                <a:gd name="T93" fmla="*/ 71 h 1717"/>
                <a:gd name="T94" fmla="*/ 44 w 424"/>
                <a:gd name="T95" fmla="*/ 44 h 1717"/>
                <a:gd name="T96" fmla="*/ 88 w 424"/>
                <a:gd name="T97" fmla="*/ 28 h 1717"/>
                <a:gd name="T98" fmla="*/ 90 w 424"/>
                <a:gd name="T99" fmla="*/ 0 h 1717"/>
                <a:gd name="T100" fmla="*/ 139 w 424"/>
                <a:gd name="T101" fmla="*/ 71 h 1717"/>
                <a:gd name="T102" fmla="*/ 198 w 424"/>
                <a:gd name="T103" fmla="*/ 145 h 1717"/>
                <a:gd name="T104" fmla="*/ 272 w 424"/>
                <a:gd name="T105" fmla="*/ 204 h 1717"/>
                <a:gd name="T106" fmla="*/ 331 w 424"/>
                <a:gd name="T107" fmla="*/ 250 h 1717"/>
                <a:gd name="T108" fmla="*/ 394 w 424"/>
                <a:gd name="T109" fmla="*/ 287 h 1717"/>
                <a:gd name="T110" fmla="*/ 417 w 424"/>
                <a:gd name="T111" fmla="*/ 309 h 17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424" h="1717">
                  <a:moveTo>
                    <a:pt x="417" y="309"/>
                  </a:moveTo>
                  <a:lnTo>
                    <a:pt x="424" y="372"/>
                  </a:lnTo>
                  <a:lnTo>
                    <a:pt x="424" y="713"/>
                  </a:lnTo>
                  <a:lnTo>
                    <a:pt x="394" y="1169"/>
                  </a:lnTo>
                  <a:lnTo>
                    <a:pt x="397" y="1460"/>
                  </a:lnTo>
                  <a:lnTo>
                    <a:pt x="412" y="1661"/>
                  </a:lnTo>
                  <a:lnTo>
                    <a:pt x="397" y="1717"/>
                  </a:lnTo>
                  <a:lnTo>
                    <a:pt x="372" y="1705"/>
                  </a:lnTo>
                  <a:lnTo>
                    <a:pt x="228" y="1594"/>
                  </a:lnTo>
                  <a:lnTo>
                    <a:pt x="191" y="1573"/>
                  </a:lnTo>
                  <a:lnTo>
                    <a:pt x="170" y="1541"/>
                  </a:lnTo>
                  <a:lnTo>
                    <a:pt x="133" y="1499"/>
                  </a:lnTo>
                  <a:lnTo>
                    <a:pt x="83" y="1455"/>
                  </a:lnTo>
                  <a:lnTo>
                    <a:pt x="59" y="1396"/>
                  </a:lnTo>
                  <a:lnTo>
                    <a:pt x="0" y="1346"/>
                  </a:lnTo>
                  <a:lnTo>
                    <a:pt x="0" y="1315"/>
                  </a:lnTo>
                  <a:lnTo>
                    <a:pt x="31" y="1276"/>
                  </a:lnTo>
                  <a:lnTo>
                    <a:pt x="44" y="1225"/>
                  </a:lnTo>
                  <a:lnTo>
                    <a:pt x="37" y="1198"/>
                  </a:lnTo>
                  <a:lnTo>
                    <a:pt x="22" y="1154"/>
                  </a:lnTo>
                  <a:lnTo>
                    <a:pt x="16" y="1123"/>
                  </a:lnTo>
                  <a:lnTo>
                    <a:pt x="40" y="1074"/>
                  </a:lnTo>
                  <a:lnTo>
                    <a:pt x="40" y="1041"/>
                  </a:lnTo>
                  <a:lnTo>
                    <a:pt x="15" y="975"/>
                  </a:lnTo>
                  <a:lnTo>
                    <a:pt x="15" y="938"/>
                  </a:lnTo>
                  <a:lnTo>
                    <a:pt x="29" y="909"/>
                  </a:lnTo>
                  <a:lnTo>
                    <a:pt x="53" y="875"/>
                  </a:lnTo>
                  <a:lnTo>
                    <a:pt x="52" y="816"/>
                  </a:lnTo>
                  <a:lnTo>
                    <a:pt x="37" y="769"/>
                  </a:lnTo>
                  <a:lnTo>
                    <a:pt x="52" y="713"/>
                  </a:lnTo>
                  <a:lnTo>
                    <a:pt x="66" y="699"/>
                  </a:lnTo>
                  <a:lnTo>
                    <a:pt x="53" y="647"/>
                  </a:lnTo>
                  <a:lnTo>
                    <a:pt x="22" y="592"/>
                  </a:lnTo>
                  <a:lnTo>
                    <a:pt x="15" y="557"/>
                  </a:lnTo>
                  <a:lnTo>
                    <a:pt x="22" y="523"/>
                  </a:lnTo>
                  <a:lnTo>
                    <a:pt x="62" y="492"/>
                  </a:lnTo>
                  <a:lnTo>
                    <a:pt x="59" y="468"/>
                  </a:lnTo>
                  <a:lnTo>
                    <a:pt x="16" y="390"/>
                  </a:lnTo>
                  <a:lnTo>
                    <a:pt x="3" y="328"/>
                  </a:lnTo>
                  <a:lnTo>
                    <a:pt x="15" y="294"/>
                  </a:lnTo>
                  <a:lnTo>
                    <a:pt x="53" y="263"/>
                  </a:lnTo>
                  <a:lnTo>
                    <a:pt x="44" y="235"/>
                  </a:lnTo>
                  <a:lnTo>
                    <a:pt x="16" y="204"/>
                  </a:lnTo>
                  <a:lnTo>
                    <a:pt x="16" y="170"/>
                  </a:lnTo>
                  <a:lnTo>
                    <a:pt x="62" y="147"/>
                  </a:lnTo>
                  <a:lnTo>
                    <a:pt x="81" y="122"/>
                  </a:lnTo>
                  <a:lnTo>
                    <a:pt x="44" y="71"/>
                  </a:lnTo>
                  <a:lnTo>
                    <a:pt x="44" y="44"/>
                  </a:lnTo>
                  <a:lnTo>
                    <a:pt x="88" y="28"/>
                  </a:lnTo>
                  <a:lnTo>
                    <a:pt x="90" y="0"/>
                  </a:lnTo>
                  <a:lnTo>
                    <a:pt x="139" y="71"/>
                  </a:lnTo>
                  <a:lnTo>
                    <a:pt x="198" y="145"/>
                  </a:lnTo>
                  <a:lnTo>
                    <a:pt x="272" y="204"/>
                  </a:lnTo>
                  <a:lnTo>
                    <a:pt x="331" y="250"/>
                  </a:lnTo>
                  <a:lnTo>
                    <a:pt x="394" y="287"/>
                  </a:lnTo>
                  <a:lnTo>
                    <a:pt x="417" y="309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088589" name="Freeform 77">
              <a:extLst>
                <a:ext uri="{FF2B5EF4-FFF2-40B4-BE49-F238E27FC236}">
                  <a16:creationId xmlns:a16="http://schemas.microsoft.com/office/drawing/2014/main" id="{229E12FB-CFFC-24BF-633C-72E20C9DAA51}"/>
                </a:ext>
              </a:extLst>
            </p:cNvPr>
            <p:cNvSpPr>
              <a:spLocks/>
            </p:cNvSpPr>
            <p:nvPr/>
          </p:nvSpPr>
          <p:spPr bwMode="auto">
            <a:xfrm>
              <a:off x="427" y="2560"/>
              <a:ext cx="61" cy="654"/>
            </a:xfrm>
            <a:custGeom>
              <a:avLst/>
              <a:gdLst>
                <a:gd name="T0" fmla="*/ 83 w 121"/>
                <a:gd name="T1" fmla="*/ 44 h 1309"/>
                <a:gd name="T2" fmla="*/ 121 w 121"/>
                <a:gd name="T3" fmla="*/ 91 h 1309"/>
                <a:gd name="T4" fmla="*/ 98 w 121"/>
                <a:gd name="T5" fmla="*/ 127 h 1309"/>
                <a:gd name="T6" fmla="*/ 46 w 121"/>
                <a:gd name="T7" fmla="*/ 153 h 1309"/>
                <a:gd name="T8" fmla="*/ 67 w 121"/>
                <a:gd name="T9" fmla="*/ 190 h 1309"/>
                <a:gd name="T10" fmla="*/ 90 w 121"/>
                <a:gd name="T11" fmla="*/ 237 h 1309"/>
                <a:gd name="T12" fmla="*/ 61 w 121"/>
                <a:gd name="T13" fmla="*/ 267 h 1309"/>
                <a:gd name="T14" fmla="*/ 37 w 121"/>
                <a:gd name="T15" fmla="*/ 304 h 1309"/>
                <a:gd name="T16" fmla="*/ 61 w 121"/>
                <a:gd name="T17" fmla="*/ 369 h 1309"/>
                <a:gd name="T18" fmla="*/ 90 w 121"/>
                <a:gd name="T19" fmla="*/ 428 h 1309"/>
                <a:gd name="T20" fmla="*/ 83 w 121"/>
                <a:gd name="T21" fmla="*/ 480 h 1309"/>
                <a:gd name="T22" fmla="*/ 46 w 121"/>
                <a:gd name="T23" fmla="*/ 524 h 1309"/>
                <a:gd name="T24" fmla="*/ 88 w 121"/>
                <a:gd name="T25" fmla="*/ 617 h 1309"/>
                <a:gd name="T26" fmla="*/ 105 w 121"/>
                <a:gd name="T27" fmla="*/ 676 h 1309"/>
                <a:gd name="T28" fmla="*/ 73 w 121"/>
                <a:gd name="T29" fmla="*/ 719 h 1309"/>
                <a:gd name="T30" fmla="*/ 80 w 121"/>
                <a:gd name="T31" fmla="*/ 786 h 1309"/>
                <a:gd name="T32" fmla="*/ 102 w 121"/>
                <a:gd name="T33" fmla="*/ 852 h 1309"/>
                <a:gd name="T34" fmla="*/ 76 w 121"/>
                <a:gd name="T35" fmla="*/ 889 h 1309"/>
                <a:gd name="T36" fmla="*/ 39 w 121"/>
                <a:gd name="T37" fmla="*/ 933 h 1309"/>
                <a:gd name="T38" fmla="*/ 76 w 121"/>
                <a:gd name="T39" fmla="*/ 1013 h 1309"/>
                <a:gd name="T40" fmla="*/ 90 w 121"/>
                <a:gd name="T41" fmla="*/ 1068 h 1309"/>
                <a:gd name="T42" fmla="*/ 58 w 121"/>
                <a:gd name="T43" fmla="*/ 1080 h 1309"/>
                <a:gd name="T44" fmla="*/ 67 w 121"/>
                <a:gd name="T45" fmla="*/ 1168 h 1309"/>
                <a:gd name="T46" fmla="*/ 83 w 121"/>
                <a:gd name="T47" fmla="*/ 1214 h 1309"/>
                <a:gd name="T48" fmla="*/ 58 w 121"/>
                <a:gd name="T49" fmla="*/ 1266 h 1309"/>
                <a:gd name="T50" fmla="*/ 2 w 121"/>
                <a:gd name="T51" fmla="*/ 1294 h 1309"/>
                <a:gd name="T52" fmla="*/ 45 w 121"/>
                <a:gd name="T53" fmla="*/ 1205 h 1309"/>
                <a:gd name="T54" fmla="*/ 24 w 121"/>
                <a:gd name="T55" fmla="*/ 1131 h 1309"/>
                <a:gd name="T56" fmla="*/ 30 w 121"/>
                <a:gd name="T57" fmla="*/ 1068 h 1309"/>
                <a:gd name="T58" fmla="*/ 46 w 121"/>
                <a:gd name="T59" fmla="*/ 1037 h 1309"/>
                <a:gd name="T60" fmla="*/ 11 w 121"/>
                <a:gd name="T61" fmla="*/ 957 h 1309"/>
                <a:gd name="T62" fmla="*/ 11 w 121"/>
                <a:gd name="T63" fmla="*/ 877 h 1309"/>
                <a:gd name="T64" fmla="*/ 54 w 121"/>
                <a:gd name="T65" fmla="*/ 840 h 1309"/>
                <a:gd name="T66" fmla="*/ 45 w 121"/>
                <a:gd name="T67" fmla="*/ 781 h 1309"/>
                <a:gd name="T68" fmla="*/ 32 w 121"/>
                <a:gd name="T69" fmla="*/ 713 h 1309"/>
                <a:gd name="T70" fmla="*/ 67 w 121"/>
                <a:gd name="T71" fmla="*/ 669 h 1309"/>
                <a:gd name="T72" fmla="*/ 52 w 121"/>
                <a:gd name="T73" fmla="*/ 620 h 1309"/>
                <a:gd name="T74" fmla="*/ 11 w 121"/>
                <a:gd name="T75" fmla="*/ 543 h 1309"/>
                <a:gd name="T76" fmla="*/ 17 w 121"/>
                <a:gd name="T77" fmla="*/ 492 h 1309"/>
                <a:gd name="T78" fmla="*/ 54 w 121"/>
                <a:gd name="T79" fmla="*/ 450 h 1309"/>
                <a:gd name="T80" fmla="*/ 15 w 121"/>
                <a:gd name="T81" fmla="*/ 353 h 1309"/>
                <a:gd name="T82" fmla="*/ 0 w 121"/>
                <a:gd name="T83" fmla="*/ 296 h 1309"/>
                <a:gd name="T84" fmla="*/ 32 w 121"/>
                <a:gd name="T85" fmla="*/ 252 h 1309"/>
                <a:gd name="T86" fmla="*/ 46 w 121"/>
                <a:gd name="T87" fmla="*/ 223 h 1309"/>
                <a:gd name="T88" fmla="*/ 11 w 121"/>
                <a:gd name="T89" fmla="*/ 177 h 1309"/>
                <a:gd name="T90" fmla="*/ 24 w 121"/>
                <a:gd name="T91" fmla="*/ 132 h 1309"/>
                <a:gd name="T92" fmla="*/ 67 w 121"/>
                <a:gd name="T93" fmla="*/ 103 h 1309"/>
                <a:gd name="T94" fmla="*/ 68 w 121"/>
                <a:gd name="T95" fmla="*/ 69 h 1309"/>
                <a:gd name="T96" fmla="*/ 46 w 121"/>
                <a:gd name="T97" fmla="*/ 24 h 1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21" h="1309">
                  <a:moveTo>
                    <a:pt x="61" y="0"/>
                  </a:moveTo>
                  <a:lnTo>
                    <a:pt x="83" y="44"/>
                  </a:lnTo>
                  <a:lnTo>
                    <a:pt x="102" y="73"/>
                  </a:lnTo>
                  <a:lnTo>
                    <a:pt x="121" y="91"/>
                  </a:lnTo>
                  <a:lnTo>
                    <a:pt x="117" y="112"/>
                  </a:lnTo>
                  <a:lnTo>
                    <a:pt x="98" y="127"/>
                  </a:lnTo>
                  <a:lnTo>
                    <a:pt x="68" y="134"/>
                  </a:lnTo>
                  <a:lnTo>
                    <a:pt x="46" y="153"/>
                  </a:lnTo>
                  <a:lnTo>
                    <a:pt x="52" y="177"/>
                  </a:lnTo>
                  <a:lnTo>
                    <a:pt x="67" y="190"/>
                  </a:lnTo>
                  <a:lnTo>
                    <a:pt x="90" y="220"/>
                  </a:lnTo>
                  <a:lnTo>
                    <a:pt x="90" y="237"/>
                  </a:lnTo>
                  <a:lnTo>
                    <a:pt x="83" y="252"/>
                  </a:lnTo>
                  <a:lnTo>
                    <a:pt x="61" y="267"/>
                  </a:lnTo>
                  <a:lnTo>
                    <a:pt x="39" y="282"/>
                  </a:lnTo>
                  <a:lnTo>
                    <a:pt x="37" y="304"/>
                  </a:lnTo>
                  <a:lnTo>
                    <a:pt x="45" y="326"/>
                  </a:lnTo>
                  <a:lnTo>
                    <a:pt x="61" y="369"/>
                  </a:lnTo>
                  <a:lnTo>
                    <a:pt x="76" y="404"/>
                  </a:lnTo>
                  <a:lnTo>
                    <a:pt x="90" y="428"/>
                  </a:lnTo>
                  <a:lnTo>
                    <a:pt x="90" y="456"/>
                  </a:lnTo>
                  <a:lnTo>
                    <a:pt x="83" y="480"/>
                  </a:lnTo>
                  <a:lnTo>
                    <a:pt x="61" y="502"/>
                  </a:lnTo>
                  <a:lnTo>
                    <a:pt x="46" y="524"/>
                  </a:lnTo>
                  <a:lnTo>
                    <a:pt x="52" y="561"/>
                  </a:lnTo>
                  <a:lnTo>
                    <a:pt x="88" y="617"/>
                  </a:lnTo>
                  <a:lnTo>
                    <a:pt x="102" y="647"/>
                  </a:lnTo>
                  <a:lnTo>
                    <a:pt x="105" y="676"/>
                  </a:lnTo>
                  <a:lnTo>
                    <a:pt x="90" y="698"/>
                  </a:lnTo>
                  <a:lnTo>
                    <a:pt x="73" y="719"/>
                  </a:lnTo>
                  <a:lnTo>
                    <a:pt x="68" y="749"/>
                  </a:lnTo>
                  <a:lnTo>
                    <a:pt x="80" y="786"/>
                  </a:lnTo>
                  <a:lnTo>
                    <a:pt x="95" y="825"/>
                  </a:lnTo>
                  <a:lnTo>
                    <a:pt x="102" y="852"/>
                  </a:lnTo>
                  <a:lnTo>
                    <a:pt x="95" y="870"/>
                  </a:lnTo>
                  <a:lnTo>
                    <a:pt x="76" y="889"/>
                  </a:lnTo>
                  <a:lnTo>
                    <a:pt x="52" y="911"/>
                  </a:lnTo>
                  <a:lnTo>
                    <a:pt x="39" y="933"/>
                  </a:lnTo>
                  <a:lnTo>
                    <a:pt x="52" y="972"/>
                  </a:lnTo>
                  <a:lnTo>
                    <a:pt x="76" y="1013"/>
                  </a:lnTo>
                  <a:lnTo>
                    <a:pt x="88" y="1043"/>
                  </a:lnTo>
                  <a:lnTo>
                    <a:pt x="90" y="1068"/>
                  </a:lnTo>
                  <a:lnTo>
                    <a:pt x="83" y="1080"/>
                  </a:lnTo>
                  <a:lnTo>
                    <a:pt x="58" y="1080"/>
                  </a:lnTo>
                  <a:lnTo>
                    <a:pt x="52" y="1134"/>
                  </a:lnTo>
                  <a:lnTo>
                    <a:pt x="67" y="1168"/>
                  </a:lnTo>
                  <a:lnTo>
                    <a:pt x="80" y="1192"/>
                  </a:lnTo>
                  <a:lnTo>
                    <a:pt x="83" y="1214"/>
                  </a:lnTo>
                  <a:lnTo>
                    <a:pt x="83" y="1235"/>
                  </a:lnTo>
                  <a:lnTo>
                    <a:pt x="58" y="1266"/>
                  </a:lnTo>
                  <a:lnTo>
                    <a:pt x="24" y="1309"/>
                  </a:lnTo>
                  <a:lnTo>
                    <a:pt x="2" y="1294"/>
                  </a:lnTo>
                  <a:lnTo>
                    <a:pt x="11" y="1259"/>
                  </a:lnTo>
                  <a:lnTo>
                    <a:pt x="45" y="1205"/>
                  </a:lnTo>
                  <a:lnTo>
                    <a:pt x="39" y="1171"/>
                  </a:lnTo>
                  <a:lnTo>
                    <a:pt x="24" y="1131"/>
                  </a:lnTo>
                  <a:lnTo>
                    <a:pt x="15" y="1097"/>
                  </a:lnTo>
                  <a:lnTo>
                    <a:pt x="30" y="1068"/>
                  </a:lnTo>
                  <a:lnTo>
                    <a:pt x="45" y="1058"/>
                  </a:lnTo>
                  <a:lnTo>
                    <a:pt x="46" y="1037"/>
                  </a:lnTo>
                  <a:lnTo>
                    <a:pt x="30" y="994"/>
                  </a:lnTo>
                  <a:lnTo>
                    <a:pt x="11" y="957"/>
                  </a:lnTo>
                  <a:lnTo>
                    <a:pt x="0" y="920"/>
                  </a:lnTo>
                  <a:lnTo>
                    <a:pt x="11" y="877"/>
                  </a:lnTo>
                  <a:lnTo>
                    <a:pt x="45" y="860"/>
                  </a:lnTo>
                  <a:lnTo>
                    <a:pt x="54" y="840"/>
                  </a:lnTo>
                  <a:lnTo>
                    <a:pt x="52" y="811"/>
                  </a:lnTo>
                  <a:lnTo>
                    <a:pt x="45" y="781"/>
                  </a:lnTo>
                  <a:lnTo>
                    <a:pt x="32" y="743"/>
                  </a:lnTo>
                  <a:lnTo>
                    <a:pt x="32" y="713"/>
                  </a:lnTo>
                  <a:lnTo>
                    <a:pt x="46" y="693"/>
                  </a:lnTo>
                  <a:lnTo>
                    <a:pt x="67" y="669"/>
                  </a:lnTo>
                  <a:lnTo>
                    <a:pt x="67" y="654"/>
                  </a:lnTo>
                  <a:lnTo>
                    <a:pt x="52" y="620"/>
                  </a:lnTo>
                  <a:lnTo>
                    <a:pt x="23" y="576"/>
                  </a:lnTo>
                  <a:lnTo>
                    <a:pt x="11" y="543"/>
                  </a:lnTo>
                  <a:lnTo>
                    <a:pt x="11" y="517"/>
                  </a:lnTo>
                  <a:lnTo>
                    <a:pt x="17" y="492"/>
                  </a:lnTo>
                  <a:lnTo>
                    <a:pt x="37" y="472"/>
                  </a:lnTo>
                  <a:lnTo>
                    <a:pt x="54" y="450"/>
                  </a:lnTo>
                  <a:lnTo>
                    <a:pt x="54" y="434"/>
                  </a:lnTo>
                  <a:lnTo>
                    <a:pt x="15" y="353"/>
                  </a:lnTo>
                  <a:lnTo>
                    <a:pt x="8" y="323"/>
                  </a:lnTo>
                  <a:lnTo>
                    <a:pt x="0" y="296"/>
                  </a:lnTo>
                  <a:lnTo>
                    <a:pt x="15" y="271"/>
                  </a:lnTo>
                  <a:lnTo>
                    <a:pt x="32" y="252"/>
                  </a:lnTo>
                  <a:lnTo>
                    <a:pt x="46" y="237"/>
                  </a:lnTo>
                  <a:lnTo>
                    <a:pt x="46" y="223"/>
                  </a:lnTo>
                  <a:lnTo>
                    <a:pt x="32" y="200"/>
                  </a:lnTo>
                  <a:lnTo>
                    <a:pt x="11" y="177"/>
                  </a:lnTo>
                  <a:lnTo>
                    <a:pt x="11" y="153"/>
                  </a:lnTo>
                  <a:lnTo>
                    <a:pt x="24" y="132"/>
                  </a:lnTo>
                  <a:lnTo>
                    <a:pt x="46" y="112"/>
                  </a:lnTo>
                  <a:lnTo>
                    <a:pt x="67" y="103"/>
                  </a:lnTo>
                  <a:lnTo>
                    <a:pt x="76" y="88"/>
                  </a:lnTo>
                  <a:lnTo>
                    <a:pt x="68" y="69"/>
                  </a:lnTo>
                  <a:lnTo>
                    <a:pt x="54" y="47"/>
                  </a:lnTo>
                  <a:lnTo>
                    <a:pt x="46" y="24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088590" name="Freeform 78">
              <a:extLst>
                <a:ext uri="{FF2B5EF4-FFF2-40B4-BE49-F238E27FC236}">
                  <a16:creationId xmlns:a16="http://schemas.microsoft.com/office/drawing/2014/main" id="{5E6F4C43-43A2-1093-3D9D-8A15AF1125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2" y="2719"/>
              <a:ext cx="58" cy="529"/>
            </a:xfrm>
            <a:custGeom>
              <a:avLst/>
              <a:gdLst>
                <a:gd name="T0" fmla="*/ 103 w 116"/>
                <a:gd name="T1" fmla="*/ 30 h 1058"/>
                <a:gd name="T2" fmla="*/ 109 w 116"/>
                <a:gd name="T3" fmla="*/ 102 h 1058"/>
                <a:gd name="T4" fmla="*/ 60 w 116"/>
                <a:gd name="T5" fmla="*/ 132 h 1058"/>
                <a:gd name="T6" fmla="*/ 75 w 116"/>
                <a:gd name="T7" fmla="*/ 213 h 1058"/>
                <a:gd name="T8" fmla="*/ 97 w 116"/>
                <a:gd name="T9" fmla="*/ 291 h 1058"/>
                <a:gd name="T10" fmla="*/ 67 w 116"/>
                <a:gd name="T11" fmla="*/ 331 h 1058"/>
                <a:gd name="T12" fmla="*/ 75 w 116"/>
                <a:gd name="T13" fmla="*/ 396 h 1058"/>
                <a:gd name="T14" fmla="*/ 97 w 116"/>
                <a:gd name="T15" fmla="*/ 467 h 1058"/>
                <a:gd name="T16" fmla="*/ 82 w 116"/>
                <a:gd name="T17" fmla="*/ 519 h 1058"/>
                <a:gd name="T18" fmla="*/ 57 w 116"/>
                <a:gd name="T19" fmla="*/ 566 h 1058"/>
                <a:gd name="T20" fmla="*/ 90 w 116"/>
                <a:gd name="T21" fmla="*/ 659 h 1058"/>
                <a:gd name="T22" fmla="*/ 97 w 116"/>
                <a:gd name="T23" fmla="*/ 720 h 1058"/>
                <a:gd name="T24" fmla="*/ 42 w 116"/>
                <a:gd name="T25" fmla="*/ 764 h 1058"/>
                <a:gd name="T26" fmla="*/ 57 w 116"/>
                <a:gd name="T27" fmla="*/ 857 h 1058"/>
                <a:gd name="T28" fmla="*/ 72 w 116"/>
                <a:gd name="T29" fmla="*/ 938 h 1058"/>
                <a:gd name="T30" fmla="*/ 42 w 116"/>
                <a:gd name="T31" fmla="*/ 984 h 1058"/>
                <a:gd name="T32" fmla="*/ 27 w 116"/>
                <a:gd name="T33" fmla="*/ 1048 h 1058"/>
                <a:gd name="T34" fmla="*/ 12 w 116"/>
                <a:gd name="T35" fmla="*/ 1021 h 1058"/>
                <a:gd name="T36" fmla="*/ 42 w 116"/>
                <a:gd name="T37" fmla="*/ 947 h 1058"/>
                <a:gd name="T38" fmla="*/ 27 w 116"/>
                <a:gd name="T39" fmla="*/ 838 h 1058"/>
                <a:gd name="T40" fmla="*/ 20 w 116"/>
                <a:gd name="T41" fmla="*/ 757 h 1058"/>
                <a:gd name="T42" fmla="*/ 60 w 116"/>
                <a:gd name="T43" fmla="*/ 703 h 1058"/>
                <a:gd name="T44" fmla="*/ 27 w 116"/>
                <a:gd name="T45" fmla="*/ 625 h 1058"/>
                <a:gd name="T46" fmla="*/ 20 w 116"/>
                <a:gd name="T47" fmla="*/ 551 h 1058"/>
                <a:gd name="T48" fmla="*/ 50 w 116"/>
                <a:gd name="T49" fmla="*/ 492 h 1058"/>
                <a:gd name="T50" fmla="*/ 64 w 116"/>
                <a:gd name="T51" fmla="*/ 448 h 1058"/>
                <a:gd name="T52" fmla="*/ 35 w 116"/>
                <a:gd name="T53" fmla="*/ 374 h 1058"/>
                <a:gd name="T54" fmla="*/ 42 w 116"/>
                <a:gd name="T55" fmla="*/ 313 h 1058"/>
                <a:gd name="T56" fmla="*/ 60 w 116"/>
                <a:gd name="T57" fmla="*/ 269 h 1058"/>
                <a:gd name="T58" fmla="*/ 38 w 116"/>
                <a:gd name="T59" fmla="*/ 204 h 1058"/>
                <a:gd name="T60" fmla="*/ 30 w 116"/>
                <a:gd name="T61" fmla="*/ 130 h 1058"/>
                <a:gd name="T62" fmla="*/ 64 w 116"/>
                <a:gd name="T63" fmla="*/ 80 h 1058"/>
                <a:gd name="T64" fmla="*/ 67 w 116"/>
                <a:gd name="T65" fmla="*/ 34 h 1058"/>
                <a:gd name="T66" fmla="*/ 90 w 116"/>
                <a:gd name="T67" fmla="*/ 0 h 10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16" h="1058">
                  <a:moveTo>
                    <a:pt x="90" y="0"/>
                  </a:moveTo>
                  <a:lnTo>
                    <a:pt x="103" y="30"/>
                  </a:lnTo>
                  <a:lnTo>
                    <a:pt x="116" y="80"/>
                  </a:lnTo>
                  <a:lnTo>
                    <a:pt x="109" y="102"/>
                  </a:lnTo>
                  <a:lnTo>
                    <a:pt x="79" y="117"/>
                  </a:lnTo>
                  <a:lnTo>
                    <a:pt x="60" y="132"/>
                  </a:lnTo>
                  <a:lnTo>
                    <a:pt x="60" y="173"/>
                  </a:lnTo>
                  <a:lnTo>
                    <a:pt x="75" y="213"/>
                  </a:lnTo>
                  <a:lnTo>
                    <a:pt x="94" y="240"/>
                  </a:lnTo>
                  <a:lnTo>
                    <a:pt x="97" y="291"/>
                  </a:lnTo>
                  <a:lnTo>
                    <a:pt x="87" y="309"/>
                  </a:lnTo>
                  <a:lnTo>
                    <a:pt x="67" y="331"/>
                  </a:lnTo>
                  <a:lnTo>
                    <a:pt x="64" y="365"/>
                  </a:lnTo>
                  <a:lnTo>
                    <a:pt x="75" y="396"/>
                  </a:lnTo>
                  <a:lnTo>
                    <a:pt x="90" y="424"/>
                  </a:lnTo>
                  <a:lnTo>
                    <a:pt x="97" y="467"/>
                  </a:lnTo>
                  <a:lnTo>
                    <a:pt x="97" y="492"/>
                  </a:lnTo>
                  <a:lnTo>
                    <a:pt x="82" y="519"/>
                  </a:lnTo>
                  <a:lnTo>
                    <a:pt x="57" y="544"/>
                  </a:lnTo>
                  <a:lnTo>
                    <a:pt x="57" y="566"/>
                  </a:lnTo>
                  <a:lnTo>
                    <a:pt x="64" y="631"/>
                  </a:lnTo>
                  <a:lnTo>
                    <a:pt x="90" y="659"/>
                  </a:lnTo>
                  <a:lnTo>
                    <a:pt x="103" y="687"/>
                  </a:lnTo>
                  <a:lnTo>
                    <a:pt x="97" y="720"/>
                  </a:lnTo>
                  <a:lnTo>
                    <a:pt x="60" y="742"/>
                  </a:lnTo>
                  <a:lnTo>
                    <a:pt x="42" y="764"/>
                  </a:lnTo>
                  <a:lnTo>
                    <a:pt x="38" y="805"/>
                  </a:lnTo>
                  <a:lnTo>
                    <a:pt x="57" y="857"/>
                  </a:lnTo>
                  <a:lnTo>
                    <a:pt x="72" y="909"/>
                  </a:lnTo>
                  <a:lnTo>
                    <a:pt x="72" y="938"/>
                  </a:lnTo>
                  <a:lnTo>
                    <a:pt x="64" y="977"/>
                  </a:lnTo>
                  <a:lnTo>
                    <a:pt x="42" y="984"/>
                  </a:lnTo>
                  <a:lnTo>
                    <a:pt x="27" y="1014"/>
                  </a:lnTo>
                  <a:lnTo>
                    <a:pt x="27" y="1048"/>
                  </a:lnTo>
                  <a:lnTo>
                    <a:pt x="0" y="1058"/>
                  </a:lnTo>
                  <a:lnTo>
                    <a:pt x="12" y="1021"/>
                  </a:lnTo>
                  <a:lnTo>
                    <a:pt x="35" y="977"/>
                  </a:lnTo>
                  <a:lnTo>
                    <a:pt x="42" y="947"/>
                  </a:lnTo>
                  <a:lnTo>
                    <a:pt x="42" y="888"/>
                  </a:lnTo>
                  <a:lnTo>
                    <a:pt x="27" y="838"/>
                  </a:lnTo>
                  <a:lnTo>
                    <a:pt x="23" y="798"/>
                  </a:lnTo>
                  <a:lnTo>
                    <a:pt x="20" y="757"/>
                  </a:lnTo>
                  <a:lnTo>
                    <a:pt x="45" y="724"/>
                  </a:lnTo>
                  <a:lnTo>
                    <a:pt x="60" y="703"/>
                  </a:lnTo>
                  <a:lnTo>
                    <a:pt x="50" y="659"/>
                  </a:lnTo>
                  <a:lnTo>
                    <a:pt x="27" y="625"/>
                  </a:lnTo>
                  <a:lnTo>
                    <a:pt x="23" y="595"/>
                  </a:lnTo>
                  <a:lnTo>
                    <a:pt x="20" y="551"/>
                  </a:lnTo>
                  <a:lnTo>
                    <a:pt x="30" y="522"/>
                  </a:lnTo>
                  <a:lnTo>
                    <a:pt x="50" y="492"/>
                  </a:lnTo>
                  <a:lnTo>
                    <a:pt x="64" y="470"/>
                  </a:lnTo>
                  <a:lnTo>
                    <a:pt x="64" y="448"/>
                  </a:lnTo>
                  <a:lnTo>
                    <a:pt x="50" y="424"/>
                  </a:lnTo>
                  <a:lnTo>
                    <a:pt x="35" y="374"/>
                  </a:lnTo>
                  <a:lnTo>
                    <a:pt x="35" y="343"/>
                  </a:lnTo>
                  <a:lnTo>
                    <a:pt x="42" y="313"/>
                  </a:lnTo>
                  <a:lnTo>
                    <a:pt x="57" y="291"/>
                  </a:lnTo>
                  <a:lnTo>
                    <a:pt x="60" y="269"/>
                  </a:lnTo>
                  <a:lnTo>
                    <a:pt x="57" y="242"/>
                  </a:lnTo>
                  <a:lnTo>
                    <a:pt x="38" y="204"/>
                  </a:lnTo>
                  <a:lnTo>
                    <a:pt x="27" y="176"/>
                  </a:lnTo>
                  <a:lnTo>
                    <a:pt x="30" y="130"/>
                  </a:lnTo>
                  <a:lnTo>
                    <a:pt x="45" y="111"/>
                  </a:lnTo>
                  <a:lnTo>
                    <a:pt x="64" y="80"/>
                  </a:lnTo>
                  <a:lnTo>
                    <a:pt x="75" y="56"/>
                  </a:lnTo>
                  <a:lnTo>
                    <a:pt x="67" y="34"/>
                  </a:lnTo>
                  <a:lnTo>
                    <a:pt x="72" y="12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088591" name="Freeform 79">
              <a:extLst>
                <a:ext uri="{FF2B5EF4-FFF2-40B4-BE49-F238E27FC236}">
                  <a16:creationId xmlns:a16="http://schemas.microsoft.com/office/drawing/2014/main" id="{B7F30B97-9DB4-CDEF-842C-33B5420F6AC5}"/>
                </a:ext>
              </a:extLst>
            </p:cNvPr>
            <p:cNvSpPr>
              <a:spLocks/>
            </p:cNvSpPr>
            <p:nvPr/>
          </p:nvSpPr>
          <p:spPr bwMode="auto">
            <a:xfrm>
              <a:off x="501" y="2655"/>
              <a:ext cx="132" cy="114"/>
            </a:xfrm>
            <a:custGeom>
              <a:avLst/>
              <a:gdLst>
                <a:gd name="T0" fmla="*/ 266 w 266"/>
                <a:gd name="T1" fmla="*/ 185 h 229"/>
                <a:gd name="T2" fmla="*/ 185 w 266"/>
                <a:gd name="T3" fmla="*/ 119 h 229"/>
                <a:gd name="T4" fmla="*/ 118 w 266"/>
                <a:gd name="T5" fmla="*/ 59 h 229"/>
                <a:gd name="T6" fmla="*/ 56 w 266"/>
                <a:gd name="T7" fmla="*/ 0 h 229"/>
                <a:gd name="T8" fmla="*/ 0 w 266"/>
                <a:gd name="T9" fmla="*/ 0 h 229"/>
                <a:gd name="T10" fmla="*/ 133 w 266"/>
                <a:gd name="T11" fmla="*/ 96 h 229"/>
                <a:gd name="T12" fmla="*/ 197 w 266"/>
                <a:gd name="T13" fmla="*/ 156 h 229"/>
                <a:gd name="T14" fmla="*/ 251 w 266"/>
                <a:gd name="T15" fmla="*/ 229 h 229"/>
                <a:gd name="T16" fmla="*/ 266 w 266"/>
                <a:gd name="T17" fmla="*/ 185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6" h="229">
                  <a:moveTo>
                    <a:pt x="266" y="185"/>
                  </a:moveTo>
                  <a:lnTo>
                    <a:pt x="185" y="119"/>
                  </a:lnTo>
                  <a:lnTo>
                    <a:pt x="118" y="59"/>
                  </a:lnTo>
                  <a:lnTo>
                    <a:pt x="56" y="0"/>
                  </a:lnTo>
                  <a:lnTo>
                    <a:pt x="0" y="0"/>
                  </a:lnTo>
                  <a:lnTo>
                    <a:pt x="133" y="96"/>
                  </a:lnTo>
                  <a:lnTo>
                    <a:pt x="197" y="156"/>
                  </a:lnTo>
                  <a:lnTo>
                    <a:pt x="251" y="229"/>
                  </a:lnTo>
                  <a:lnTo>
                    <a:pt x="266" y="1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088592" name="Freeform 80">
              <a:extLst>
                <a:ext uri="{FF2B5EF4-FFF2-40B4-BE49-F238E27FC236}">
                  <a16:creationId xmlns:a16="http://schemas.microsoft.com/office/drawing/2014/main" id="{35254798-714F-2A2E-5A61-498DD5E514B0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" y="2721"/>
              <a:ext cx="114" cy="93"/>
            </a:xfrm>
            <a:custGeom>
              <a:avLst/>
              <a:gdLst>
                <a:gd name="T0" fmla="*/ 228 w 228"/>
                <a:gd name="T1" fmla="*/ 117 h 186"/>
                <a:gd name="T2" fmla="*/ 169 w 228"/>
                <a:gd name="T3" fmla="*/ 96 h 186"/>
                <a:gd name="T4" fmla="*/ 125 w 228"/>
                <a:gd name="T5" fmla="*/ 59 h 186"/>
                <a:gd name="T6" fmla="*/ 45 w 228"/>
                <a:gd name="T7" fmla="*/ 0 h 186"/>
                <a:gd name="T8" fmla="*/ 0 w 228"/>
                <a:gd name="T9" fmla="*/ 0 h 186"/>
                <a:gd name="T10" fmla="*/ 103 w 228"/>
                <a:gd name="T11" fmla="*/ 59 h 186"/>
                <a:gd name="T12" fmla="*/ 143 w 228"/>
                <a:gd name="T13" fmla="*/ 98 h 186"/>
                <a:gd name="T14" fmla="*/ 228 w 228"/>
                <a:gd name="T15" fmla="*/ 186 h 186"/>
                <a:gd name="T16" fmla="*/ 224 w 228"/>
                <a:gd name="T17" fmla="*/ 133 h 186"/>
                <a:gd name="T18" fmla="*/ 228 w 228"/>
                <a:gd name="T19" fmla="*/ 117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8" h="186">
                  <a:moveTo>
                    <a:pt x="228" y="117"/>
                  </a:moveTo>
                  <a:lnTo>
                    <a:pt x="169" y="96"/>
                  </a:lnTo>
                  <a:lnTo>
                    <a:pt x="125" y="59"/>
                  </a:lnTo>
                  <a:lnTo>
                    <a:pt x="45" y="0"/>
                  </a:lnTo>
                  <a:lnTo>
                    <a:pt x="0" y="0"/>
                  </a:lnTo>
                  <a:lnTo>
                    <a:pt x="103" y="59"/>
                  </a:lnTo>
                  <a:lnTo>
                    <a:pt x="143" y="98"/>
                  </a:lnTo>
                  <a:lnTo>
                    <a:pt x="228" y="186"/>
                  </a:lnTo>
                  <a:lnTo>
                    <a:pt x="224" y="133"/>
                  </a:lnTo>
                  <a:lnTo>
                    <a:pt x="228" y="11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088593" name="Freeform 81">
              <a:extLst>
                <a:ext uri="{FF2B5EF4-FFF2-40B4-BE49-F238E27FC236}">
                  <a16:creationId xmlns:a16="http://schemas.microsoft.com/office/drawing/2014/main" id="{DBD10EB6-F66F-4E39-56B4-A28BCF3282DF}"/>
                </a:ext>
              </a:extLst>
            </p:cNvPr>
            <p:cNvSpPr>
              <a:spLocks/>
            </p:cNvSpPr>
            <p:nvPr/>
          </p:nvSpPr>
          <p:spPr bwMode="auto">
            <a:xfrm>
              <a:off x="481" y="2777"/>
              <a:ext cx="136" cy="144"/>
            </a:xfrm>
            <a:custGeom>
              <a:avLst/>
              <a:gdLst>
                <a:gd name="T0" fmla="*/ 265 w 271"/>
                <a:gd name="T1" fmla="*/ 214 h 288"/>
                <a:gd name="T2" fmla="*/ 191 w 271"/>
                <a:gd name="T3" fmla="*/ 149 h 288"/>
                <a:gd name="T4" fmla="*/ 163 w 271"/>
                <a:gd name="T5" fmla="*/ 104 h 288"/>
                <a:gd name="T6" fmla="*/ 104 w 271"/>
                <a:gd name="T7" fmla="*/ 60 h 288"/>
                <a:gd name="T8" fmla="*/ 52 w 271"/>
                <a:gd name="T9" fmla="*/ 22 h 288"/>
                <a:gd name="T10" fmla="*/ 15 w 271"/>
                <a:gd name="T11" fmla="*/ 0 h 288"/>
                <a:gd name="T12" fmla="*/ 0 w 271"/>
                <a:gd name="T13" fmla="*/ 0 h 288"/>
                <a:gd name="T14" fmla="*/ 0 w 271"/>
                <a:gd name="T15" fmla="*/ 22 h 288"/>
                <a:gd name="T16" fmla="*/ 45 w 271"/>
                <a:gd name="T17" fmla="*/ 50 h 288"/>
                <a:gd name="T18" fmla="*/ 126 w 271"/>
                <a:gd name="T19" fmla="*/ 102 h 288"/>
                <a:gd name="T20" fmla="*/ 185 w 271"/>
                <a:gd name="T21" fmla="*/ 161 h 288"/>
                <a:gd name="T22" fmla="*/ 226 w 271"/>
                <a:gd name="T23" fmla="*/ 227 h 288"/>
                <a:gd name="T24" fmla="*/ 271 w 271"/>
                <a:gd name="T25" fmla="*/ 288 h 288"/>
                <a:gd name="T26" fmla="*/ 265 w 271"/>
                <a:gd name="T27" fmla="*/ 214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71" h="288">
                  <a:moveTo>
                    <a:pt x="265" y="214"/>
                  </a:moveTo>
                  <a:lnTo>
                    <a:pt x="191" y="149"/>
                  </a:lnTo>
                  <a:lnTo>
                    <a:pt x="163" y="104"/>
                  </a:lnTo>
                  <a:lnTo>
                    <a:pt x="104" y="60"/>
                  </a:lnTo>
                  <a:lnTo>
                    <a:pt x="52" y="22"/>
                  </a:lnTo>
                  <a:lnTo>
                    <a:pt x="15" y="0"/>
                  </a:lnTo>
                  <a:lnTo>
                    <a:pt x="0" y="0"/>
                  </a:lnTo>
                  <a:lnTo>
                    <a:pt x="0" y="22"/>
                  </a:lnTo>
                  <a:lnTo>
                    <a:pt x="45" y="50"/>
                  </a:lnTo>
                  <a:lnTo>
                    <a:pt x="126" y="102"/>
                  </a:lnTo>
                  <a:lnTo>
                    <a:pt x="185" y="161"/>
                  </a:lnTo>
                  <a:lnTo>
                    <a:pt x="226" y="227"/>
                  </a:lnTo>
                  <a:lnTo>
                    <a:pt x="271" y="288"/>
                  </a:lnTo>
                  <a:lnTo>
                    <a:pt x="265" y="21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088594" name="Freeform 82">
              <a:extLst>
                <a:ext uri="{FF2B5EF4-FFF2-40B4-BE49-F238E27FC236}">
                  <a16:creationId xmlns:a16="http://schemas.microsoft.com/office/drawing/2014/main" id="{AD1CB957-4800-CBCC-DF96-FE0724C66946}"/>
                </a:ext>
              </a:extLst>
            </p:cNvPr>
            <p:cNvSpPr>
              <a:spLocks/>
            </p:cNvSpPr>
            <p:nvPr/>
          </p:nvSpPr>
          <p:spPr bwMode="auto">
            <a:xfrm>
              <a:off x="497" y="2895"/>
              <a:ext cx="103" cy="85"/>
            </a:xfrm>
            <a:custGeom>
              <a:avLst/>
              <a:gdLst>
                <a:gd name="T0" fmla="*/ 208 w 208"/>
                <a:gd name="T1" fmla="*/ 140 h 170"/>
                <a:gd name="T2" fmla="*/ 149 w 208"/>
                <a:gd name="T3" fmla="*/ 77 h 170"/>
                <a:gd name="T4" fmla="*/ 88 w 208"/>
                <a:gd name="T5" fmla="*/ 37 h 170"/>
                <a:gd name="T6" fmla="*/ 37 w 208"/>
                <a:gd name="T7" fmla="*/ 10 h 170"/>
                <a:gd name="T8" fmla="*/ 0 w 208"/>
                <a:gd name="T9" fmla="*/ 0 h 170"/>
                <a:gd name="T10" fmla="*/ 22 w 208"/>
                <a:gd name="T11" fmla="*/ 37 h 170"/>
                <a:gd name="T12" fmla="*/ 88 w 208"/>
                <a:gd name="T13" fmla="*/ 74 h 170"/>
                <a:gd name="T14" fmla="*/ 140 w 208"/>
                <a:gd name="T15" fmla="*/ 127 h 170"/>
                <a:gd name="T16" fmla="*/ 164 w 208"/>
                <a:gd name="T17" fmla="*/ 163 h 170"/>
                <a:gd name="T18" fmla="*/ 186 w 208"/>
                <a:gd name="T19" fmla="*/ 170 h 170"/>
                <a:gd name="T20" fmla="*/ 205 w 208"/>
                <a:gd name="T21" fmla="*/ 157 h 170"/>
                <a:gd name="T22" fmla="*/ 208 w 208"/>
                <a:gd name="T23" fmla="*/ 14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8" h="170">
                  <a:moveTo>
                    <a:pt x="208" y="140"/>
                  </a:moveTo>
                  <a:lnTo>
                    <a:pt x="149" y="77"/>
                  </a:lnTo>
                  <a:lnTo>
                    <a:pt x="88" y="37"/>
                  </a:lnTo>
                  <a:lnTo>
                    <a:pt x="37" y="10"/>
                  </a:lnTo>
                  <a:lnTo>
                    <a:pt x="0" y="0"/>
                  </a:lnTo>
                  <a:lnTo>
                    <a:pt x="22" y="37"/>
                  </a:lnTo>
                  <a:lnTo>
                    <a:pt x="88" y="74"/>
                  </a:lnTo>
                  <a:lnTo>
                    <a:pt x="140" y="127"/>
                  </a:lnTo>
                  <a:lnTo>
                    <a:pt x="164" y="163"/>
                  </a:lnTo>
                  <a:lnTo>
                    <a:pt x="186" y="170"/>
                  </a:lnTo>
                  <a:lnTo>
                    <a:pt x="205" y="157"/>
                  </a:lnTo>
                  <a:lnTo>
                    <a:pt x="208" y="14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088595" name="Freeform 83">
              <a:extLst>
                <a:ext uri="{FF2B5EF4-FFF2-40B4-BE49-F238E27FC236}">
                  <a16:creationId xmlns:a16="http://schemas.microsoft.com/office/drawing/2014/main" id="{1174E053-C17F-81AE-7D8E-22706DD9FC2E}"/>
                </a:ext>
              </a:extLst>
            </p:cNvPr>
            <p:cNvSpPr>
              <a:spLocks/>
            </p:cNvSpPr>
            <p:nvPr/>
          </p:nvSpPr>
          <p:spPr bwMode="auto">
            <a:xfrm>
              <a:off x="484" y="2955"/>
              <a:ext cx="114" cy="105"/>
            </a:xfrm>
            <a:custGeom>
              <a:avLst/>
              <a:gdLst>
                <a:gd name="T0" fmla="*/ 230 w 230"/>
                <a:gd name="T1" fmla="*/ 196 h 211"/>
                <a:gd name="T2" fmla="*/ 171 w 230"/>
                <a:gd name="T3" fmla="*/ 133 h 211"/>
                <a:gd name="T4" fmla="*/ 97 w 230"/>
                <a:gd name="T5" fmla="*/ 56 h 211"/>
                <a:gd name="T6" fmla="*/ 53 w 230"/>
                <a:gd name="T7" fmla="*/ 19 h 211"/>
                <a:gd name="T8" fmla="*/ 19 w 230"/>
                <a:gd name="T9" fmla="*/ 0 h 211"/>
                <a:gd name="T10" fmla="*/ 0 w 230"/>
                <a:gd name="T11" fmla="*/ 12 h 211"/>
                <a:gd name="T12" fmla="*/ 40 w 230"/>
                <a:gd name="T13" fmla="*/ 44 h 211"/>
                <a:gd name="T14" fmla="*/ 105 w 230"/>
                <a:gd name="T15" fmla="*/ 111 h 211"/>
                <a:gd name="T16" fmla="*/ 167 w 230"/>
                <a:gd name="T17" fmla="*/ 176 h 211"/>
                <a:gd name="T18" fmla="*/ 208 w 230"/>
                <a:gd name="T19" fmla="*/ 211 h 211"/>
                <a:gd name="T20" fmla="*/ 218 w 230"/>
                <a:gd name="T21" fmla="*/ 211 h 211"/>
                <a:gd name="T22" fmla="*/ 230 w 230"/>
                <a:gd name="T23" fmla="*/ 196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30" h="211">
                  <a:moveTo>
                    <a:pt x="230" y="196"/>
                  </a:moveTo>
                  <a:lnTo>
                    <a:pt x="171" y="133"/>
                  </a:lnTo>
                  <a:lnTo>
                    <a:pt x="97" y="56"/>
                  </a:lnTo>
                  <a:lnTo>
                    <a:pt x="53" y="19"/>
                  </a:lnTo>
                  <a:lnTo>
                    <a:pt x="19" y="0"/>
                  </a:lnTo>
                  <a:lnTo>
                    <a:pt x="0" y="12"/>
                  </a:lnTo>
                  <a:lnTo>
                    <a:pt x="40" y="44"/>
                  </a:lnTo>
                  <a:lnTo>
                    <a:pt x="105" y="111"/>
                  </a:lnTo>
                  <a:lnTo>
                    <a:pt x="167" y="176"/>
                  </a:lnTo>
                  <a:lnTo>
                    <a:pt x="208" y="211"/>
                  </a:lnTo>
                  <a:lnTo>
                    <a:pt x="218" y="211"/>
                  </a:lnTo>
                  <a:lnTo>
                    <a:pt x="230" y="19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088596" name="Freeform 84">
              <a:extLst>
                <a:ext uri="{FF2B5EF4-FFF2-40B4-BE49-F238E27FC236}">
                  <a16:creationId xmlns:a16="http://schemas.microsoft.com/office/drawing/2014/main" id="{35D2E028-F3D7-C55C-D85F-486C9E68F1CC}"/>
                </a:ext>
              </a:extLst>
            </p:cNvPr>
            <p:cNvSpPr>
              <a:spLocks/>
            </p:cNvSpPr>
            <p:nvPr/>
          </p:nvSpPr>
          <p:spPr bwMode="auto">
            <a:xfrm>
              <a:off x="497" y="3043"/>
              <a:ext cx="81" cy="83"/>
            </a:xfrm>
            <a:custGeom>
              <a:avLst/>
              <a:gdLst>
                <a:gd name="T0" fmla="*/ 159 w 162"/>
                <a:gd name="T1" fmla="*/ 140 h 167"/>
                <a:gd name="T2" fmla="*/ 93 w 162"/>
                <a:gd name="T3" fmla="*/ 43 h 167"/>
                <a:gd name="T4" fmla="*/ 29 w 162"/>
                <a:gd name="T5" fmla="*/ 6 h 167"/>
                <a:gd name="T6" fmla="*/ 0 w 162"/>
                <a:gd name="T7" fmla="*/ 0 h 167"/>
                <a:gd name="T8" fmla="*/ 7 w 162"/>
                <a:gd name="T9" fmla="*/ 20 h 167"/>
                <a:gd name="T10" fmla="*/ 81 w 162"/>
                <a:gd name="T11" fmla="*/ 74 h 167"/>
                <a:gd name="T12" fmla="*/ 152 w 162"/>
                <a:gd name="T13" fmla="*/ 160 h 167"/>
                <a:gd name="T14" fmla="*/ 162 w 162"/>
                <a:gd name="T15" fmla="*/ 167 h 167"/>
                <a:gd name="T16" fmla="*/ 159 w 162"/>
                <a:gd name="T17" fmla="*/ 14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2" h="167">
                  <a:moveTo>
                    <a:pt x="159" y="140"/>
                  </a:moveTo>
                  <a:lnTo>
                    <a:pt x="93" y="43"/>
                  </a:lnTo>
                  <a:lnTo>
                    <a:pt x="29" y="6"/>
                  </a:lnTo>
                  <a:lnTo>
                    <a:pt x="0" y="0"/>
                  </a:lnTo>
                  <a:lnTo>
                    <a:pt x="7" y="20"/>
                  </a:lnTo>
                  <a:lnTo>
                    <a:pt x="81" y="74"/>
                  </a:lnTo>
                  <a:lnTo>
                    <a:pt x="152" y="160"/>
                  </a:lnTo>
                  <a:lnTo>
                    <a:pt x="162" y="167"/>
                  </a:lnTo>
                  <a:lnTo>
                    <a:pt x="159" y="14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088597" name="Freeform 85">
              <a:extLst>
                <a:ext uri="{FF2B5EF4-FFF2-40B4-BE49-F238E27FC236}">
                  <a16:creationId xmlns:a16="http://schemas.microsoft.com/office/drawing/2014/main" id="{3B820187-086E-FD58-1B24-94920A9B4169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" y="3124"/>
              <a:ext cx="56" cy="63"/>
            </a:xfrm>
            <a:custGeom>
              <a:avLst/>
              <a:gdLst>
                <a:gd name="T0" fmla="*/ 106 w 110"/>
                <a:gd name="T1" fmla="*/ 96 h 126"/>
                <a:gd name="T2" fmla="*/ 52 w 110"/>
                <a:gd name="T3" fmla="*/ 22 h 126"/>
                <a:gd name="T4" fmla="*/ 2 w 110"/>
                <a:gd name="T5" fmla="*/ 0 h 126"/>
                <a:gd name="T6" fmla="*/ 0 w 110"/>
                <a:gd name="T7" fmla="*/ 22 h 126"/>
                <a:gd name="T8" fmla="*/ 23 w 110"/>
                <a:gd name="T9" fmla="*/ 59 h 126"/>
                <a:gd name="T10" fmla="*/ 82 w 110"/>
                <a:gd name="T11" fmla="*/ 108 h 126"/>
                <a:gd name="T12" fmla="*/ 98 w 110"/>
                <a:gd name="T13" fmla="*/ 126 h 126"/>
                <a:gd name="T14" fmla="*/ 110 w 110"/>
                <a:gd name="T15" fmla="*/ 118 h 126"/>
                <a:gd name="T16" fmla="*/ 106 w 110"/>
                <a:gd name="T17" fmla="*/ 96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0" h="126">
                  <a:moveTo>
                    <a:pt x="106" y="96"/>
                  </a:moveTo>
                  <a:lnTo>
                    <a:pt x="52" y="22"/>
                  </a:lnTo>
                  <a:lnTo>
                    <a:pt x="2" y="0"/>
                  </a:lnTo>
                  <a:lnTo>
                    <a:pt x="0" y="22"/>
                  </a:lnTo>
                  <a:lnTo>
                    <a:pt x="23" y="59"/>
                  </a:lnTo>
                  <a:lnTo>
                    <a:pt x="82" y="108"/>
                  </a:lnTo>
                  <a:lnTo>
                    <a:pt x="98" y="126"/>
                  </a:lnTo>
                  <a:lnTo>
                    <a:pt x="110" y="118"/>
                  </a:lnTo>
                  <a:lnTo>
                    <a:pt x="106" y="9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088598" name="Freeform 86">
              <a:extLst>
                <a:ext uri="{FF2B5EF4-FFF2-40B4-BE49-F238E27FC236}">
                  <a16:creationId xmlns:a16="http://schemas.microsoft.com/office/drawing/2014/main" id="{FA6BE8B3-C930-A35F-D982-FCEB2FB5C5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04" y="3207"/>
              <a:ext cx="70" cy="71"/>
            </a:xfrm>
            <a:custGeom>
              <a:avLst/>
              <a:gdLst>
                <a:gd name="T0" fmla="*/ 140 w 140"/>
                <a:gd name="T1" fmla="*/ 142 h 142"/>
                <a:gd name="T2" fmla="*/ 120 w 140"/>
                <a:gd name="T3" fmla="*/ 120 h 142"/>
                <a:gd name="T4" fmla="*/ 81 w 140"/>
                <a:gd name="T5" fmla="*/ 61 h 142"/>
                <a:gd name="T6" fmla="*/ 25 w 140"/>
                <a:gd name="T7" fmla="*/ 0 h 142"/>
                <a:gd name="T8" fmla="*/ 0 w 140"/>
                <a:gd name="T9" fmla="*/ 0 h 142"/>
                <a:gd name="T10" fmla="*/ 10 w 140"/>
                <a:gd name="T11" fmla="*/ 21 h 142"/>
                <a:gd name="T12" fmla="*/ 53 w 140"/>
                <a:gd name="T13" fmla="*/ 80 h 142"/>
                <a:gd name="T14" fmla="*/ 97 w 140"/>
                <a:gd name="T15" fmla="*/ 139 h 142"/>
                <a:gd name="T16" fmla="*/ 140 w 140"/>
                <a:gd name="T17" fmla="*/ 142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0" h="142">
                  <a:moveTo>
                    <a:pt x="140" y="142"/>
                  </a:moveTo>
                  <a:lnTo>
                    <a:pt x="120" y="120"/>
                  </a:lnTo>
                  <a:lnTo>
                    <a:pt x="81" y="61"/>
                  </a:lnTo>
                  <a:lnTo>
                    <a:pt x="25" y="0"/>
                  </a:lnTo>
                  <a:lnTo>
                    <a:pt x="0" y="0"/>
                  </a:lnTo>
                  <a:lnTo>
                    <a:pt x="10" y="21"/>
                  </a:lnTo>
                  <a:lnTo>
                    <a:pt x="53" y="80"/>
                  </a:lnTo>
                  <a:lnTo>
                    <a:pt x="97" y="139"/>
                  </a:lnTo>
                  <a:lnTo>
                    <a:pt x="140" y="14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088599" name="Freeform 87">
              <a:extLst>
                <a:ext uri="{FF2B5EF4-FFF2-40B4-BE49-F238E27FC236}">
                  <a16:creationId xmlns:a16="http://schemas.microsoft.com/office/drawing/2014/main" id="{643D2081-F060-C5CB-E60C-9396EEBF85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8" y="2615"/>
              <a:ext cx="214" cy="791"/>
            </a:xfrm>
            <a:custGeom>
              <a:avLst/>
              <a:gdLst>
                <a:gd name="T0" fmla="*/ 61 w 426"/>
                <a:gd name="T1" fmla="*/ 194 h 1583"/>
                <a:gd name="T2" fmla="*/ 76 w 426"/>
                <a:gd name="T3" fmla="*/ 281 h 1583"/>
                <a:gd name="T4" fmla="*/ 39 w 426"/>
                <a:gd name="T5" fmla="*/ 340 h 1583"/>
                <a:gd name="T6" fmla="*/ 44 w 426"/>
                <a:gd name="T7" fmla="*/ 421 h 1583"/>
                <a:gd name="T8" fmla="*/ 65 w 426"/>
                <a:gd name="T9" fmla="*/ 488 h 1583"/>
                <a:gd name="T10" fmla="*/ 31 w 426"/>
                <a:gd name="T11" fmla="*/ 553 h 1583"/>
                <a:gd name="T12" fmla="*/ 68 w 426"/>
                <a:gd name="T13" fmla="*/ 668 h 1583"/>
                <a:gd name="T14" fmla="*/ 24 w 426"/>
                <a:gd name="T15" fmla="*/ 764 h 1583"/>
                <a:gd name="T16" fmla="*/ 46 w 426"/>
                <a:gd name="T17" fmla="*/ 860 h 1583"/>
                <a:gd name="T18" fmla="*/ 59 w 426"/>
                <a:gd name="T19" fmla="*/ 928 h 1583"/>
                <a:gd name="T20" fmla="*/ 15 w 426"/>
                <a:gd name="T21" fmla="*/ 987 h 1583"/>
                <a:gd name="T22" fmla="*/ 39 w 426"/>
                <a:gd name="T23" fmla="*/ 1110 h 1583"/>
                <a:gd name="T24" fmla="*/ 37 w 426"/>
                <a:gd name="T25" fmla="*/ 1175 h 1583"/>
                <a:gd name="T26" fmla="*/ 0 w 426"/>
                <a:gd name="T27" fmla="*/ 1257 h 1583"/>
                <a:gd name="T28" fmla="*/ 22 w 426"/>
                <a:gd name="T29" fmla="*/ 1326 h 1583"/>
                <a:gd name="T30" fmla="*/ 24 w 426"/>
                <a:gd name="T31" fmla="*/ 1389 h 1583"/>
                <a:gd name="T32" fmla="*/ 31 w 426"/>
                <a:gd name="T33" fmla="*/ 1456 h 1583"/>
                <a:gd name="T34" fmla="*/ 61 w 426"/>
                <a:gd name="T35" fmla="*/ 1514 h 1583"/>
                <a:gd name="T36" fmla="*/ 65 w 426"/>
                <a:gd name="T37" fmla="*/ 1583 h 1583"/>
                <a:gd name="T38" fmla="*/ 161 w 426"/>
                <a:gd name="T39" fmla="*/ 1524 h 1583"/>
                <a:gd name="T40" fmla="*/ 275 w 426"/>
                <a:gd name="T41" fmla="*/ 1509 h 1583"/>
                <a:gd name="T42" fmla="*/ 353 w 426"/>
                <a:gd name="T43" fmla="*/ 1478 h 1583"/>
                <a:gd name="T44" fmla="*/ 377 w 426"/>
                <a:gd name="T45" fmla="*/ 1434 h 1583"/>
                <a:gd name="T46" fmla="*/ 385 w 426"/>
                <a:gd name="T47" fmla="*/ 1345 h 1583"/>
                <a:gd name="T48" fmla="*/ 368 w 426"/>
                <a:gd name="T49" fmla="*/ 1230 h 1583"/>
                <a:gd name="T50" fmla="*/ 349 w 426"/>
                <a:gd name="T51" fmla="*/ 1169 h 1583"/>
                <a:gd name="T52" fmla="*/ 361 w 426"/>
                <a:gd name="T53" fmla="*/ 1095 h 1583"/>
                <a:gd name="T54" fmla="*/ 325 w 426"/>
                <a:gd name="T55" fmla="*/ 1014 h 1583"/>
                <a:gd name="T56" fmla="*/ 374 w 426"/>
                <a:gd name="T57" fmla="*/ 951 h 1583"/>
                <a:gd name="T58" fmla="*/ 338 w 426"/>
                <a:gd name="T59" fmla="*/ 860 h 1583"/>
                <a:gd name="T60" fmla="*/ 318 w 426"/>
                <a:gd name="T61" fmla="*/ 773 h 1583"/>
                <a:gd name="T62" fmla="*/ 392 w 426"/>
                <a:gd name="T63" fmla="*/ 708 h 1583"/>
                <a:gd name="T64" fmla="*/ 368 w 426"/>
                <a:gd name="T65" fmla="*/ 661 h 1583"/>
                <a:gd name="T66" fmla="*/ 368 w 426"/>
                <a:gd name="T67" fmla="*/ 581 h 1583"/>
                <a:gd name="T68" fmla="*/ 333 w 426"/>
                <a:gd name="T69" fmla="*/ 529 h 1583"/>
                <a:gd name="T70" fmla="*/ 361 w 426"/>
                <a:gd name="T71" fmla="*/ 466 h 1583"/>
                <a:gd name="T72" fmla="*/ 338 w 426"/>
                <a:gd name="T73" fmla="*/ 414 h 1583"/>
                <a:gd name="T74" fmla="*/ 338 w 426"/>
                <a:gd name="T75" fmla="*/ 370 h 1583"/>
                <a:gd name="T76" fmla="*/ 362 w 426"/>
                <a:gd name="T77" fmla="*/ 330 h 1583"/>
                <a:gd name="T78" fmla="*/ 331 w 426"/>
                <a:gd name="T79" fmla="*/ 279 h 1583"/>
                <a:gd name="T80" fmla="*/ 325 w 426"/>
                <a:gd name="T81" fmla="*/ 206 h 1583"/>
                <a:gd name="T82" fmla="*/ 407 w 426"/>
                <a:gd name="T83" fmla="*/ 112 h 1583"/>
                <a:gd name="T84" fmla="*/ 426 w 426"/>
                <a:gd name="T85" fmla="*/ 15 h 1583"/>
                <a:gd name="T86" fmla="*/ 377 w 426"/>
                <a:gd name="T87" fmla="*/ 15 h 1583"/>
                <a:gd name="T88" fmla="*/ 235 w 426"/>
                <a:gd name="T89" fmla="*/ 90 h 1583"/>
                <a:gd name="T90" fmla="*/ 117 w 426"/>
                <a:gd name="T91" fmla="*/ 135 h 15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26" h="1583">
                  <a:moveTo>
                    <a:pt x="76" y="149"/>
                  </a:moveTo>
                  <a:lnTo>
                    <a:pt x="61" y="194"/>
                  </a:lnTo>
                  <a:lnTo>
                    <a:pt x="74" y="238"/>
                  </a:lnTo>
                  <a:lnTo>
                    <a:pt x="76" y="281"/>
                  </a:lnTo>
                  <a:lnTo>
                    <a:pt x="61" y="309"/>
                  </a:lnTo>
                  <a:lnTo>
                    <a:pt x="39" y="340"/>
                  </a:lnTo>
                  <a:lnTo>
                    <a:pt x="30" y="389"/>
                  </a:lnTo>
                  <a:lnTo>
                    <a:pt x="44" y="421"/>
                  </a:lnTo>
                  <a:lnTo>
                    <a:pt x="65" y="458"/>
                  </a:lnTo>
                  <a:lnTo>
                    <a:pt x="65" y="488"/>
                  </a:lnTo>
                  <a:lnTo>
                    <a:pt x="52" y="516"/>
                  </a:lnTo>
                  <a:lnTo>
                    <a:pt x="31" y="553"/>
                  </a:lnTo>
                  <a:lnTo>
                    <a:pt x="39" y="590"/>
                  </a:lnTo>
                  <a:lnTo>
                    <a:pt x="68" y="668"/>
                  </a:lnTo>
                  <a:lnTo>
                    <a:pt x="65" y="701"/>
                  </a:lnTo>
                  <a:lnTo>
                    <a:pt x="24" y="764"/>
                  </a:lnTo>
                  <a:lnTo>
                    <a:pt x="24" y="819"/>
                  </a:lnTo>
                  <a:lnTo>
                    <a:pt x="46" y="860"/>
                  </a:lnTo>
                  <a:lnTo>
                    <a:pt x="61" y="896"/>
                  </a:lnTo>
                  <a:lnTo>
                    <a:pt x="59" y="928"/>
                  </a:lnTo>
                  <a:lnTo>
                    <a:pt x="22" y="962"/>
                  </a:lnTo>
                  <a:lnTo>
                    <a:pt x="15" y="987"/>
                  </a:lnTo>
                  <a:lnTo>
                    <a:pt x="22" y="1046"/>
                  </a:lnTo>
                  <a:lnTo>
                    <a:pt x="39" y="1110"/>
                  </a:lnTo>
                  <a:lnTo>
                    <a:pt x="39" y="1147"/>
                  </a:lnTo>
                  <a:lnTo>
                    <a:pt x="37" y="1175"/>
                  </a:lnTo>
                  <a:lnTo>
                    <a:pt x="9" y="1221"/>
                  </a:lnTo>
                  <a:lnTo>
                    <a:pt x="0" y="1257"/>
                  </a:lnTo>
                  <a:lnTo>
                    <a:pt x="3" y="1296"/>
                  </a:lnTo>
                  <a:lnTo>
                    <a:pt x="22" y="1326"/>
                  </a:lnTo>
                  <a:lnTo>
                    <a:pt x="44" y="1352"/>
                  </a:lnTo>
                  <a:lnTo>
                    <a:pt x="24" y="1389"/>
                  </a:lnTo>
                  <a:lnTo>
                    <a:pt x="15" y="1426"/>
                  </a:lnTo>
                  <a:lnTo>
                    <a:pt x="31" y="1456"/>
                  </a:lnTo>
                  <a:lnTo>
                    <a:pt x="59" y="1478"/>
                  </a:lnTo>
                  <a:lnTo>
                    <a:pt x="61" y="1514"/>
                  </a:lnTo>
                  <a:lnTo>
                    <a:pt x="61" y="1543"/>
                  </a:lnTo>
                  <a:lnTo>
                    <a:pt x="65" y="1583"/>
                  </a:lnTo>
                  <a:lnTo>
                    <a:pt x="112" y="1551"/>
                  </a:lnTo>
                  <a:lnTo>
                    <a:pt x="161" y="1524"/>
                  </a:lnTo>
                  <a:lnTo>
                    <a:pt x="206" y="1509"/>
                  </a:lnTo>
                  <a:lnTo>
                    <a:pt x="275" y="1509"/>
                  </a:lnTo>
                  <a:lnTo>
                    <a:pt x="324" y="1502"/>
                  </a:lnTo>
                  <a:lnTo>
                    <a:pt x="353" y="1478"/>
                  </a:lnTo>
                  <a:lnTo>
                    <a:pt x="405" y="1462"/>
                  </a:lnTo>
                  <a:lnTo>
                    <a:pt x="377" y="1434"/>
                  </a:lnTo>
                  <a:lnTo>
                    <a:pt x="368" y="1391"/>
                  </a:lnTo>
                  <a:lnTo>
                    <a:pt x="385" y="1345"/>
                  </a:lnTo>
                  <a:lnTo>
                    <a:pt x="383" y="1279"/>
                  </a:lnTo>
                  <a:lnTo>
                    <a:pt x="368" y="1230"/>
                  </a:lnTo>
                  <a:lnTo>
                    <a:pt x="353" y="1205"/>
                  </a:lnTo>
                  <a:lnTo>
                    <a:pt x="349" y="1169"/>
                  </a:lnTo>
                  <a:lnTo>
                    <a:pt x="368" y="1125"/>
                  </a:lnTo>
                  <a:lnTo>
                    <a:pt x="361" y="1095"/>
                  </a:lnTo>
                  <a:lnTo>
                    <a:pt x="324" y="1044"/>
                  </a:lnTo>
                  <a:lnTo>
                    <a:pt x="325" y="1014"/>
                  </a:lnTo>
                  <a:lnTo>
                    <a:pt x="340" y="987"/>
                  </a:lnTo>
                  <a:lnTo>
                    <a:pt x="374" y="951"/>
                  </a:lnTo>
                  <a:lnTo>
                    <a:pt x="362" y="921"/>
                  </a:lnTo>
                  <a:lnTo>
                    <a:pt x="338" y="860"/>
                  </a:lnTo>
                  <a:lnTo>
                    <a:pt x="318" y="819"/>
                  </a:lnTo>
                  <a:lnTo>
                    <a:pt x="318" y="773"/>
                  </a:lnTo>
                  <a:lnTo>
                    <a:pt x="385" y="750"/>
                  </a:lnTo>
                  <a:lnTo>
                    <a:pt x="392" y="708"/>
                  </a:lnTo>
                  <a:lnTo>
                    <a:pt x="385" y="683"/>
                  </a:lnTo>
                  <a:lnTo>
                    <a:pt x="368" y="661"/>
                  </a:lnTo>
                  <a:lnTo>
                    <a:pt x="370" y="624"/>
                  </a:lnTo>
                  <a:lnTo>
                    <a:pt x="368" y="581"/>
                  </a:lnTo>
                  <a:lnTo>
                    <a:pt x="349" y="559"/>
                  </a:lnTo>
                  <a:lnTo>
                    <a:pt x="333" y="529"/>
                  </a:lnTo>
                  <a:lnTo>
                    <a:pt x="346" y="500"/>
                  </a:lnTo>
                  <a:lnTo>
                    <a:pt x="361" y="466"/>
                  </a:lnTo>
                  <a:lnTo>
                    <a:pt x="361" y="443"/>
                  </a:lnTo>
                  <a:lnTo>
                    <a:pt x="338" y="414"/>
                  </a:lnTo>
                  <a:lnTo>
                    <a:pt x="331" y="389"/>
                  </a:lnTo>
                  <a:lnTo>
                    <a:pt x="338" y="370"/>
                  </a:lnTo>
                  <a:lnTo>
                    <a:pt x="361" y="355"/>
                  </a:lnTo>
                  <a:lnTo>
                    <a:pt x="362" y="330"/>
                  </a:lnTo>
                  <a:lnTo>
                    <a:pt x="355" y="315"/>
                  </a:lnTo>
                  <a:lnTo>
                    <a:pt x="331" y="279"/>
                  </a:lnTo>
                  <a:lnTo>
                    <a:pt x="324" y="238"/>
                  </a:lnTo>
                  <a:lnTo>
                    <a:pt x="325" y="206"/>
                  </a:lnTo>
                  <a:lnTo>
                    <a:pt x="349" y="176"/>
                  </a:lnTo>
                  <a:lnTo>
                    <a:pt x="407" y="112"/>
                  </a:lnTo>
                  <a:lnTo>
                    <a:pt x="426" y="58"/>
                  </a:lnTo>
                  <a:lnTo>
                    <a:pt x="426" y="15"/>
                  </a:lnTo>
                  <a:lnTo>
                    <a:pt x="407" y="0"/>
                  </a:lnTo>
                  <a:lnTo>
                    <a:pt x="377" y="15"/>
                  </a:lnTo>
                  <a:lnTo>
                    <a:pt x="303" y="61"/>
                  </a:lnTo>
                  <a:lnTo>
                    <a:pt x="235" y="90"/>
                  </a:lnTo>
                  <a:lnTo>
                    <a:pt x="164" y="120"/>
                  </a:lnTo>
                  <a:lnTo>
                    <a:pt x="117" y="135"/>
                  </a:lnTo>
                  <a:lnTo>
                    <a:pt x="76" y="149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088600" name="Freeform 88">
              <a:extLst>
                <a:ext uri="{FF2B5EF4-FFF2-40B4-BE49-F238E27FC236}">
                  <a16:creationId xmlns:a16="http://schemas.microsoft.com/office/drawing/2014/main" id="{62064CB5-F235-D629-8EC4-8CB3BD1DD4B2}"/>
                </a:ext>
              </a:extLst>
            </p:cNvPr>
            <p:cNvSpPr>
              <a:spLocks/>
            </p:cNvSpPr>
            <p:nvPr/>
          </p:nvSpPr>
          <p:spPr bwMode="auto">
            <a:xfrm>
              <a:off x="449" y="2609"/>
              <a:ext cx="381" cy="809"/>
            </a:xfrm>
            <a:custGeom>
              <a:avLst/>
              <a:gdLst>
                <a:gd name="T0" fmla="*/ 497 w 761"/>
                <a:gd name="T1" fmla="*/ 1521 h 1619"/>
                <a:gd name="T2" fmla="*/ 351 w 761"/>
                <a:gd name="T3" fmla="*/ 1573 h 1619"/>
                <a:gd name="T4" fmla="*/ 61 w 761"/>
                <a:gd name="T5" fmla="*/ 1310 h 1619"/>
                <a:gd name="T6" fmla="*/ 46 w 761"/>
                <a:gd name="T7" fmla="*/ 1354 h 1619"/>
                <a:gd name="T8" fmla="*/ 361 w 761"/>
                <a:gd name="T9" fmla="*/ 1619 h 1619"/>
                <a:gd name="T10" fmla="*/ 513 w 761"/>
                <a:gd name="T11" fmla="*/ 1538 h 1619"/>
                <a:gd name="T12" fmla="*/ 720 w 761"/>
                <a:gd name="T13" fmla="*/ 1470 h 1619"/>
                <a:gd name="T14" fmla="*/ 711 w 761"/>
                <a:gd name="T15" fmla="*/ 1354 h 1619"/>
                <a:gd name="T16" fmla="*/ 668 w 761"/>
                <a:gd name="T17" fmla="*/ 1227 h 1619"/>
                <a:gd name="T18" fmla="*/ 689 w 761"/>
                <a:gd name="T19" fmla="*/ 1124 h 1619"/>
                <a:gd name="T20" fmla="*/ 644 w 761"/>
                <a:gd name="T21" fmla="*/ 1024 h 1619"/>
                <a:gd name="T22" fmla="*/ 667 w 761"/>
                <a:gd name="T23" fmla="*/ 907 h 1619"/>
                <a:gd name="T24" fmla="*/ 683 w 761"/>
                <a:gd name="T25" fmla="*/ 789 h 1619"/>
                <a:gd name="T26" fmla="*/ 689 w 761"/>
                <a:gd name="T27" fmla="*/ 642 h 1619"/>
                <a:gd name="T28" fmla="*/ 659 w 761"/>
                <a:gd name="T29" fmla="*/ 517 h 1619"/>
                <a:gd name="T30" fmla="*/ 644 w 761"/>
                <a:gd name="T31" fmla="*/ 419 h 1619"/>
                <a:gd name="T32" fmla="*/ 681 w 761"/>
                <a:gd name="T33" fmla="*/ 334 h 1619"/>
                <a:gd name="T34" fmla="*/ 662 w 761"/>
                <a:gd name="T35" fmla="*/ 192 h 1619"/>
                <a:gd name="T36" fmla="*/ 755 w 761"/>
                <a:gd name="T37" fmla="*/ 17 h 1619"/>
                <a:gd name="T38" fmla="*/ 714 w 761"/>
                <a:gd name="T39" fmla="*/ 54 h 1619"/>
                <a:gd name="T40" fmla="*/ 618 w 761"/>
                <a:gd name="T41" fmla="*/ 214 h 1619"/>
                <a:gd name="T42" fmla="*/ 478 w 761"/>
                <a:gd name="T43" fmla="*/ 345 h 1619"/>
                <a:gd name="T44" fmla="*/ 622 w 761"/>
                <a:gd name="T45" fmla="*/ 297 h 1619"/>
                <a:gd name="T46" fmla="*/ 610 w 761"/>
                <a:gd name="T47" fmla="*/ 390 h 1619"/>
                <a:gd name="T48" fmla="*/ 541 w 761"/>
                <a:gd name="T49" fmla="*/ 487 h 1619"/>
                <a:gd name="T50" fmla="*/ 640 w 761"/>
                <a:gd name="T51" fmla="*/ 465 h 1619"/>
                <a:gd name="T52" fmla="*/ 615 w 761"/>
                <a:gd name="T53" fmla="*/ 539 h 1619"/>
                <a:gd name="T54" fmla="*/ 608 w 761"/>
                <a:gd name="T55" fmla="*/ 620 h 1619"/>
                <a:gd name="T56" fmla="*/ 463 w 761"/>
                <a:gd name="T57" fmla="*/ 728 h 1619"/>
                <a:gd name="T58" fmla="*/ 625 w 761"/>
                <a:gd name="T59" fmla="*/ 654 h 1619"/>
                <a:gd name="T60" fmla="*/ 683 w 761"/>
                <a:gd name="T61" fmla="*/ 728 h 1619"/>
                <a:gd name="T62" fmla="*/ 585 w 761"/>
                <a:gd name="T63" fmla="*/ 796 h 1619"/>
                <a:gd name="T64" fmla="*/ 404 w 761"/>
                <a:gd name="T65" fmla="*/ 885 h 1619"/>
                <a:gd name="T66" fmla="*/ 610 w 761"/>
                <a:gd name="T67" fmla="*/ 848 h 1619"/>
                <a:gd name="T68" fmla="*/ 652 w 761"/>
                <a:gd name="T69" fmla="*/ 985 h 1619"/>
                <a:gd name="T70" fmla="*/ 409 w 761"/>
                <a:gd name="T71" fmla="*/ 1050 h 1619"/>
                <a:gd name="T72" fmla="*/ 541 w 761"/>
                <a:gd name="T73" fmla="*/ 1046 h 1619"/>
                <a:gd name="T74" fmla="*/ 625 w 761"/>
                <a:gd name="T75" fmla="*/ 1087 h 1619"/>
                <a:gd name="T76" fmla="*/ 622 w 761"/>
                <a:gd name="T77" fmla="*/ 1168 h 1619"/>
                <a:gd name="T78" fmla="*/ 389 w 761"/>
                <a:gd name="T79" fmla="*/ 1214 h 1619"/>
                <a:gd name="T80" fmla="*/ 504 w 761"/>
                <a:gd name="T81" fmla="*/ 1214 h 1619"/>
                <a:gd name="T82" fmla="*/ 637 w 761"/>
                <a:gd name="T83" fmla="*/ 1192 h 1619"/>
                <a:gd name="T84" fmla="*/ 522 w 761"/>
                <a:gd name="T85" fmla="*/ 1303 h 1619"/>
                <a:gd name="T86" fmla="*/ 389 w 761"/>
                <a:gd name="T87" fmla="*/ 1366 h 1619"/>
                <a:gd name="T88" fmla="*/ 556 w 761"/>
                <a:gd name="T89" fmla="*/ 1307 h 1619"/>
                <a:gd name="T90" fmla="*/ 655 w 761"/>
                <a:gd name="T91" fmla="*/ 1285 h 1619"/>
                <a:gd name="T92" fmla="*/ 652 w 761"/>
                <a:gd name="T93" fmla="*/ 1381 h 1619"/>
                <a:gd name="T94" fmla="*/ 667 w 761"/>
                <a:gd name="T95" fmla="*/ 1462 h 16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761" h="1619">
                  <a:moveTo>
                    <a:pt x="647" y="1465"/>
                  </a:moveTo>
                  <a:lnTo>
                    <a:pt x="615" y="1501"/>
                  </a:lnTo>
                  <a:lnTo>
                    <a:pt x="563" y="1514"/>
                  </a:lnTo>
                  <a:lnTo>
                    <a:pt x="497" y="1521"/>
                  </a:lnTo>
                  <a:lnTo>
                    <a:pt x="426" y="1536"/>
                  </a:lnTo>
                  <a:lnTo>
                    <a:pt x="380" y="1564"/>
                  </a:lnTo>
                  <a:lnTo>
                    <a:pt x="365" y="1579"/>
                  </a:lnTo>
                  <a:lnTo>
                    <a:pt x="351" y="1573"/>
                  </a:lnTo>
                  <a:lnTo>
                    <a:pt x="265" y="1508"/>
                  </a:lnTo>
                  <a:lnTo>
                    <a:pt x="154" y="1421"/>
                  </a:lnTo>
                  <a:lnTo>
                    <a:pt x="117" y="1366"/>
                  </a:lnTo>
                  <a:lnTo>
                    <a:pt x="61" y="1310"/>
                  </a:lnTo>
                  <a:lnTo>
                    <a:pt x="45" y="1266"/>
                  </a:lnTo>
                  <a:lnTo>
                    <a:pt x="0" y="1259"/>
                  </a:lnTo>
                  <a:lnTo>
                    <a:pt x="23" y="1307"/>
                  </a:lnTo>
                  <a:lnTo>
                    <a:pt x="46" y="1354"/>
                  </a:lnTo>
                  <a:lnTo>
                    <a:pt x="117" y="1406"/>
                  </a:lnTo>
                  <a:lnTo>
                    <a:pt x="167" y="1470"/>
                  </a:lnTo>
                  <a:lnTo>
                    <a:pt x="287" y="1545"/>
                  </a:lnTo>
                  <a:lnTo>
                    <a:pt x="361" y="1619"/>
                  </a:lnTo>
                  <a:lnTo>
                    <a:pt x="389" y="1612"/>
                  </a:lnTo>
                  <a:lnTo>
                    <a:pt x="420" y="1575"/>
                  </a:lnTo>
                  <a:lnTo>
                    <a:pt x="461" y="1553"/>
                  </a:lnTo>
                  <a:lnTo>
                    <a:pt x="513" y="1538"/>
                  </a:lnTo>
                  <a:lnTo>
                    <a:pt x="622" y="1529"/>
                  </a:lnTo>
                  <a:lnTo>
                    <a:pt x="655" y="1508"/>
                  </a:lnTo>
                  <a:lnTo>
                    <a:pt x="711" y="1495"/>
                  </a:lnTo>
                  <a:lnTo>
                    <a:pt x="720" y="1470"/>
                  </a:lnTo>
                  <a:lnTo>
                    <a:pt x="703" y="1440"/>
                  </a:lnTo>
                  <a:lnTo>
                    <a:pt x="683" y="1411"/>
                  </a:lnTo>
                  <a:lnTo>
                    <a:pt x="696" y="1374"/>
                  </a:lnTo>
                  <a:lnTo>
                    <a:pt x="711" y="1354"/>
                  </a:lnTo>
                  <a:lnTo>
                    <a:pt x="711" y="1322"/>
                  </a:lnTo>
                  <a:lnTo>
                    <a:pt x="696" y="1273"/>
                  </a:lnTo>
                  <a:lnTo>
                    <a:pt x="689" y="1249"/>
                  </a:lnTo>
                  <a:lnTo>
                    <a:pt x="668" y="1227"/>
                  </a:lnTo>
                  <a:lnTo>
                    <a:pt x="659" y="1201"/>
                  </a:lnTo>
                  <a:lnTo>
                    <a:pt x="668" y="1176"/>
                  </a:lnTo>
                  <a:lnTo>
                    <a:pt x="690" y="1156"/>
                  </a:lnTo>
                  <a:lnTo>
                    <a:pt x="689" y="1124"/>
                  </a:lnTo>
                  <a:lnTo>
                    <a:pt x="677" y="1102"/>
                  </a:lnTo>
                  <a:lnTo>
                    <a:pt x="652" y="1068"/>
                  </a:lnTo>
                  <a:lnTo>
                    <a:pt x="637" y="1050"/>
                  </a:lnTo>
                  <a:lnTo>
                    <a:pt x="644" y="1024"/>
                  </a:lnTo>
                  <a:lnTo>
                    <a:pt x="681" y="1002"/>
                  </a:lnTo>
                  <a:lnTo>
                    <a:pt x="696" y="972"/>
                  </a:lnTo>
                  <a:lnTo>
                    <a:pt x="690" y="948"/>
                  </a:lnTo>
                  <a:lnTo>
                    <a:pt x="667" y="907"/>
                  </a:lnTo>
                  <a:lnTo>
                    <a:pt x="640" y="855"/>
                  </a:lnTo>
                  <a:lnTo>
                    <a:pt x="630" y="818"/>
                  </a:lnTo>
                  <a:lnTo>
                    <a:pt x="644" y="803"/>
                  </a:lnTo>
                  <a:lnTo>
                    <a:pt x="683" y="789"/>
                  </a:lnTo>
                  <a:lnTo>
                    <a:pt x="705" y="774"/>
                  </a:lnTo>
                  <a:lnTo>
                    <a:pt x="711" y="728"/>
                  </a:lnTo>
                  <a:lnTo>
                    <a:pt x="683" y="676"/>
                  </a:lnTo>
                  <a:lnTo>
                    <a:pt x="689" y="642"/>
                  </a:lnTo>
                  <a:lnTo>
                    <a:pt x="698" y="610"/>
                  </a:lnTo>
                  <a:lnTo>
                    <a:pt x="674" y="573"/>
                  </a:lnTo>
                  <a:lnTo>
                    <a:pt x="652" y="539"/>
                  </a:lnTo>
                  <a:lnTo>
                    <a:pt x="659" y="517"/>
                  </a:lnTo>
                  <a:lnTo>
                    <a:pt x="674" y="495"/>
                  </a:lnTo>
                  <a:lnTo>
                    <a:pt x="674" y="458"/>
                  </a:lnTo>
                  <a:lnTo>
                    <a:pt x="659" y="436"/>
                  </a:lnTo>
                  <a:lnTo>
                    <a:pt x="644" y="419"/>
                  </a:lnTo>
                  <a:lnTo>
                    <a:pt x="647" y="391"/>
                  </a:lnTo>
                  <a:lnTo>
                    <a:pt x="674" y="378"/>
                  </a:lnTo>
                  <a:lnTo>
                    <a:pt x="689" y="363"/>
                  </a:lnTo>
                  <a:lnTo>
                    <a:pt x="681" y="334"/>
                  </a:lnTo>
                  <a:lnTo>
                    <a:pt x="652" y="297"/>
                  </a:lnTo>
                  <a:lnTo>
                    <a:pt x="640" y="264"/>
                  </a:lnTo>
                  <a:lnTo>
                    <a:pt x="637" y="227"/>
                  </a:lnTo>
                  <a:lnTo>
                    <a:pt x="662" y="192"/>
                  </a:lnTo>
                  <a:lnTo>
                    <a:pt x="714" y="134"/>
                  </a:lnTo>
                  <a:lnTo>
                    <a:pt x="739" y="91"/>
                  </a:lnTo>
                  <a:lnTo>
                    <a:pt x="761" y="54"/>
                  </a:lnTo>
                  <a:lnTo>
                    <a:pt x="755" y="17"/>
                  </a:lnTo>
                  <a:lnTo>
                    <a:pt x="735" y="0"/>
                  </a:lnTo>
                  <a:lnTo>
                    <a:pt x="720" y="3"/>
                  </a:lnTo>
                  <a:lnTo>
                    <a:pt x="696" y="32"/>
                  </a:lnTo>
                  <a:lnTo>
                    <a:pt x="714" y="54"/>
                  </a:lnTo>
                  <a:lnTo>
                    <a:pt x="711" y="91"/>
                  </a:lnTo>
                  <a:lnTo>
                    <a:pt x="677" y="155"/>
                  </a:lnTo>
                  <a:lnTo>
                    <a:pt x="631" y="192"/>
                  </a:lnTo>
                  <a:lnTo>
                    <a:pt x="618" y="214"/>
                  </a:lnTo>
                  <a:lnTo>
                    <a:pt x="608" y="242"/>
                  </a:lnTo>
                  <a:lnTo>
                    <a:pt x="603" y="260"/>
                  </a:lnTo>
                  <a:lnTo>
                    <a:pt x="537" y="311"/>
                  </a:lnTo>
                  <a:lnTo>
                    <a:pt x="478" y="345"/>
                  </a:lnTo>
                  <a:lnTo>
                    <a:pt x="470" y="369"/>
                  </a:lnTo>
                  <a:lnTo>
                    <a:pt x="491" y="375"/>
                  </a:lnTo>
                  <a:lnTo>
                    <a:pt x="578" y="311"/>
                  </a:lnTo>
                  <a:lnTo>
                    <a:pt x="622" y="297"/>
                  </a:lnTo>
                  <a:lnTo>
                    <a:pt x="644" y="338"/>
                  </a:lnTo>
                  <a:lnTo>
                    <a:pt x="652" y="356"/>
                  </a:lnTo>
                  <a:lnTo>
                    <a:pt x="630" y="375"/>
                  </a:lnTo>
                  <a:lnTo>
                    <a:pt x="610" y="390"/>
                  </a:lnTo>
                  <a:lnTo>
                    <a:pt x="608" y="415"/>
                  </a:lnTo>
                  <a:lnTo>
                    <a:pt x="615" y="441"/>
                  </a:lnTo>
                  <a:lnTo>
                    <a:pt x="596" y="462"/>
                  </a:lnTo>
                  <a:lnTo>
                    <a:pt x="541" y="487"/>
                  </a:lnTo>
                  <a:lnTo>
                    <a:pt x="461" y="521"/>
                  </a:lnTo>
                  <a:lnTo>
                    <a:pt x="491" y="532"/>
                  </a:lnTo>
                  <a:lnTo>
                    <a:pt x="573" y="499"/>
                  </a:lnTo>
                  <a:lnTo>
                    <a:pt x="640" y="465"/>
                  </a:lnTo>
                  <a:lnTo>
                    <a:pt x="652" y="473"/>
                  </a:lnTo>
                  <a:lnTo>
                    <a:pt x="644" y="495"/>
                  </a:lnTo>
                  <a:lnTo>
                    <a:pt x="622" y="517"/>
                  </a:lnTo>
                  <a:lnTo>
                    <a:pt x="615" y="539"/>
                  </a:lnTo>
                  <a:lnTo>
                    <a:pt x="625" y="568"/>
                  </a:lnTo>
                  <a:lnTo>
                    <a:pt x="652" y="591"/>
                  </a:lnTo>
                  <a:lnTo>
                    <a:pt x="652" y="610"/>
                  </a:lnTo>
                  <a:lnTo>
                    <a:pt x="608" y="620"/>
                  </a:lnTo>
                  <a:lnTo>
                    <a:pt x="571" y="669"/>
                  </a:lnTo>
                  <a:lnTo>
                    <a:pt x="526" y="698"/>
                  </a:lnTo>
                  <a:lnTo>
                    <a:pt x="467" y="713"/>
                  </a:lnTo>
                  <a:lnTo>
                    <a:pt x="463" y="728"/>
                  </a:lnTo>
                  <a:lnTo>
                    <a:pt x="500" y="722"/>
                  </a:lnTo>
                  <a:lnTo>
                    <a:pt x="578" y="698"/>
                  </a:lnTo>
                  <a:lnTo>
                    <a:pt x="608" y="676"/>
                  </a:lnTo>
                  <a:lnTo>
                    <a:pt x="625" y="654"/>
                  </a:lnTo>
                  <a:lnTo>
                    <a:pt x="652" y="650"/>
                  </a:lnTo>
                  <a:lnTo>
                    <a:pt x="652" y="676"/>
                  </a:lnTo>
                  <a:lnTo>
                    <a:pt x="668" y="700"/>
                  </a:lnTo>
                  <a:lnTo>
                    <a:pt x="683" y="728"/>
                  </a:lnTo>
                  <a:lnTo>
                    <a:pt x="674" y="750"/>
                  </a:lnTo>
                  <a:lnTo>
                    <a:pt x="640" y="765"/>
                  </a:lnTo>
                  <a:lnTo>
                    <a:pt x="608" y="774"/>
                  </a:lnTo>
                  <a:lnTo>
                    <a:pt x="585" y="796"/>
                  </a:lnTo>
                  <a:lnTo>
                    <a:pt x="485" y="826"/>
                  </a:lnTo>
                  <a:lnTo>
                    <a:pt x="411" y="852"/>
                  </a:lnTo>
                  <a:lnTo>
                    <a:pt x="383" y="867"/>
                  </a:lnTo>
                  <a:lnTo>
                    <a:pt x="404" y="885"/>
                  </a:lnTo>
                  <a:lnTo>
                    <a:pt x="448" y="874"/>
                  </a:lnTo>
                  <a:lnTo>
                    <a:pt x="537" y="840"/>
                  </a:lnTo>
                  <a:lnTo>
                    <a:pt x="596" y="823"/>
                  </a:lnTo>
                  <a:lnTo>
                    <a:pt x="610" y="848"/>
                  </a:lnTo>
                  <a:lnTo>
                    <a:pt x="625" y="892"/>
                  </a:lnTo>
                  <a:lnTo>
                    <a:pt x="652" y="929"/>
                  </a:lnTo>
                  <a:lnTo>
                    <a:pt x="655" y="957"/>
                  </a:lnTo>
                  <a:lnTo>
                    <a:pt x="652" y="985"/>
                  </a:lnTo>
                  <a:lnTo>
                    <a:pt x="622" y="994"/>
                  </a:lnTo>
                  <a:lnTo>
                    <a:pt x="571" y="1007"/>
                  </a:lnTo>
                  <a:lnTo>
                    <a:pt x="504" y="1037"/>
                  </a:lnTo>
                  <a:lnTo>
                    <a:pt x="409" y="1050"/>
                  </a:lnTo>
                  <a:lnTo>
                    <a:pt x="373" y="1068"/>
                  </a:lnTo>
                  <a:lnTo>
                    <a:pt x="398" y="1080"/>
                  </a:lnTo>
                  <a:lnTo>
                    <a:pt x="482" y="1068"/>
                  </a:lnTo>
                  <a:lnTo>
                    <a:pt x="541" y="1046"/>
                  </a:lnTo>
                  <a:lnTo>
                    <a:pt x="581" y="1031"/>
                  </a:lnTo>
                  <a:lnTo>
                    <a:pt x="615" y="1024"/>
                  </a:lnTo>
                  <a:lnTo>
                    <a:pt x="610" y="1050"/>
                  </a:lnTo>
                  <a:lnTo>
                    <a:pt x="625" y="1087"/>
                  </a:lnTo>
                  <a:lnTo>
                    <a:pt x="647" y="1109"/>
                  </a:lnTo>
                  <a:lnTo>
                    <a:pt x="652" y="1134"/>
                  </a:lnTo>
                  <a:lnTo>
                    <a:pt x="652" y="1156"/>
                  </a:lnTo>
                  <a:lnTo>
                    <a:pt x="622" y="1168"/>
                  </a:lnTo>
                  <a:lnTo>
                    <a:pt x="566" y="1171"/>
                  </a:lnTo>
                  <a:lnTo>
                    <a:pt x="526" y="1183"/>
                  </a:lnTo>
                  <a:lnTo>
                    <a:pt x="439" y="1213"/>
                  </a:lnTo>
                  <a:lnTo>
                    <a:pt x="389" y="1214"/>
                  </a:lnTo>
                  <a:lnTo>
                    <a:pt x="373" y="1236"/>
                  </a:lnTo>
                  <a:lnTo>
                    <a:pt x="395" y="1244"/>
                  </a:lnTo>
                  <a:lnTo>
                    <a:pt x="439" y="1235"/>
                  </a:lnTo>
                  <a:lnTo>
                    <a:pt x="504" y="1214"/>
                  </a:lnTo>
                  <a:lnTo>
                    <a:pt x="541" y="1201"/>
                  </a:lnTo>
                  <a:lnTo>
                    <a:pt x="588" y="1190"/>
                  </a:lnTo>
                  <a:lnTo>
                    <a:pt x="625" y="1192"/>
                  </a:lnTo>
                  <a:lnTo>
                    <a:pt x="637" y="1192"/>
                  </a:lnTo>
                  <a:lnTo>
                    <a:pt x="637" y="1227"/>
                  </a:lnTo>
                  <a:lnTo>
                    <a:pt x="647" y="1244"/>
                  </a:lnTo>
                  <a:lnTo>
                    <a:pt x="581" y="1259"/>
                  </a:lnTo>
                  <a:lnTo>
                    <a:pt x="522" y="1303"/>
                  </a:lnTo>
                  <a:lnTo>
                    <a:pt x="456" y="1325"/>
                  </a:lnTo>
                  <a:lnTo>
                    <a:pt x="411" y="1332"/>
                  </a:lnTo>
                  <a:lnTo>
                    <a:pt x="374" y="1352"/>
                  </a:lnTo>
                  <a:lnTo>
                    <a:pt x="389" y="1366"/>
                  </a:lnTo>
                  <a:lnTo>
                    <a:pt x="426" y="1354"/>
                  </a:lnTo>
                  <a:lnTo>
                    <a:pt x="467" y="1340"/>
                  </a:lnTo>
                  <a:lnTo>
                    <a:pt x="515" y="1332"/>
                  </a:lnTo>
                  <a:lnTo>
                    <a:pt x="556" y="1307"/>
                  </a:lnTo>
                  <a:lnTo>
                    <a:pt x="578" y="1285"/>
                  </a:lnTo>
                  <a:lnTo>
                    <a:pt x="608" y="1281"/>
                  </a:lnTo>
                  <a:lnTo>
                    <a:pt x="644" y="1281"/>
                  </a:lnTo>
                  <a:lnTo>
                    <a:pt x="655" y="1285"/>
                  </a:lnTo>
                  <a:lnTo>
                    <a:pt x="667" y="1310"/>
                  </a:lnTo>
                  <a:lnTo>
                    <a:pt x="674" y="1340"/>
                  </a:lnTo>
                  <a:lnTo>
                    <a:pt x="667" y="1366"/>
                  </a:lnTo>
                  <a:lnTo>
                    <a:pt x="652" y="1381"/>
                  </a:lnTo>
                  <a:lnTo>
                    <a:pt x="640" y="1418"/>
                  </a:lnTo>
                  <a:lnTo>
                    <a:pt x="652" y="1433"/>
                  </a:lnTo>
                  <a:lnTo>
                    <a:pt x="667" y="1448"/>
                  </a:lnTo>
                  <a:lnTo>
                    <a:pt x="667" y="1462"/>
                  </a:lnTo>
                  <a:lnTo>
                    <a:pt x="647" y="146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088601" name="Freeform 89">
              <a:extLst>
                <a:ext uri="{FF2B5EF4-FFF2-40B4-BE49-F238E27FC236}">
                  <a16:creationId xmlns:a16="http://schemas.microsoft.com/office/drawing/2014/main" id="{2B8A8B0F-E941-DD04-F080-285F067C6D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" y="3304"/>
              <a:ext cx="110" cy="36"/>
            </a:xfrm>
            <a:custGeom>
              <a:avLst/>
              <a:gdLst>
                <a:gd name="T0" fmla="*/ 0 w 221"/>
                <a:gd name="T1" fmla="*/ 57 h 72"/>
                <a:gd name="T2" fmla="*/ 88 w 221"/>
                <a:gd name="T3" fmla="*/ 54 h 72"/>
                <a:gd name="T4" fmla="*/ 122 w 221"/>
                <a:gd name="T5" fmla="*/ 35 h 72"/>
                <a:gd name="T6" fmla="*/ 151 w 221"/>
                <a:gd name="T7" fmla="*/ 13 h 72"/>
                <a:gd name="T8" fmla="*/ 206 w 221"/>
                <a:gd name="T9" fmla="*/ 0 h 72"/>
                <a:gd name="T10" fmla="*/ 221 w 221"/>
                <a:gd name="T11" fmla="*/ 13 h 72"/>
                <a:gd name="T12" fmla="*/ 197 w 221"/>
                <a:gd name="T13" fmla="*/ 20 h 72"/>
                <a:gd name="T14" fmla="*/ 159 w 221"/>
                <a:gd name="T15" fmla="*/ 41 h 72"/>
                <a:gd name="T16" fmla="*/ 139 w 221"/>
                <a:gd name="T17" fmla="*/ 54 h 72"/>
                <a:gd name="T18" fmla="*/ 103 w 221"/>
                <a:gd name="T19" fmla="*/ 64 h 72"/>
                <a:gd name="T20" fmla="*/ 48 w 221"/>
                <a:gd name="T21" fmla="*/ 69 h 72"/>
                <a:gd name="T22" fmla="*/ 5 w 221"/>
                <a:gd name="T23" fmla="*/ 72 h 72"/>
                <a:gd name="T24" fmla="*/ 0 w 221"/>
                <a:gd name="T25" fmla="*/ 57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1" h="72">
                  <a:moveTo>
                    <a:pt x="0" y="57"/>
                  </a:moveTo>
                  <a:lnTo>
                    <a:pt x="88" y="54"/>
                  </a:lnTo>
                  <a:lnTo>
                    <a:pt x="122" y="35"/>
                  </a:lnTo>
                  <a:lnTo>
                    <a:pt x="151" y="13"/>
                  </a:lnTo>
                  <a:lnTo>
                    <a:pt x="206" y="0"/>
                  </a:lnTo>
                  <a:lnTo>
                    <a:pt x="221" y="13"/>
                  </a:lnTo>
                  <a:lnTo>
                    <a:pt x="197" y="20"/>
                  </a:lnTo>
                  <a:lnTo>
                    <a:pt x="159" y="41"/>
                  </a:lnTo>
                  <a:lnTo>
                    <a:pt x="139" y="54"/>
                  </a:lnTo>
                  <a:lnTo>
                    <a:pt x="103" y="64"/>
                  </a:lnTo>
                  <a:lnTo>
                    <a:pt x="48" y="69"/>
                  </a:lnTo>
                  <a:lnTo>
                    <a:pt x="5" y="72"/>
                  </a:lnTo>
                  <a:lnTo>
                    <a:pt x="0" y="5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088602" name="Freeform 90">
              <a:extLst>
                <a:ext uri="{FF2B5EF4-FFF2-40B4-BE49-F238E27FC236}">
                  <a16:creationId xmlns:a16="http://schemas.microsoft.com/office/drawing/2014/main" id="{12474E6E-2D27-039A-8172-0C197407B9EF}"/>
                </a:ext>
              </a:extLst>
            </p:cNvPr>
            <p:cNvSpPr>
              <a:spLocks/>
            </p:cNvSpPr>
            <p:nvPr/>
          </p:nvSpPr>
          <p:spPr bwMode="auto">
            <a:xfrm>
              <a:off x="483" y="2512"/>
              <a:ext cx="320" cy="174"/>
            </a:xfrm>
            <a:custGeom>
              <a:avLst/>
              <a:gdLst>
                <a:gd name="T0" fmla="*/ 19 w 640"/>
                <a:gd name="T1" fmla="*/ 39 h 347"/>
                <a:gd name="T2" fmla="*/ 95 w 640"/>
                <a:gd name="T3" fmla="*/ 43 h 347"/>
                <a:gd name="T4" fmla="*/ 176 w 640"/>
                <a:gd name="T5" fmla="*/ 46 h 347"/>
                <a:gd name="T6" fmla="*/ 228 w 640"/>
                <a:gd name="T7" fmla="*/ 46 h 347"/>
                <a:gd name="T8" fmla="*/ 269 w 640"/>
                <a:gd name="T9" fmla="*/ 36 h 347"/>
                <a:gd name="T10" fmla="*/ 336 w 640"/>
                <a:gd name="T11" fmla="*/ 17 h 347"/>
                <a:gd name="T12" fmla="*/ 368 w 640"/>
                <a:gd name="T13" fmla="*/ 0 h 347"/>
                <a:gd name="T14" fmla="*/ 411 w 640"/>
                <a:gd name="T15" fmla="*/ 24 h 347"/>
                <a:gd name="T16" fmla="*/ 482 w 640"/>
                <a:gd name="T17" fmla="*/ 73 h 347"/>
                <a:gd name="T18" fmla="*/ 534 w 640"/>
                <a:gd name="T19" fmla="*/ 109 h 347"/>
                <a:gd name="T20" fmla="*/ 600 w 640"/>
                <a:gd name="T21" fmla="*/ 155 h 347"/>
                <a:gd name="T22" fmla="*/ 640 w 640"/>
                <a:gd name="T23" fmla="*/ 191 h 347"/>
                <a:gd name="T24" fmla="*/ 603 w 640"/>
                <a:gd name="T25" fmla="*/ 222 h 347"/>
                <a:gd name="T26" fmla="*/ 566 w 640"/>
                <a:gd name="T27" fmla="*/ 257 h 347"/>
                <a:gd name="T28" fmla="*/ 507 w 640"/>
                <a:gd name="T29" fmla="*/ 281 h 347"/>
                <a:gd name="T30" fmla="*/ 446 w 640"/>
                <a:gd name="T31" fmla="*/ 307 h 347"/>
                <a:gd name="T32" fmla="*/ 389 w 640"/>
                <a:gd name="T33" fmla="*/ 329 h 347"/>
                <a:gd name="T34" fmla="*/ 337 w 640"/>
                <a:gd name="T35" fmla="*/ 337 h 347"/>
                <a:gd name="T36" fmla="*/ 284 w 640"/>
                <a:gd name="T37" fmla="*/ 347 h 347"/>
                <a:gd name="T38" fmla="*/ 217 w 640"/>
                <a:gd name="T39" fmla="*/ 300 h 347"/>
                <a:gd name="T40" fmla="*/ 167 w 640"/>
                <a:gd name="T41" fmla="*/ 259 h 347"/>
                <a:gd name="T42" fmla="*/ 108 w 640"/>
                <a:gd name="T43" fmla="*/ 207 h 347"/>
                <a:gd name="T44" fmla="*/ 59 w 640"/>
                <a:gd name="T45" fmla="*/ 155 h 347"/>
                <a:gd name="T46" fmla="*/ 22 w 640"/>
                <a:gd name="T47" fmla="*/ 120 h 347"/>
                <a:gd name="T48" fmla="*/ 0 w 640"/>
                <a:gd name="T49" fmla="*/ 68 h 347"/>
                <a:gd name="T50" fmla="*/ 19 w 640"/>
                <a:gd name="T51" fmla="*/ 39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640" h="347">
                  <a:moveTo>
                    <a:pt x="19" y="39"/>
                  </a:moveTo>
                  <a:lnTo>
                    <a:pt x="95" y="43"/>
                  </a:lnTo>
                  <a:lnTo>
                    <a:pt x="176" y="46"/>
                  </a:lnTo>
                  <a:lnTo>
                    <a:pt x="228" y="46"/>
                  </a:lnTo>
                  <a:lnTo>
                    <a:pt x="269" y="36"/>
                  </a:lnTo>
                  <a:lnTo>
                    <a:pt x="336" y="17"/>
                  </a:lnTo>
                  <a:lnTo>
                    <a:pt x="368" y="0"/>
                  </a:lnTo>
                  <a:lnTo>
                    <a:pt x="411" y="24"/>
                  </a:lnTo>
                  <a:lnTo>
                    <a:pt x="482" y="73"/>
                  </a:lnTo>
                  <a:lnTo>
                    <a:pt x="534" y="109"/>
                  </a:lnTo>
                  <a:lnTo>
                    <a:pt x="600" y="155"/>
                  </a:lnTo>
                  <a:lnTo>
                    <a:pt x="640" y="191"/>
                  </a:lnTo>
                  <a:lnTo>
                    <a:pt x="603" y="222"/>
                  </a:lnTo>
                  <a:lnTo>
                    <a:pt x="566" y="257"/>
                  </a:lnTo>
                  <a:lnTo>
                    <a:pt x="507" y="281"/>
                  </a:lnTo>
                  <a:lnTo>
                    <a:pt x="446" y="307"/>
                  </a:lnTo>
                  <a:lnTo>
                    <a:pt x="389" y="329"/>
                  </a:lnTo>
                  <a:lnTo>
                    <a:pt x="337" y="337"/>
                  </a:lnTo>
                  <a:lnTo>
                    <a:pt x="284" y="347"/>
                  </a:lnTo>
                  <a:lnTo>
                    <a:pt x="217" y="300"/>
                  </a:lnTo>
                  <a:lnTo>
                    <a:pt x="167" y="259"/>
                  </a:lnTo>
                  <a:lnTo>
                    <a:pt x="108" y="207"/>
                  </a:lnTo>
                  <a:lnTo>
                    <a:pt x="59" y="155"/>
                  </a:lnTo>
                  <a:lnTo>
                    <a:pt x="22" y="120"/>
                  </a:lnTo>
                  <a:lnTo>
                    <a:pt x="0" y="68"/>
                  </a:lnTo>
                  <a:lnTo>
                    <a:pt x="19" y="39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088603" name="Freeform 91">
              <a:extLst>
                <a:ext uri="{FF2B5EF4-FFF2-40B4-BE49-F238E27FC236}">
                  <a16:creationId xmlns:a16="http://schemas.microsoft.com/office/drawing/2014/main" id="{9D204045-ACDF-3B7E-1A1B-0A9C4DEF19C3}"/>
                </a:ext>
              </a:extLst>
            </p:cNvPr>
            <p:cNvSpPr>
              <a:spLocks/>
            </p:cNvSpPr>
            <p:nvPr/>
          </p:nvSpPr>
          <p:spPr bwMode="auto">
            <a:xfrm>
              <a:off x="475" y="2507"/>
              <a:ext cx="346" cy="202"/>
            </a:xfrm>
            <a:custGeom>
              <a:avLst/>
              <a:gdLst>
                <a:gd name="T0" fmla="*/ 339 w 692"/>
                <a:gd name="T1" fmla="*/ 346 h 404"/>
                <a:gd name="T2" fmla="*/ 449 w 692"/>
                <a:gd name="T3" fmla="*/ 315 h 404"/>
                <a:gd name="T4" fmla="*/ 538 w 692"/>
                <a:gd name="T5" fmla="*/ 277 h 404"/>
                <a:gd name="T6" fmla="*/ 602 w 692"/>
                <a:gd name="T7" fmla="*/ 232 h 404"/>
                <a:gd name="T8" fmla="*/ 627 w 692"/>
                <a:gd name="T9" fmla="*/ 206 h 404"/>
                <a:gd name="T10" fmla="*/ 535 w 692"/>
                <a:gd name="T11" fmla="*/ 123 h 404"/>
                <a:gd name="T12" fmla="*/ 461 w 692"/>
                <a:gd name="T13" fmla="*/ 78 h 404"/>
                <a:gd name="T14" fmla="*/ 390 w 692"/>
                <a:gd name="T15" fmla="*/ 34 h 404"/>
                <a:gd name="T16" fmla="*/ 376 w 692"/>
                <a:gd name="T17" fmla="*/ 34 h 404"/>
                <a:gd name="T18" fmla="*/ 331 w 692"/>
                <a:gd name="T19" fmla="*/ 49 h 404"/>
                <a:gd name="T20" fmla="*/ 272 w 692"/>
                <a:gd name="T21" fmla="*/ 65 h 404"/>
                <a:gd name="T22" fmla="*/ 167 w 692"/>
                <a:gd name="T23" fmla="*/ 73 h 404"/>
                <a:gd name="T24" fmla="*/ 65 w 692"/>
                <a:gd name="T25" fmla="*/ 71 h 404"/>
                <a:gd name="T26" fmla="*/ 37 w 692"/>
                <a:gd name="T27" fmla="*/ 73 h 404"/>
                <a:gd name="T28" fmla="*/ 37 w 692"/>
                <a:gd name="T29" fmla="*/ 93 h 404"/>
                <a:gd name="T30" fmla="*/ 59 w 692"/>
                <a:gd name="T31" fmla="*/ 123 h 404"/>
                <a:gd name="T32" fmla="*/ 102 w 692"/>
                <a:gd name="T33" fmla="*/ 176 h 404"/>
                <a:gd name="T34" fmla="*/ 155 w 692"/>
                <a:gd name="T35" fmla="*/ 220 h 404"/>
                <a:gd name="T36" fmla="*/ 220 w 692"/>
                <a:gd name="T37" fmla="*/ 284 h 404"/>
                <a:gd name="T38" fmla="*/ 285 w 692"/>
                <a:gd name="T39" fmla="*/ 330 h 404"/>
                <a:gd name="T40" fmla="*/ 324 w 692"/>
                <a:gd name="T41" fmla="*/ 358 h 404"/>
                <a:gd name="T42" fmla="*/ 337 w 692"/>
                <a:gd name="T43" fmla="*/ 387 h 404"/>
                <a:gd name="T44" fmla="*/ 322 w 692"/>
                <a:gd name="T45" fmla="*/ 404 h 404"/>
                <a:gd name="T46" fmla="*/ 300 w 692"/>
                <a:gd name="T47" fmla="*/ 395 h 404"/>
                <a:gd name="T48" fmla="*/ 236 w 692"/>
                <a:gd name="T49" fmla="*/ 336 h 404"/>
                <a:gd name="T50" fmla="*/ 155 w 692"/>
                <a:gd name="T51" fmla="*/ 269 h 404"/>
                <a:gd name="T52" fmla="*/ 96 w 692"/>
                <a:gd name="T53" fmla="*/ 220 h 404"/>
                <a:gd name="T54" fmla="*/ 56 w 692"/>
                <a:gd name="T55" fmla="*/ 176 h 404"/>
                <a:gd name="T56" fmla="*/ 22 w 692"/>
                <a:gd name="T57" fmla="*/ 130 h 404"/>
                <a:gd name="T58" fmla="*/ 7 w 692"/>
                <a:gd name="T59" fmla="*/ 99 h 404"/>
                <a:gd name="T60" fmla="*/ 0 w 692"/>
                <a:gd name="T61" fmla="*/ 65 h 404"/>
                <a:gd name="T62" fmla="*/ 10 w 692"/>
                <a:gd name="T63" fmla="*/ 43 h 404"/>
                <a:gd name="T64" fmla="*/ 34 w 692"/>
                <a:gd name="T65" fmla="*/ 34 h 404"/>
                <a:gd name="T66" fmla="*/ 78 w 692"/>
                <a:gd name="T67" fmla="*/ 37 h 404"/>
                <a:gd name="T68" fmla="*/ 162 w 692"/>
                <a:gd name="T69" fmla="*/ 49 h 404"/>
                <a:gd name="T70" fmla="*/ 233 w 692"/>
                <a:gd name="T71" fmla="*/ 49 h 404"/>
                <a:gd name="T72" fmla="*/ 285 w 692"/>
                <a:gd name="T73" fmla="*/ 34 h 404"/>
                <a:gd name="T74" fmla="*/ 344 w 692"/>
                <a:gd name="T75" fmla="*/ 22 h 404"/>
                <a:gd name="T76" fmla="*/ 368 w 692"/>
                <a:gd name="T77" fmla="*/ 0 h 404"/>
                <a:gd name="T78" fmla="*/ 396 w 692"/>
                <a:gd name="T79" fmla="*/ 0 h 404"/>
                <a:gd name="T80" fmla="*/ 457 w 692"/>
                <a:gd name="T81" fmla="*/ 37 h 404"/>
                <a:gd name="T82" fmla="*/ 523 w 692"/>
                <a:gd name="T83" fmla="*/ 87 h 404"/>
                <a:gd name="T84" fmla="*/ 594 w 692"/>
                <a:gd name="T85" fmla="*/ 132 h 404"/>
                <a:gd name="T86" fmla="*/ 633 w 692"/>
                <a:gd name="T87" fmla="*/ 161 h 404"/>
                <a:gd name="T88" fmla="*/ 674 w 692"/>
                <a:gd name="T89" fmla="*/ 188 h 404"/>
                <a:gd name="T90" fmla="*/ 692 w 692"/>
                <a:gd name="T91" fmla="*/ 198 h 404"/>
                <a:gd name="T92" fmla="*/ 683 w 692"/>
                <a:gd name="T93" fmla="*/ 218 h 404"/>
                <a:gd name="T94" fmla="*/ 653 w 692"/>
                <a:gd name="T95" fmla="*/ 235 h 404"/>
                <a:gd name="T96" fmla="*/ 618 w 692"/>
                <a:gd name="T97" fmla="*/ 265 h 404"/>
                <a:gd name="T98" fmla="*/ 587 w 692"/>
                <a:gd name="T99" fmla="*/ 277 h 404"/>
                <a:gd name="T100" fmla="*/ 528 w 692"/>
                <a:gd name="T101" fmla="*/ 302 h 404"/>
                <a:gd name="T102" fmla="*/ 486 w 692"/>
                <a:gd name="T103" fmla="*/ 321 h 404"/>
                <a:gd name="T104" fmla="*/ 439 w 692"/>
                <a:gd name="T105" fmla="*/ 350 h 404"/>
                <a:gd name="T106" fmla="*/ 390 w 692"/>
                <a:gd name="T107" fmla="*/ 358 h 404"/>
                <a:gd name="T108" fmla="*/ 352 w 692"/>
                <a:gd name="T109" fmla="*/ 361 h 404"/>
                <a:gd name="T110" fmla="*/ 339 w 692"/>
                <a:gd name="T111" fmla="*/ 346 h 4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692" h="404">
                  <a:moveTo>
                    <a:pt x="339" y="346"/>
                  </a:moveTo>
                  <a:lnTo>
                    <a:pt x="449" y="315"/>
                  </a:lnTo>
                  <a:lnTo>
                    <a:pt x="538" y="277"/>
                  </a:lnTo>
                  <a:lnTo>
                    <a:pt x="602" y="232"/>
                  </a:lnTo>
                  <a:lnTo>
                    <a:pt x="627" y="206"/>
                  </a:lnTo>
                  <a:lnTo>
                    <a:pt x="535" y="123"/>
                  </a:lnTo>
                  <a:lnTo>
                    <a:pt x="461" y="78"/>
                  </a:lnTo>
                  <a:lnTo>
                    <a:pt x="390" y="34"/>
                  </a:lnTo>
                  <a:lnTo>
                    <a:pt x="376" y="34"/>
                  </a:lnTo>
                  <a:lnTo>
                    <a:pt x="331" y="49"/>
                  </a:lnTo>
                  <a:lnTo>
                    <a:pt x="272" y="65"/>
                  </a:lnTo>
                  <a:lnTo>
                    <a:pt x="167" y="73"/>
                  </a:lnTo>
                  <a:lnTo>
                    <a:pt x="65" y="71"/>
                  </a:lnTo>
                  <a:lnTo>
                    <a:pt x="37" y="73"/>
                  </a:lnTo>
                  <a:lnTo>
                    <a:pt x="37" y="93"/>
                  </a:lnTo>
                  <a:lnTo>
                    <a:pt x="59" y="123"/>
                  </a:lnTo>
                  <a:lnTo>
                    <a:pt x="102" y="176"/>
                  </a:lnTo>
                  <a:lnTo>
                    <a:pt x="155" y="220"/>
                  </a:lnTo>
                  <a:lnTo>
                    <a:pt x="220" y="284"/>
                  </a:lnTo>
                  <a:lnTo>
                    <a:pt x="285" y="330"/>
                  </a:lnTo>
                  <a:lnTo>
                    <a:pt x="324" y="358"/>
                  </a:lnTo>
                  <a:lnTo>
                    <a:pt x="337" y="387"/>
                  </a:lnTo>
                  <a:lnTo>
                    <a:pt x="322" y="404"/>
                  </a:lnTo>
                  <a:lnTo>
                    <a:pt x="300" y="395"/>
                  </a:lnTo>
                  <a:lnTo>
                    <a:pt x="236" y="336"/>
                  </a:lnTo>
                  <a:lnTo>
                    <a:pt x="155" y="269"/>
                  </a:lnTo>
                  <a:lnTo>
                    <a:pt x="96" y="220"/>
                  </a:lnTo>
                  <a:lnTo>
                    <a:pt x="56" y="176"/>
                  </a:lnTo>
                  <a:lnTo>
                    <a:pt x="22" y="130"/>
                  </a:lnTo>
                  <a:lnTo>
                    <a:pt x="7" y="99"/>
                  </a:lnTo>
                  <a:lnTo>
                    <a:pt x="0" y="65"/>
                  </a:lnTo>
                  <a:lnTo>
                    <a:pt x="10" y="43"/>
                  </a:lnTo>
                  <a:lnTo>
                    <a:pt x="34" y="34"/>
                  </a:lnTo>
                  <a:lnTo>
                    <a:pt x="78" y="37"/>
                  </a:lnTo>
                  <a:lnTo>
                    <a:pt x="162" y="49"/>
                  </a:lnTo>
                  <a:lnTo>
                    <a:pt x="233" y="49"/>
                  </a:lnTo>
                  <a:lnTo>
                    <a:pt x="285" y="34"/>
                  </a:lnTo>
                  <a:lnTo>
                    <a:pt x="344" y="22"/>
                  </a:lnTo>
                  <a:lnTo>
                    <a:pt x="368" y="0"/>
                  </a:lnTo>
                  <a:lnTo>
                    <a:pt x="396" y="0"/>
                  </a:lnTo>
                  <a:lnTo>
                    <a:pt x="457" y="37"/>
                  </a:lnTo>
                  <a:lnTo>
                    <a:pt x="523" y="87"/>
                  </a:lnTo>
                  <a:lnTo>
                    <a:pt x="594" y="132"/>
                  </a:lnTo>
                  <a:lnTo>
                    <a:pt x="633" y="161"/>
                  </a:lnTo>
                  <a:lnTo>
                    <a:pt x="674" y="188"/>
                  </a:lnTo>
                  <a:lnTo>
                    <a:pt x="692" y="198"/>
                  </a:lnTo>
                  <a:lnTo>
                    <a:pt x="683" y="218"/>
                  </a:lnTo>
                  <a:lnTo>
                    <a:pt x="653" y="235"/>
                  </a:lnTo>
                  <a:lnTo>
                    <a:pt x="618" y="265"/>
                  </a:lnTo>
                  <a:lnTo>
                    <a:pt x="587" y="277"/>
                  </a:lnTo>
                  <a:lnTo>
                    <a:pt x="528" y="302"/>
                  </a:lnTo>
                  <a:lnTo>
                    <a:pt x="486" y="321"/>
                  </a:lnTo>
                  <a:lnTo>
                    <a:pt x="439" y="350"/>
                  </a:lnTo>
                  <a:lnTo>
                    <a:pt x="390" y="358"/>
                  </a:lnTo>
                  <a:lnTo>
                    <a:pt x="352" y="361"/>
                  </a:lnTo>
                  <a:lnTo>
                    <a:pt x="339" y="34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088604" name="Freeform 92">
              <a:extLst>
                <a:ext uri="{FF2B5EF4-FFF2-40B4-BE49-F238E27FC236}">
                  <a16:creationId xmlns:a16="http://schemas.microsoft.com/office/drawing/2014/main" id="{E1B61DB1-C28D-4536-8493-F98246F0509F}"/>
                </a:ext>
              </a:extLst>
            </p:cNvPr>
            <p:cNvSpPr>
              <a:spLocks/>
            </p:cNvSpPr>
            <p:nvPr/>
          </p:nvSpPr>
          <p:spPr bwMode="auto">
            <a:xfrm>
              <a:off x="670" y="2660"/>
              <a:ext cx="110" cy="70"/>
            </a:xfrm>
            <a:custGeom>
              <a:avLst/>
              <a:gdLst>
                <a:gd name="T0" fmla="*/ 185 w 219"/>
                <a:gd name="T1" fmla="*/ 16 h 139"/>
                <a:gd name="T2" fmla="*/ 139 w 219"/>
                <a:gd name="T3" fmla="*/ 53 h 139"/>
                <a:gd name="T4" fmla="*/ 96 w 219"/>
                <a:gd name="T5" fmla="*/ 87 h 139"/>
                <a:gd name="T6" fmla="*/ 35 w 219"/>
                <a:gd name="T7" fmla="*/ 109 h 139"/>
                <a:gd name="T8" fmla="*/ 0 w 219"/>
                <a:gd name="T9" fmla="*/ 120 h 139"/>
                <a:gd name="T10" fmla="*/ 28 w 219"/>
                <a:gd name="T11" fmla="*/ 139 h 139"/>
                <a:gd name="T12" fmla="*/ 72 w 219"/>
                <a:gd name="T13" fmla="*/ 132 h 139"/>
                <a:gd name="T14" fmla="*/ 140 w 219"/>
                <a:gd name="T15" fmla="*/ 87 h 139"/>
                <a:gd name="T16" fmla="*/ 219 w 219"/>
                <a:gd name="T17" fmla="*/ 0 h 139"/>
                <a:gd name="T18" fmla="*/ 185 w 219"/>
                <a:gd name="T19" fmla="*/ 16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9" h="139">
                  <a:moveTo>
                    <a:pt x="185" y="16"/>
                  </a:moveTo>
                  <a:lnTo>
                    <a:pt x="139" y="53"/>
                  </a:lnTo>
                  <a:lnTo>
                    <a:pt x="96" y="87"/>
                  </a:lnTo>
                  <a:lnTo>
                    <a:pt x="35" y="109"/>
                  </a:lnTo>
                  <a:lnTo>
                    <a:pt x="0" y="120"/>
                  </a:lnTo>
                  <a:lnTo>
                    <a:pt x="28" y="139"/>
                  </a:lnTo>
                  <a:lnTo>
                    <a:pt x="72" y="132"/>
                  </a:lnTo>
                  <a:lnTo>
                    <a:pt x="140" y="87"/>
                  </a:lnTo>
                  <a:lnTo>
                    <a:pt x="219" y="0"/>
                  </a:lnTo>
                  <a:lnTo>
                    <a:pt x="185" y="1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1088605" name="Group 93">
            <a:extLst>
              <a:ext uri="{FF2B5EF4-FFF2-40B4-BE49-F238E27FC236}">
                <a16:creationId xmlns:a16="http://schemas.microsoft.com/office/drawing/2014/main" id="{C87F69D0-221A-25C4-E7EE-1B9B3C1D4F68}"/>
              </a:ext>
            </a:extLst>
          </p:cNvPr>
          <p:cNvGrpSpPr>
            <a:grpSpLocks/>
          </p:cNvGrpSpPr>
          <p:nvPr/>
        </p:nvGrpSpPr>
        <p:grpSpPr bwMode="auto">
          <a:xfrm>
            <a:off x="981075" y="4192588"/>
            <a:ext cx="641350" cy="1446212"/>
            <a:chOff x="618" y="2641"/>
            <a:chExt cx="404" cy="911"/>
          </a:xfrm>
        </p:grpSpPr>
        <p:sp>
          <p:nvSpPr>
            <p:cNvPr id="1088606" name="Freeform 94">
              <a:extLst>
                <a:ext uri="{FF2B5EF4-FFF2-40B4-BE49-F238E27FC236}">
                  <a16:creationId xmlns:a16="http://schemas.microsoft.com/office/drawing/2014/main" id="{0077780D-F770-4F42-4030-7727E98D981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" y="2681"/>
              <a:ext cx="212" cy="859"/>
            </a:xfrm>
            <a:custGeom>
              <a:avLst/>
              <a:gdLst>
                <a:gd name="T0" fmla="*/ 417 w 424"/>
                <a:gd name="T1" fmla="*/ 309 h 1717"/>
                <a:gd name="T2" fmla="*/ 424 w 424"/>
                <a:gd name="T3" fmla="*/ 372 h 1717"/>
                <a:gd name="T4" fmla="*/ 424 w 424"/>
                <a:gd name="T5" fmla="*/ 713 h 1717"/>
                <a:gd name="T6" fmla="*/ 394 w 424"/>
                <a:gd name="T7" fmla="*/ 1169 h 1717"/>
                <a:gd name="T8" fmla="*/ 396 w 424"/>
                <a:gd name="T9" fmla="*/ 1460 h 1717"/>
                <a:gd name="T10" fmla="*/ 411 w 424"/>
                <a:gd name="T11" fmla="*/ 1661 h 1717"/>
                <a:gd name="T12" fmla="*/ 396 w 424"/>
                <a:gd name="T13" fmla="*/ 1717 h 1717"/>
                <a:gd name="T14" fmla="*/ 372 w 424"/>
                <a:gd name="T15" fmla="*/ 1705 h 1717"/>
                <a:gd name="T16" fmla="*/ 228 w 424"/>
                <a:gd name="T17" fmla="*/ 1594 h 1717"/>
                <a:gd name="T18" fmla="*/ 191 w 424"/>
                <a:gd name="T19" fmla="*/ 1572 h 1717"/>
                <a:gd name="T20" fmla="*/ 169 w 424"/>
                <a:gd name="T21" fmla="*/ 1541 h 1717"/>
                <a:gd name="T22" fmla="*/ 133 w 424"/>
                <a:gd name="T23" fmla="*/ 1499 h 1717"/>
                <a:gd name="T24" fmla="*/ 83 w 424"/>
                <a:gd name="T25" fmla="*/ 1455 h 1717"/>
                <a:gd name="T26" fmla="*/ 59 w 424"/>
                <a:gd name="T27" fmla="*/ 1396 h 1717"/>
                <a:gd name="T28" fmla="*/ 0 w 424"/>
                <a:gd name="T29" fmla="*/ 1346 h 1717"/>
                <a:gd name="T30" fmla="*/ 0 w 424"/>
                <a:gd name="T31" fmla="*/ 1315 h 1717"/>
                <a:gd name="T32" fmla="*/ 31 w 424"/>
                <a:gd name="T33" fmla="*/ 1276 h 1717"/>
                <a:gd name="T34" fmla="*/ 44 w 424"/>
                <a:gd name="T35" fmla="*/ 1225 h 1717"/>
                <a:gd name="T36" fmla="*/ 37 w 424"/>
                <a:gd name="T37" fmla="*/ 1198 h 1717"/>
                <a:gd name="T38" fmla="*/ 22 w 424"/>
                <a:gd name="T39" fmla="*/ 1154 h 1717"/>
                <a:gd name="T40" fmla="*/ 16 w 424"/>
                <a:gd name="T41" fmla="*/ 1123 h 1717"/>
                <a:gd name="T42" fmla="*/ 40 w 424"/>
                <a:gd name="T43" fmla="*/ 1073 h 1717"/>
                <a:gd name="T44" fmla="*/ 40 w 424"/>
                <a:gd name="T45" fmla="*/ 1041 h 1717"/>
                <a:gd name="T46" fmla="*/ 15 w 424"/>
                <a:gd name="T47" fmla="*/ 975 h 1717"/>
                <a:gd name="T48" fmla="*/ 15 w 424"/>
                <a:gd name="T49" fmla="*/ 938 h 1717"/>
                <a:gd name="T50" fmla="*/ 29 w 424"/>
                <a:gd name="T51" fmla="*/ 909 h 1717"/>
                <a:gd name="T52" fmla="*/ 53 w 424"/>
                <a:gd name="T53" fmla="*/ 875 h 1717"/>
                <a:gd name="T54" fmla="*/ 52 w 424"/>
                <a:gd name="T55" fmla="*/ 816 h 1717"/>
                <a:gd name="T56" fmla="*/ 37 w 424"/>
                <a:gd name="T57" fmla="*/ 769 h 1717"/>
                <a:gd name="T58" fmla="*/ 52 w 424"/>
                <a:gd name="T59" fmla="*/ 713 h 1717"/>
                <a:gd name="T60" fmla="*/ 66 w 424"/>
                <a:gd name="T61" fmla="*/ 699 h 1717"/>
                <a:gd name="T62" fmla="*/ 53 w 424"/>
                <a:gd name="T63" fmla="*/ 647 h 1717"/>
                <a:gd name="T64" fmla="*/ 22 w 424"/>
                <a:gd name="T65" fmla="*/ 592 h 1717"/>
                <a:gd name="T66" fmla="*/ 15 w 424"/>
                <a:gd name="T67" fmla="*/ 557 h 1717"/>
                <a:gd name="T68" fmla="*/ 22 w 424"/>
                <a:gd name="T69" fmla="*/ 523 h 1717"/>
                <a:gd name="T70" fmla="*/ 61 w 424"/>
                <a:gd name="T71" fmla="*/ 492 h 1717"/>
                <a:gd name="T72" fmla="*/ 59 w 424"/>
                <a:gd name="T73" fmla="*/ 468 h 1717"/>
                <a:gd name="T74" fmla="*/ 16 w 424"/>
                <a:gd name="T75" fmla="*/ 390 h 1717"/>
                <a:gd name="T76" fmla="*/ 3 w 424"/>
                <a:gd name="T77" fmla="*/ 328 h 1717"/>
                <a:gd name="T78" fmla="*/ 15 w 424"/>
                <a:gd name="T79" fmla="*/ 294 h 1717"/>
                <a:gd name="T80" fmla="*/ 53 w 424"/>
                <a:gd name="T81" fmla="*/ 263 h 1717"/>
                <a:gd name="T82" fmla="*/ 44 w 424"/>
                <a:gd name="T83" fmla="*/ 235 h 1717"/>
                <a:gd name="T84" fmla="*/ 16 w 424"/>
                <a:gd name="T85" fmla="*/ 204 h 1717"/>
                <a:gd name="T86" fmla="*/ 16 w 424"/>
                <a:gd name="T87" fmla="*/ 170 h 1717"/>
                <a:gd name="T88" fmla="*/ 61 w 424"/>
                <a:gd name="T89" fmla="*/ 147 h 1717"/>
                <a:gd name="T90" fmla="*/ 81 w 424"/>
                <a:gd name="T91" fmla="*/ 122 h 1717"/>
                <a:gd name="T92" fmla="*/ 44 w 424"/>
                <a:gd name="T93" fmla="*/ 71 h 1717"/>
                <a:gd name="T94" fmla="*/ 44 w 424"/>
                <a:gd name="T95" fmla="*/ 44 h 1717"/>
                <a:gd name="T96" fmla="*/ 87 w 424"/>
                <a:gd name="T97" fmla="*/ 28 h 1717"/>
                <a:gd name="T98" fmla="*/ 90 w 424"/>
                <a:gd name="T99" fmla="*/ 0 h 1717"/>
                <a:gd name="T100" fmla="*/ 139 w 424"/>
                <a:gd name="T101" fmla="*/ 71 h 1717"/>
                <a:gd name="T102" fmla="*/ 198 w 424"/>
                <a:gd name="T103" fmla="*/ 145 h 1717"/>
                <a:gd name="T104" fmla="*/ 272 w 424"/>
                <a:gd name="T105" fmla="*/ 204 h 1717"/>
                <a:gd name="T106" fmla="*/ 331 w 424"/>
                <a:gd name="T107" fmla="*/ 250 h 1717"/>
                <a:gd name="T108" fmla="*/ 394 w 424"/>
                <a:gd name="T109" fmla="*/ 287 h 1717"/>
                <a:gd name="T110" fmla="*/ 417 w 424"/>
                <a:gd name="T111" fmla="*/ 309 h 17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424" h="1717">
                  <a:moveTo>
                    <a:pt x="417" y="309"/>
                  </a:moveTo>
                  <a:lnTo>
                    <a:pt x="424" y="372"/>
                  </a:lnTo>
                  <a:lnTo>
                    <a:pt x="424" y="713"/>
                  </a:lnTo>
                  <a:lnTo>
                    <a:pt x="394" y="1169"/>
                  </a:lnTo>
                  <a:lnTo>
                    <a:pt x="396" y="1460"/>
                  </a:lnTo>
                  <a:lnTo>
                    <a:pt x="411" y="1661"/>
                  </a:lnTo>
                  <a:lnTo>
                    <a:pt x="396" y="1717"/>
                  </a:lnTo>
                  <a:lnTo>
                    <a:pt x="372" y="1705"/>
                  </a:lnTo>
                  <a:lnTo>
                    <a:pt x="228" y="1594"/>
                  </a:lnTo>
                  <a:lnTo>
                    <a:pt x="191" y="1572"/>
                  </a:lnTo>
                  <a:lnTo>
                    <a:pt x="169" y="1541"/>
                  </a:lnTo>
                  <a:lnTo>
                    <a:pt x="133" y="1499"/>
                  </a:lnTo>
                  <a:lnTo>
                    <a:pt x="83" y="1455"/>
                  </a:lnTo>
                  <a:lnTo>
                    <a:pt x="59" y="1396"/>
                  </a:lnTo>
                  <a:lnTo>
                    <a:pt x="0" y="1346"/>
                  </a:lnTo>
                  <a:lnTo>
                    <a:pt x="0" y="1315"/>
                  </a:lnTo>
                  <a:lnTo>
                    <a:pt x="31" y="1276"/>
                  </a:lnTo>
                  <a:lnTo>
                    <a:pt x="44" y="1225"/>
                  </a:lnTo>
                  <a:lnTo>
                    <a:pt x="37" y="1198"/>
                  </a:lnTo>
                  <a:lnTo>
                    <a:pt x="22" y="1154"/>
                  </a:lnTo>
                  <a:lnTo>
                    <a:pt x="16" y="1123"/>
                  </a:lnTo>
                  <a:lnTo>
                    <a:pt x="40" y="1073"/>
                  </a:lnTo>
                  <a:lnTo>
                    <a:pt x="40" y="1041"/>
                  </a:lnTo>
                  <a:lnTo>
                    <a:pt x="15" y="975"/>
                  </a:lnTo>
                  <a:lnTo>
                    <a:pt x="15" y="938"/>
                  </a:lnTo>
                  <a:lnTo>
                    <a:pt x="29" y="909"/>
                  </a:lnTo>
                  <a:lnTo>
                    <a:pt x="53" y="875"/>
                  </a:lnTo>
                  <a:lnTo>
                    <a:pt x="52" y="816"/>
                  </a:lnTo>
                  <a:lnTo>
                    <a:pt x="37" y="769"/>
                  </a:lnTo>
                  <a:lnTo>
                    <a:pt x="52" y="713"/>
                  </a:lnTo>
                  <a:lnTo>
                    <a:pt x="66" y="699"/>
                  </a:lnTo>
                  <a:lnTo>
                    <a:pt x="53" y="647"/>
                  </a:lnTo>
                  <a:lnTo>
                    <a:pt x="22" y="592"/>
                  </a:lnTo>
                  <a:lnTo>
                    <a:pt x="15" y="557"/>
                  </a:lnTo>
                  <a:lnTo>
                    <a:pt x="22" y="523"/>
                  </a:lnTo>
                  <a:lnTo>
                    <a:pt x="61" y="492"/>
                  </a:lnTo>
                  <a:lnTo>
                    <a:pt x="59" y="468"/>
                  </a:lnTo>
                  <a:lnTo>
                    <a:pt x="16" y="390"/>
                  </a:lnTo>
                  <a:lnTo>
                    <a:pt x="3" y="328"/>
                  </a:lnTo>
                  <a:lnTo>
                    <a:pt x="15" y="294"/>
                  </a:lnTo>
                  <a:lnTo>
                    <a:pt x="53" y="263"/>
                  </a:lnTo>
                  <a:lnTo>
                    <a:pt x="44" y="235"/>
                  </a:lnTo>
                  <a:lnTo>
                    <a:pt x="16" y="204"/>
                  </a:lnTo>
                  <a:lnTo>
                    <a:pt x="16" y="170"/>
                  </a:lnTo>
                  <a:lnTo>
                    <a:pt x="61" y="147"/>
                  </a:lnTo>
                  <a:lnTo>
                    <a:pt x="81" y="122"/>
                  </a:lnTo>
                  <a:lnTo>
                    <a:pt x="44" y="71"/>
                  </a:lnTo>
                  <a:lnTo>
                    <a:pt x="44" y="44"/>
                  </a:lnTo>
                  <a:lnTo>
                    <a:pt x="87" y="28"/>
                  </a:lnTo>
                  <a:lnTo>
                    <a:pt x="90" y="0"/>
                  </a:lnTo>
                  <a:lnTo>
                    <a:pt x="139" y="71"/>
                  </a:lnTo>
                  <a:lnTo>
                    <a:pt x="198" y="145"/>
                  </a:lnTo>
                  <a:lnTo>
                    <a:pt x="272" y="204"/>
                  </a:lnTo>
                  <a:lnTo>
                    <a:pt x="331" y="250"/>
                  </a:lnTo>
                  <a:lnTo>
                    <a:pt x="394" y="287"/>
                  </a:lnTo>
                  <a:lnTo>
                    <a:pt x="417" y="309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088607" name="Freeform 95">
              <a:extLst>
                <a:ext uri="{FF2B5EF4-FFF2-40B4-BE49-F238E27FC236}">
                  <a16:creationId xmlns:a16="http://schemas.microsoft.com/office/drawing/2014/main" id="{10288A02-CB20-E39A-1D30-CEEBBC07FE23}"/>
                </a:ext>
              </a:extLst>
            </p:cNvPr>
            <p:cNvSpPr>
              <a:spLocks/>
            </p:cNvSpPr>
            <p:nvPr/>
          </p:nvSpPr>
          <p:spPr bwMode="auto">
            <a:xfrm>
              <a:off x="618" y="2694"/>
              <a:ext cx="61" cy="654"/>
            </a:xfrm>
            <a:custGeom>
              <a:avLst/>
              <a:gdLst>
                <a:gd name="T0" fmla="*/ 84 w 122"/>
                <a:gd name="T1" fmla="*/ 44 h 1309"/>
                <a:gd name="T2" fmla="*/ 122 w 122"/>
                <a:gd name="T3" fmla="*/ 90 h 1309"/>
                <a:gd name="T4" fmla="*/ 99 w 122"/>
                <a:gd name="T5" fmla="*/ 127 h 1309"/>
                <a:gd name="T6" fmla="*/ 47 w 122"/>
                <a:gd name="T7" fmla="*/ 153 h 1309"/>
                <a:gd name="T8" fmla="*/ 67 w 122"/>
                <a:gd name="T9" fmla="*/ 190 h 1309"/>
                <a:gd name="T10" fmla="*/ 91 w 122"/>
                <a:gd name="T11" fmla="*/ 237 h 1309"/>
                <a:gd name="T12" fmla="*/ 62 w 122"/>
                <a:gd name="T13" fmla="*/ 267 h 1309"/>
                <a:gd name="T14" fmla="*/ 37 w 122"/>
                <a:gd name="T15" fmla="*/ 304 h 1309"/>
                <a:gd name="T16" fmla="*/ 62 w 122"/>
                <a:gd name="T17" fmla="*/ 369 h 1309"/>
                <a:gd name="T18" fmla="*/ 91 w 122"/>
                <a:gd name="T19" fmla="*/ 428 h 1309"/>
                <a:gd name="T20" fmla="*/ 84 w 122"/>
                <a:gd name="T21" fmla="*/ 480 h 1309"/>
                <a:gd name="T22" fmla="*/ 47 w 122"/>
                <a:gd name="T23" fmla="*/ 524 h 1309"/>
                <a:gd name="T24" fmla="*/ 89 w 122"/>
                <a:gd name="T25" fmla="*/ 617 h 1309"/>
                <a:gd name="T26" fmla="*/ 106 w 122"/>
                <a:gd name="T27" fmla="*/ 676 h 1309"/>
                <a:gd name="T28" fmla="*/ 74 w 122"/>
                <a:gd name="T29" fmla="*/ 719 h 1309"/>
                <a:gd name="T30" fmla="*/ 81 w 122"/>
                <a:gd name="T31" fmla="*/ 786 h 1309"/>
                <a:gd name="T32" fmla="*/ 103 w 122"/>
                <a:gd name="T33" fmla="*/ 852 h 1309"/>
                <a:gd name="T34" fmla="*/ 77 w 122"/>
                <a:gd name="T35" fmla="*/ 889 h 1309"/>
                <a:gd name="T36" fmla="*/ 40 w 122"/>
                <a:gd name="T37" fmla="*/ 933 h 1309"/>
                <a:gd name="T38" fmla="*/ 77 w 122"/>
                <a:gd name="T39" fmla="*/ 1013 h 1309"/>
                <a:gd name="T40" fmla="*/ 91 w 122"/>
                <a:gd name="T41" fmla="*/ 1068 h 1309"/>
                <a:gd name="T42" fmla="*/ 59 w 122"/>
                <a:gd name="T43" fmla="*/ 1080 h 1309"/>
                <a:gd name="T44" fmla="*/ 67 w 122"/>
                <a:gd name="T45" fmla="*/ 1168 h 1309"/>
                <a:gd name="T46" fmla="*/ 84 w 122"/>
                <a:gd name="T47" fmla="*/ 1214 h 1309"/>
                <a:gd name="T48" fmla="*/ 59 w 122"/>
                <a:gd name="T49" fmla="*/ 1266 h 1309"/>
                <a:gd name="T50" fmla="*/ 3 w 122"/>
                <a:gd name="T51" fmla="*/ 1294 h 1309"/>
                <a:gd name="T52" fmla="*/ 46 w 122"/>
                <a:gd name="T53" fmla="*/ 1205 h 1309"/>
                <a:gd name="T54" fmla="*/ 25 w 122"/>
                <a:gd name="T55" fmla="*/ 1131 h 1309"/>
                <a:gd name="T56" fmla="*/ 31 w 122"/>
                <a:gd name="T57" fmla="*/ 1068 h 1309"/>
                <a:gd name="T58" fmla="*/ 47 w 122"/>
                <a:gd name="T59" fmla="*/ 1037 h 1309"/>
                <a:gd name="T60" fmla="*/ 11 w 122"/>
                <a:gd name="T61" fmla="*/ 957 h 1309"/>
                <a:gd name="T62" fmla="*/ 11 w 122"/>
                <a:gd name="T63" fmla="*/ 877 h 1309"/>
                <a:gd name="T64" fmla="*/ 55 w 122"/>
                <a:gd name="T65" fmla="*/ 840 h 1309"/>
                <a:gd name="T66" fmla="*/ 46 w 122"/>
                <a:gd name="T67" fmla="*/ 781 h 1309"/>
                <a:gd name="T68" fmla="*/ 33 w 122"/>
                <a:gd name="T69" fmla="*/ 713 h 1309"/>
                <a:gd name="T70" fmla="*/ 67 w 122"/>
                <a:gd name="T71" fmla="*/ 669 h 1309"/>
                <a:gd name="T72" fmla="*/ 52 w 122"/>
                <a:gd name="T73" fmla="*/ 620 h 1309"/>
                <a:gd name="T74" fmla="*/ 11 w 122"/>
                <a:gd name="T75" fmla="*/ 543 h 1309"/>
                <a:gd name="T76" fmla="*/ 18 w 122"/>
                <a:gd name="T77" fmla="*/ 492 h 1309"/>
                <a:gd name="T78" fmla="*/ 55 w 122"/>
                <a:gd name="T79" fmla="*/ 450 h 1309"/>
                <a:gd name="T80" fmla="*/ 16 w 122"/>
                <a:gd name="T81" fmla="*/ 353 h 1309"/>
                <a:gd name="T82" fmla="*/ 0 w 122"/>
                <a:gd name="T83" fmla="*/ 296 h 1309"/>
                <a:gd name="T84" fmla="*/ 33 w 122"/>
                <a:gd name="T85" fmla="*/ 252 h 1309"/>
                <a:gd name="T86" fmla="*/ 47 w 122"/>
                <a:gd name="T87" fmla="*/ 223 h 1309"/>
                <a:gd name="T88" fmla="*/ 11 w 122"/>
                <a:gd name="T89" fmla="*/ 177 h 1309"/>
                <a:gd name="T90" fmla="*/ 25 w 122"/>
                <a:gd name="T91" fmla="*/ 131 h 1309"/>
                <a:gd name="T92" fmla="*/ 67 w 122"/>
                <a:gd name="T93" fmla="*/ 103 h 1309"/>
                <a:gd name="T94" fmla="*/ 69 w 122"/>
                <a:gd name="T95" fmla="*/ 69 h 1309"/>
                <a:gd name="T96" fmla="*/ 47 w 122"/>
                <a:gd name="T97" fmla="*/ 23 h 1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22" h="1309">
                  <a:moveTo>
                    <a:pt x="62" y="0"/>
                  </a:moveTo>
                  <a:lnTo>
                    <a:pt x="84" y="44"/>
                  </a:lnTo>
                  <a:lnTo>
                    <a:pt x="103" y="73"/>
                  </a:lnTo>
                  <a:lnTo>
                    <a:pt x="122" y="90"/>
                  </a:lnTo>
                  <a:lnTo>
                    <a:pt x="118" y="112"/>
                  </a:lnTo>
                  <a:lnTo>
                    <a:pt x="99" y="127"/>
                  </a:lnTo>
                  <a:lnTo>
                    <a:pt x="69" y="134"/>
                  </a:lnTo>
                  <a:lnTo>
                    <a:pt x="47" y="153"/>
                  </a:lnTo>
                  <a:lnTo>
                    <a:pt x="52" y="177"/>
                  </a:lnTo>
                  <a:lnTo>
                    <a:pt x="67" y="190"/>
                  </a:lnTo>
                  <a:lnTo>
                    <a:pt x="91" y="220"/>
                  </a:lnTo>
                  <a:lnTo>
                    <a:pt x="91" y="237"/>
                  </a:lnTo>
                  <a:lnTo>
                    <a:pt x="84" y="252"/>
                  </a:lnTo>
                  <a:lnTo>
                    <a:pt x="62" y="267"/>
                  </a:lnTo>
                  <a:lnTo>
                    <a:pt x="40" y="282"/>
                  </a:lnTo>
                  <a:lnTo>
                    <a:pt x="37" y="304"/>
                  </a:lnTo>
                  <a:lnTo>
                    <a:pt x="46" y="326"/>
                  </a:lnTo>
                  <a:lnTo>
                    <a:pt x="62" y="369"/>
                  </a:lnTo>
                  <a:lnTo>
                    <a:pt x="77" y="404"/>
                  </a:lnTo>
                  <a:lnTo>
                    <a:pt x="91" y="428"/>
                  </a:lnTo>
                  <a:lnTo>
                    <a:pt x="91" y="455"/>
                  </a:lnTo>
                  <a:lnTo>
                    <a:pt x="84" y="480"/>
                  </a:lnTo>
                  <a:lnTo>
                    <a:pt x="62" y="502"/>
                  </a:lnTo>
                  <a:lnTo>
                    <a:pt x="47" y="524"/>
                  </a:lnTo>
                  <a:lnTo>
                    <a:pt x="52" y="561"/>
                  </a:lnTo>
                  <a:lnTo>
                    <a:pt x="89" y="617"/>
                  </a:lnTo>
                  <a:lnTo>
                    <a:pt x="103" y="647"/>
                  </a:lnTo>
                  <a:lnTo>
                    <a:pt x="106" y="676"/>
                  </a:lnTo>
                  <a:lnTo>
                    <a:pt x="91" y="697"/>
                  </a:lnTo>
                  <a:lnTo>
                    <a:pt x="74" y="719"/>
                  </a:lnTo>
                  <a:lnTo>
                    <a:pt x="69" y="749"/>
                  </a:lnTo>
                  <a:lnTo>
                    <a:pt x="81" y="786"/>
                  </a:lnTo>
                  <a:lnTo>
                    <a:pt x="96" y="825"/>
                  </a:lnTo>
                  <a:lnTo>
                    <a:pt x="103" y="852"/>
                  </a:lnTo>
                  <a:lnTo>
                    <a:pt x="96" y="870"/>
                  </a:lnTo>
                  <a:lnTo>
                    <a:pt x="77" y="889"/>
                  </a:lnTo>
                  <a:lnTo>
                    <a:pt x="52" y="911"/>
                  </a:lnTo>
                  <a:lnTo>
                    <a:pt x="40" y="933"/>
                  </a:lnTo>
                  <a:lnTo>
                    <a:pt x="52" y="972"/>
                  </a:lnTo>
                  <a:lnTo>
                    <a:pt x="77" y="1013"/>
                  </a:lnTo>
                  <a:lnTo>
                    <a:pt x="89" y="1043"/>
                  </a:lnTo>
                  <a:lnTo>
                    <a:pt x="91" y="1068"/>
                  </a:lnTo>
                  <a:lnTo>
                    <a:pt x="84" y="1080"/>
                  </a:lnTo>
                  <a:lnTo>
                    <a:pt x="59" y="1080"/>
                  </a:lnTo>
                  <a:lnTo>
                    <a:pt x="52" y="1134"/>
                  </a:lnTo>
                  <a:lnTo>
                    <a:pt x="67" y="1168"/>
                  </a:lnTo>
                  <a:lnTo>
                    <a:pt x="81" y="1192"/>
                  </a:lnTo>
                  <a:lnTo>
                    <a:pt x="84" y="1214"/>
                  </a:lnTo>
                  <a:lnTo>
                    <a:pt x="84" y="1235"/>
                  </a:lnTo>
                  <a:lnTo>
                    <a:pt x="59" y="1266"/>
                  </a:lnTo>
                  <a:lnTo>
                    <a:pt x="25" y="1309"/>
                  </a:lnTo>
                  <a:lnTo>
                    <a:pt x="3" y="1294"/>
                  </a:lnTo>
                  <a:lnTo>
                    <a:pt x="11" y="1259"/>
                  </a:lnTo>
                  <a:lnTo>
                    <a:pt x="46" y="1205"/>
                  </a:lnTo>
                  <a:lnTo>
                    <a:pt x="40" y="1171"/>
                  </a:lnTo>
                  <a:lnTo>
                    <a:pt x="25" y="1131"/>
                  </a:lnTo>
                  <a:lnTo>
                    <a:pt x="16" y="1097"/>
                  </a:lnTo>
                  <a:lnTo>
                    <a:pt x="31" y="1068"/>
                  </a:lnTo>
                  <a:lnTo>
                    <a:pt x="46" y="1058"/>
                  </a:lnTo>
                  <a:lnTo>
                    <a:pt x="47" y="1037"/>
                  </a:lnTo>
                  <a:lnTo>
                    <a:pt x="31" y="994"/>
                  </a:lnTo>
                  <a:lnTo>
                    <a:pt x="11" y="957"/>
                  </a:lnTo>
                  <a:lnTo>
                    <a:pt x="0" y="920"/>
                  </a:lnTo>
                  <a:lnTo>
                    <a:pt x="11" y="877"/>
                  </a:lnTo>
                  <a:lnTo>
                    <a:pt x="46" y="860"/>
                  </a:lnTo>
                  <a:lnTo>
                    <a:pt x="55" y="840"/>
                  </a:lnTo>
                  <a:lnTo>
                    <a:pt x="52" y="811"/>
                  </a:lnTo>
                  <a:lnTo>
                    <a:pt x="46" y="781"/>
                  </a:lnTo>
                  <a:lnTo>
                    <a:pt x="33" y="743"/>
                  </a:lnTo>
                  <a:lnTo>
                    <a:pt x="33" y="713"/>
                  </a:lnTo>
                  <a:lnTo>
                    <a:pt x="47" y="693"/>
                  </a:lnTo>
                  <a:lnTo>
                    <a:pt x="67" y="669"/>
                  </a:lnTo>
                  <a:lnTo>
                    <a:pt x="67" y="654"/>
                  </a:lnTo>
                  <a:lnTo>
                    <a:pt x="52" y="620"/>
                  </a:lnTo>
                  <a:lnTo>
                    <a:pt x="24" y="576"/>
                  </a:lnTo>
                  <a:lnTo>
                    <a:pt x="11" y="543"/>
                  </a:lnTo>
                  <a:lnTo>
                    <a:pt x="11" y="517"/>
                  </a:lnTo>
                  <a:lnTo>
                    <a:pt x="18" y="492"/>
                  </a:lnTo>
                  <a:lnTo>
                    <a:pt x="37" y="472"/>
                  </a:lnTo>
                  <a:lnTo>
                    <a:pt x="55" y="450"/>
                  </a:lnTo>
                  <a:lnTo>
                    <a:pt x="55" y="434"/>
                  </a:lnTo>
                  <a:lnTo>
                    <a:pt x="16" y="353"/>
                  </a:lnTo>
                  <a:lnTo>
                    <a:pt x="9" y="323"/>
                  </a:lnTo>
                  <a:lnTo>
                    <a:pt x="0" y="296"/>
                  </a:lnTo>
                  <a:lnTo>
                    <a:pt x="16" y="271"/>
                  </a:lnTo>
                  <a:lnTo>
                    <a:pt x="33" y="252"/>
                  </a:lnTo>
                  <a:lnTo>
                    <a:pt x="47" y="237"/>
                  </a:lnTo>
                  <a:lnTo>
                    <a:pt x="47" y="223"/>
                  </a:lnTo>
                  <a:lnTo>
                    <a:pt x="33" y="200"/>
                  </a:lnTo>
                  <a:lnTo>
                    <a:pt x="11" y="177"/>
                  </a:lnTo>
                  <a:lnTo>
                    <a:pt x="11" y="153"/>
                  </a:lnTo>
                  <a:lnTo>
                    <a:pt x="25" y="131"/>
                  </a:lnTo>
                  <a:lnTo>
                    <a:pt x="47" y="112"/>
                  </a:lnTo>
                  <a:lnTo>
                    <a:pt x="67" y="103"/>
                  </a:lnTo>
                  <a:lnTo>
                    <a:pt x="77" y="88"/>
                  </a:lnTo>
                  <a:lnTo>
                    <a:pt x="69" y="69"/>
                  </a:lnTo>
                  <a:lnTo>
                    <a:pt x="55" y="47"/>
                  </a:lnTo>
                  <a:lnTo>
                    <a:pt x="47" y="23"/>
                  </a:lnTo>
                  <a:lnTo>
                    <a:pt x="6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088608" name="Freeform 96">
              <a:extLst>
                <a:ext uri="{FF2B5EF4-FFF2-40B4-BE49-F238E27FC236}">
                  <a16:creationId xmlns:a16="http://schemas.microsoft.com/office/drawing/2014/main" id="{3CEE633A-6560-37E3-CB20-2FC3F83616FE}"/>
                </a:ext>
              </a:extLst>
            </p:cNvPr>
            <p:cNvSpPr>
              <a:spLocks/>
            </p:cNvSpPr>
            <p:nvPr/>
          </p:nvSpPr>
          <p:spPr bwMode="auto">
            <a:xfrm>
              <a:off x="784" y="2853"/>
              <a:ext cx="58" cy="529"/>
            </a:xfrm>
            <a:custGeom>
              <a:avLst/>
              <a:gdLst>
                <a:gd name="T0" fmla="*/ 104 w 117"/>
                <a:gd name="T1" fmla="*/ 30 h 1058"/>
                <a:gd name="T2" fmla="*/ 110 w 117"/>
                <a:gd name="T3" fmla="*/ 102 h 1058"/>
                <a:gd name="T4" fmla="*/ 61 w 117"/>
                <a:gd name="T5" fmla="*/ 132 h 1058"/>
                <a:gd name="T6" fmla="*/ 76 w 117"/>
                <a:gd name="T7" fmla="*/ 213 h 1058"/>
                <a:gd name="T8" fmla="*/ 97 w 117"/>
                <a:gd name="T9" fmla="*/ 291 h 1058"/>
                <a:gd name="T10" fmla="*/ 67 w 117"/>
                <a:gd name="T11" fmla="*/ 331 h 1058"/>
                <a:gd name="T12" fmla="*/ 76 w 117"/>
                <a:gd name="T13" fmla="*/ 396 h 1058"/>
                <a:gd name="T14" fmla="*/ 97 w 117"/>
                <a:gd name="T15" fmla="*/ 467 h 1058"/>
                <a:gd name="T16" fmla="*/ 82 w 117"/>
                <a:gd name="T17" fmla="*/ 519 h 1058"/>
                <a:gd name="T18" fmla="*/ 58 w 117"/>
                <a:gd name="T19" fmla="*/ 566 h 1058"/>
                <a:gd name="T20" fmla="*/ 91 w 117"/>
                <a:gd name="T21" fmla="*/ 659 h 1058"/>
                <a:gd name="T22" fmla="*/ 97 w 117"/>
                <a:gd name="T23" fmla="*/ 720 h 1058"/>
                <a:gd name="T24" fmla="*/ 43 w 117"/>
                <a:gd name="T25" fmla="*/ 764 h 1058"/>
                <a:gd name="T26" fmla="*/ 58 w 117"/>
                <a:gd name="T27" fmla="*/ 857 h 1058"/>
                <a:gd name="T28" fmla="*/ 73 w 117"/>
                <a:gd name="T29" fmla="*/ 938 h 1058"/>
                <a:gd name="T30" fmla="*/ 43 w 117"/>
                <a:gd name="T31" fmla="*/ 984 h 1058"/>
                <a:gd name="T32" fmla="*/ 28 w 117"/>
                <a:gd name="T33" fmla="*/ 1048 h 1058"/>
                <a:gd name="T34" fmla="*/ 13 w 117"/>
                <a:gd name="T35" fmla="*/ 1021 h 1058"/>
                <a:gd name="T36" fmla="*/ 43 w 117"/>
                <a:gd name="T37" fmla="*/ 947 h 1058"/>
                <a:gd name="T38" fmla="*/ 28 w 117"/>
                <a:gd name="T39" fmla="*/ 838 h 1058"/>
                <a:gd name="T40" fmla="*/ 21 w 117"/>
                <a:gd name="T41" fmla="*/ 757 h 1058"/>
                <a:gd name="T42" fmla="*/ 61 w 117"/>
                <a:gd name="T43" fmla="*/ 702 h 1058"/>
                <a:gd name="T44" fmla="*/ 28 w 117"/>
                <a:gd name="T45" fmla="*/ 625 h 1058"/>
                <a:gd name="T46" fmla="*/ 21 w 117"/>
                <a:gd name="T47" fmla="*/ 551 h 1058"/>
                <a:gd name="T48" fmla="*/ 51 w 117"/>
                <a:gd name="T49" fmla="*/ 492 h 1058"/>
                <a:gd name="T50" fmla="*/ 65 w 117"/>
                <a:gd name="T51" fmla="*/ 448 h 1058"/>
                <a:gd name="T52" fmla="*/ 36 w 117"/>
                <a:gd name="T53" fmla="*/ 374 h 1058"/>
                <a:gd name="T54" fmla="*/ 43 w 117"/>
                <a:gd name="T55" fmla="*/ 313 h 1058"/>
                <a:gd name="T56" fmla="*/ 61 w 117"/>
                <a:gd name="T57" fmla="*/ 269 h 1058"/>
                <a:gd name="T58" fmla="*/ 39 w 117"/>
                <a:gd name="T59" fmla="*/ 203 h 1058"/>
                <a:gd name="T60" fmla="*/ 30 w 117"/>
                <a:gd name="T61" fmla="*/ 130 h 1058"/>
                <a:gd name="T62" fmla="*/ 65 w 117"/>
                <a:gd name="T63" fmla="*/ 80 h 1058"/>
                <a:gd name="T64" fmla="*/ 67 w 117"/>
                <a:gd name="T65" fmla="*/ 34 h 1058"/>
                <a:gd name="T66" fmla="*/ 91 w 117"/>
                <a:gd name="T67" fmla="*/ 0 h 10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17" h="1058">
                  <a:moveTo>
                    <a:pt x="91" y="0"/>
                  </a:moveTo>
                  <a:lnTo>
                    <a:pt x="104" y="30"/>
                  </a:lnTo>
                  <a:lnTo>
                    <a:pt x="117" y="80"/>
                  </a:lnTo>
                  <a:lnTo>
                    <a:pt x="110" y="102"/>
                  </a:lnTo>
                  <a:lnTo>
                    <a:pt x="80" y="117"/>
                  </a:lnTo>
                  <a:lnTo>
                    <a:pt x="61" y="132"/>
                  </a:lnTo>
                  <a:lnTo>
                    <a:pt x="61" y="173"/>
                  </a:lnTo>
                  <a:lnTo>
                    <a:pt x="76" y="213"/>
                  </a:lnTo>
                  <a:lnTo>
                    <a:pt x="95" y="240"/>
                  </a:lnTo>
                  <a:lnTo>
                    <a:pt x="97" y="291"/>
                  </a:lnTo>
                  <a:lnTo>
                    <a:pt x="88" y="309"/>
                  </a:lnTo>
                  <a:lnTo>
                    <a:pt x="67" y="331"/>
                  </a:lnTo>
                  <a:lnTo>
                    <a:pt x="65" y="365"/>
                  </a:lnTo>
                  <a:lnTo>
                    <a:pt x="76" y="396"/>
                  </a:lnTo>
                  <a:lnTo>
                    <a:pt x="91" y="424"/>
                  </a:lnTo>
                  <a:lnTo>
                    <a:pt x="97" y="467"/>
                  </a:lnTo>
                  <a:lnTo>
                    <a:pt x="97" y="492"/>
                  </a:lnTo>
                  <a:lnTo>
                    <a:pt x="82" y="519"/>
                  </a:lnTo>
                  <a:lnTo>
                    <a:pt x="58" y="544"/>
                  </a:lnTo>
                  <a:lnTo>
                    <a:pt x="58" y="566"/>
                  </a:lnTo>
                  <a:lnTo>
                    <a:pt x="65" y="631"/>
                  </a:lnTo>
                  <a:lnTo>
                    <a:pt x="91" y="659"/>
                  </a:lnTo>
                  <a:lnTo>
                    <a:pt x="104" y="687"/>
                  </a:lnTo>
                  <a:lnTo>
                    <a:pt x="97" y="720"/>
                  </a:lnTo>
                  <a:lnTo>
                    <a:pt x="61" y="742"/>
                  </a:lnTo>
                  <a:lnTo>
                    <a:pt x="43" y="764"/>
                  </a:lnTo>
                  <a:lnTo>
                    <a:pt x="39" y="805"/>
                  </a:lnTo>
                  <a:lnTo>
                    <a:pt x="58" y="857"/>
                  </a:lnTo>
                  <a:lnTo>
                    <a:pt x="73" y="909"/>
                  </a:lnTo>
                  <a:lnTo>
                    <a:pt x="73" y="938"/>
                  </a:lnTo>
                  <a:lnTo>
                    <a:pt x="65" y="977"/>
                  </a:lnTo>
                  <a:lnTo>
                    <a:pt x="43" y="984"/>
                  </a:lnTo>
                  <a:lnTo>
                    <a:pt x="28" y="1014"/>
                  </a:lnTo>
                  <a:lnTo>
                    <a:pt x="28" y="1048"/>
                  </a:lnTo>
                  <a:lnTo>
                    <a:pt x="0" y="1058"/>
                  </a:lnTo>
                  <a:lnTo>
                    <a:pt x="13" y="1021"/>
                  </a:lnTo>
                  <a:lnTo>
                    <a:pt x="36" y="977"/>
                  </a:lnTo>
                  <a:lnTo>
                    <a:pt x="43" y="947"/>
                  </a:lnTo>
                  <a:lnTo>
                    <a:pt x="43" y="888"/>
                  </a:lnTo>
                  <a:lnTo>
                    <a:pt x="28" y="838"/>
                  </a:lnTo>
                  <a:lnTo>
                    <a:pt x="24" y="798"/>
                  </a:lnTo>
                  <a:lnTo>
                    <a:pt x="21" y="757"/>
                  </a:lnTo>
                  <a:lnTo>
                    <a:pt x="46" y="724"/>
                  </a:lnTo>
                  <a:lnTo>
                    <a:pt x="61" y="702"/>
                  </a:lnTo>
                  <a:lnTo>
                    <a:pt x="51" y="659"/>
                  </a:lnTo>
                  <a:lnTo>
                    <a:pt x="28" y="625"/>
                  </a:lnTo>
                  <a:lnTo>
                    <a:pt x="24" y="594"/>
                  </a:lnTo>
                  <a:lnTo>
                    <a:pt x="21" y="551"/>
                  </a:lnTo>
                  <a:lnTo>
                    <a:pt x="30" y="522"/>
                  </a:lnTo>
                  <a:lnTo>
                    <a:pt x="51" y="492"/>
                  </a:lnTo>
                  <a:lnTo>
                    <a:pt x="65" y="470"/>
                  </a:lnTo>
                  <a:lnTo>
                    <a:pt x="65" y="448"/>
                  </a:lnTo>
                  <a:lnTo>
                    <a:pt x="51" y="424"/>
                  </a:lnTo>
                  <a:lnTo>
                    <a:pt x="36" y="374"/>
                  </a:lnTo>
                  <a:lnTo>
                    <a:pt x="36" y="343"/>
                  </a:lnTo>
                  <a:lnTo>
                    <a:pt x="43" y="313"/>
                  </a:lnTo>
                  <a:lnTo>
                    <a:pt x="58" y="291"/>
                  </a:lnTo>
                  <a:lnTo>
                    <a:pt x="61" y="269"/>
                  </a:lnTo>
                  <a:lnTo>
                    <a:pt x="58" y="242"/>
                  </a:lnTo>
                  <a:lnTo>
                    <a:pt x="39" y="203"/>
                  </a:lnTo>
                  <a:lnTo>
                    <a:pt x="28" y="176"/>
                  </a:lnTo>
                  <a:lnTo>
                    <a:pt x="30" y="130"/>
                  </a:lnTo>
                  <a:lnTo>
                    <a:pt x="46" y="111"/>
                  </a:lnTo>
                  <a:lnTo>
                    <a:pt x="65" y="80"/>
                  </a:lnTo>
                  <a:lnTo>
                    <a:pt x="76" y="56"/>
                  </a:lnTo>
                  <a:lnTo>
                    <a:pt x="67" y="34"/>
                  </a:lnTo>
                  <a:lnTo>
                    <a:pt x="73" y="1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088609" name="Freeform 97">
              <a:extLst>
                <a:ext uri="{FF2B5EF4-FFF2-40B4-BE49-F238E27FC236}">
                  <a16:creationId xmlns:a16="http://schemas.microsoft.com/office/drawing/2014/main" id="{7C87DB20-B379-BC7D-B133-468A08F3A884}"/>
                </a:ext>
              </a:extLst>
            </p:cNvPr>
            <p:cNvSpPr>
              <a:spLocks/>
            </p:cNvSpPr>
            <p:nvPr/>
          </p:nvSpPr>
          <p:spPr bwMode="auto">
            <a:xfrm>
              <a:off x="692" y="2789"/>
              <a:ext cx="133" cy="114"/>
            </a:xfrm>
            <a:custGeom>
              <a:avLst/>
              <a:gdLst>
                <a:gd name="T0" fmla="*/ 265 w 265"/>
                <a:gd name="T1" fmla="*/ 185 h 229"/>
                <a:gd name="T2" fmla="*/ 185 w 265"/>
                <a:gd name="T3" fmla="*/ 119 h 229"/>
                <a:gd name="T4" fmla="*/ 118 w 265"/>
                <a:gd name="T5" fmla="*/ 59 h 229"/>
                <a:gd name="T6" fmla="*/ 56 w 265"/>
                <a:gd name="T7" fmla="*/ 0 h 229"/>
                <a:gd name="T8" fmla="*/ 0 w 265"/>
                <a:gd name="T9" fmla="*/ 0 h 229"/>
                <a:gd name="T10" fmla="*/ 133 w 265"/>
                <a:gd name="T11" fmla="*/ 96 h 229"/>
                <a:gd name="T12" fmla="*/ 197 w 265"/>
                <a:gd name="T13" fmla="*/ 156 h 229"/>
                <a:gd name="T14" fmla="*/ 250 w 265"/>
                <a:gd name="T15" fmla="*/ 229 h 229"/>
                <a:gd name="T16" fmla="*/ 265 w 265"/>
                <a:gd name="T17" fmla="*/ 185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5" h="229">
                  <a:moveTo>
                    <a:pt x="265" y="185"/>
                  </a:moveTo>
                  <a:lnTo>
                    <a:pt x="185" y="119"/>
                  </a:lnTo>
                  <a:lnTo>
                    <a:pt x="118" y="59"/>
                  </a:lnTo>
                  <a:lnTo>
                    <a:pt x="56" y="0"/>
                  </a:lnTo>
                  <a:lnTo>
                    <a:pt x="0" y="0"/>
                  </a:lnTo>
                  <a:lnTo>
                    <a:pt x="133" y="96"/>
                  </a:lnTo>
                  <a:lnTo>
                    <a:pt x="197" y="156"/>
                  </a:lnTo>
                  <a:lnTo>
                    <a:pt x="250" y="229"/>
                  </a:lnTo>
                  <a:lnTo>
                    <a:pt x="265" y="1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088610" name="Freeform 98">
              <a:extLst>
                <a:ext uri="{FF2B5EF4-FFF2-40B4-BE49-F238E27FC236}">
                  <a16:creationId xmlns:a16="http://schemas.microsoft.com/office/drawing/2014/main" id="{18D21FFA-72ED-9782-52B3-3C66AD8F8CED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" y="2855"/>
              <a:ext cx="114" cy="93"/>
            </a:xfrm>
            <a:custGeom>
              <a:avLst/>
              <a:gdLst>
                <a:gd name="T0" fmla="*/ 229 w 229"/>
                <a:gd name="T1" fmla="*/ 117 h 186"/>
                <a:gd name="T2" fmla="*/ 170 w 229"/>
                <a:gd name="T3" fmla="*/ 96 h 186"/>
                <a:gd name="T4" fmla="*/ 126 w 229"/>
                <a:gd name="T5" fmla="*/ 59 h 186"/>
                <a:gd name="T6" fmla="*/ 46 w 229"/>
                <a:gd name="T7" fmla="*/ 0 h 186"/>
                <a:gd name="T8" fmla="*/ 0 w 229"/>
                <a:gd name="T9" fmla="*/ 0 h 186"/>
                <a:gd name="T10" fmla="*/ 104 w 229"/>
                <a:gd name="T11" fmla="*/ 59 h 186"/>
                <a:gd name="T12" fmla="*/ 144 w 229"/>
                <a:gd name="T13" fmla="*/ 98 h 186"/>
                <a:gd name="T14" fmla="*/ 229 w 229"/>
                <a:gd name="T15" fmla="*/ 186 h 186"/>
                <a:gd name="T16" fmla="*/ 225 w 229"/>
                <a:gd name="T17" fmla="*/ 132 h 186"/>
                <a:gd name="T18" fmla="*/ 229 w 229"/>
                <a:gd name="T19" fmla="*/ 117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9" h="186">
                  <a:moveTo>
                    <a:pt x="229" y="117"/>
                  </a:moveTo>
                  <a:lnTo>
                    <a:pt x="170" y="96"/>
                  </a:lnTo>
                  <a:lnTo>
                    <a:pt x="126" y="59"/>
                  </a:lnTo>
                  <a:lnTo>
                    <a:pt x="46" y="0"/>
                  </a:lnTo>
                  <a:lnTo>
                    <a:pt x="0" y="0"/>
                  </a:lnTo>
                  <a:lnTo>
                    <a:pt x="104" y="59"/>
                  </a:lnTo>
                  <a:lnTo>
                    <a:pt x="144" y="98"/>
                  </a:lnTo>
                  <a:lnTo>
                    <a:pt x="229" y="186"/>
                  </a:lnTo>
                  <a:lnTo>
                    <a:pt x="225" y="132"/>
                  </a:lnTo>
                  <a:lnTo>
                    <a:pt x="229" y="11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088611" name="Freeform 99">
              <a:extLst>
                <a:ext uri="{FF2B5EF4-FFF2-40B4-BE49-F238E27FC236}">
                  <a16:creationId xmlns:a16="http://schemas.microsoft.com/office/drawing/2014/main" id="{688352B5-4D32-135D-0190-C70E51328B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73" y="2911"/>
              <a:ext cx="135" cy="144"/>
            </a:xfrm>
            <a:custGeom>
              <a:avLst/>
              <a:gdLst>
                <a:gd name="T0" fmla="*/ 265 w 271"/>
                <a:gd name="T1" fmla="*/ 214 h 288"/>
                <a:gd name="T2" fmla="*/ 191 w 271"/>
                <a:gd name="T3" fmla="*/ 149 h 288"/>
                <a:gd name="T4" fmla="*/ 163 w 271"/>
                <a:gd name="T5" fmla="*/ 104 h 288"/>
                <a:gd name="T6" fmla="*/ 104 w 271"/>
                <a:gd name="T7" fmla="*/ 60 h 288"/>
                <a:gd name="T8" fmla="*/ 52 w 271"/>
                <a:gd name="T9" fmla="*/ 21 h 288"/>
                <a:gd name="T10" fmla="*/ 15 w 271"/>
                <a:gd name="T11" fmla="*/ 0 h 288"/>
                <a:gd name="T12" fmla="*/ 0 w 271"/>
                <a:gd name="T13" fmla="*/ 0 h 288"/>
                <a:gd name="T14" fmla="*/ 0 w 271"/>
                <a:gd name="T15" fmla="*/ 21 h 288"/>
                <a:gd name="T16" fmla="*/ 45 w 271"/>
                <a:gd name="T17" fmla="*/ 50 h 288"/>
                <a:gd name="T18" fmla="*/ 126 w 271"/>
                <a:gd name="T19" fmla="*/ 102 h 288"/>
                <a:gd name="T20" fmla="*/ 184 w 271"/>
                <a:gd name="T21" fmla="*/ 161 h 288"/>
                <a:gd name="T22" fmla="*/ 225 w 271"/>
                <a:gd name="T23" fmla="*/ 227 h 288"/>
                <a:gd name="T24" fmla="*/ 271 w 271"/>
                <a:gd name="T25" fmla="*/ 288 h 288"/>
                <a:gd name="T26" fmla="*/ 265 w 271"/>
                <a:gd name="T27" fmla="*/ 214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71" h="288">
                  <a:moveTo>
                    <a:pt x="265" y="214"/>
                  </a:moveTo>
                  <a:lnTo>
                    <a:pt x="191" y="149"/>
                  </a:lnTo>
                  <a:lnTo>
                    <a:pt x="163" y="104"/>
                  </a:lnTo>
                  <a:lnTo>
                    <a:pt x="104" y="60"/>
                  </a:lnTo>
                  <a:lnTo>
                    <a:pt x="52" y="21"/>
                  </a:lnTo>
                  <a:lnTo>
                    <a:pt x="15" y="0"/>
                  </a:lnTo>
                  <a:lnTo>
                    <a:pt x="0" y="0"/>
                  </a:lnTo>
                  <a:lnTo>
                    <a:pt x="0" y="21"/>
                  </a:lnTo>
                  <a:lnTo>
                    <a:pt x="45" y="50"/>
                  </a:lnTo>
                  <a:lnTo>
                    <a:pt x="126" y="102"/>
                  </a:lnTo>
                  <a:lnTo>
                    <a:pt x="184" y="161"/>
                  </a:lnTo>
                  <a:lnTo>
                    <a:pt x="225" y="227"/>
                  </a:lnTo>
                  <a:lnTo>
                    <a:pt x="271" y="288"/>
                  </a:lnTo>
                  <a:lnTo>
                    <a:pt x="265" y="21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088612" name="Freeform 100">
              <a:extLst>
                <a:ext uri="{FF2B5EF4-FFF2-40B4-BE49-F238E27FC236}">
                  <a16:creationId xmlns:a16="http://schemas.microsoft.com/office/drawing/2014/main" id="{6C2DEABC-F5C2-F24B-1A62-5A2344C8866F}"/>
                </a:ext>
              </a:extLst>
            </p:cNvPr>
            <p:cNvSpPr>
              <a:spLocks/>
            </p:cNvSpPr>
            <p:nvPr/>
          </p:nvSpPr>
          <p:spPr bwMode="auto">
            <a:xfrm>
              <a:off x="688" y="3029"/>
              <a:ext cx="104" cy="85"/>
            </a:xfrm>
            <a:custGeom>
              <a:avLst/>
              <a:gdLst>
                <a:gd name="T0" fmla="*/ 208 w 208"/>
                <a:gd name="T1" fmla="*/ 140 h 170"/>
                <a:gd name="T2" fmla="*/ 149 w 208"/>
                <a:gd name="T3" fmla="*/ 77 h 170"/>
                <a:gd name="T4" fmla="*/ 87 w 208"/>
                <a:gd name="T5" fmla="*/ 37 h 170"/>
                <a:gd name="T6" fmla="*/ 37 w 208"/>
                <a:gd name="T7" fmla="*/ 10 h 170"/>
                <a:gd name="T8" fmla="*/ 0 w 208"/>
                <a:gd name="T9" fmla="*/ 0 h 170"/>
                <a:gd name="T10" fmla="*/ 22 w 208"/>
                <a:gd name="T11" fmla="*/ 37 h 170"/>
                <a:gd name="T12" fmla="*/ 87 w 208"/>
                <a:gd name="T13" fmla="*/ 74 h 170"/>
                <a:gd name="T14" fmla="*/ 139 w 208"/>
                <a:gd name="T15" fmla="*/ 127 h 170"/>
                <a:gd name="T16" fmla="*/ 164 w 208"/>
                <a:gd name="T17" fmla="*/ 163 h 170"/>
                <a:gd name="T18" fmla="*/ 186 w 208"/>
                <a:gd name="T19" fmla="*/ 170 h 170"/>
                <a:gd name="T20" fmla="*/ 205 w 208"/>
                <a:gd name="T21" fmla="*/ 157 h 170"/>
                <a:gd name="T22" fmla="*/ 208 w 208"/>
                <a:gd name="T23" fmla="*/ 14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8" h="170">
                  <a:moveTo>
                    <a:pt x="208" y="140"/>
                  </a:moveTo>
                  <a:lnTo>
                    <a:pt x="149" y="77"/>
                  </a:lnTo>
                  <a:lnTo>
                    <a:pt x="87" y="37"/>
                  </a:lnTo>
                  <a:lnTo>
                    <a:pt x="37" y="10"/>
                  </a:lnTo>
                  <a:lnTo>
                    <a:pt x="0" y="0"/>
                  </a:lnTo>
                  <a:lnTo>
                    <a:pt x="22" y="37"/>
                  </a:lnTo>
                  <a:lnTo>
                    <a:pt x="87" y="74"/>
                  </a:lnTo>
                  <a:lnTo>
                    <a:pt x="139" y="127"/>
                  </a:lnTo>
                  <a:lnTo>
                    <a:pt x="164" y="163"/>
                  </a:lnTo>
                  <a:lnTo>
                    <a:pt x="186" y="170"/>
                  </a:lnTo>
                  <a:lnTo>
                    <a:pt x="205" y="157"/>
                  </a:lnTo>
                  <a:lnTo>
                    <a:pt x="208" y="14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088613" name="Freeform 101">
              <a:extLst>
                <a:ext uri="{FF2B5EF4-FFF2-40B4-BE49-F238E27FC236}">
                  <a16:creationId xmlns:a16="http://schemas.microsoft.com/office/drawing/2014/main" id="{61B4123A-F08E-6C0D-FFC0-7F31E821D69F}"/>
                </a:ext>
              </a:extLst>
            </p:cNvPr>
            <p:cNvSpPr>
              <a:spLocks/>
            </p:cNvSpPr>
            <p:nvPr/>
          </p:nvSpPr>
          <p:spPr bwMode="auto">
            <a:xfrm>
              <a:off x="675" y="3089"/>
              <a:ext cx="115" cy="105"/>
            </a:xfrm>
            <a:custGeom>
              <a:avLst/>
              <a:gdLst>
                <a:gd name="T0" fmla="*/ 230 w 230"/>
                <a:gd name="T1" fmla="*/ 196 h 211"/>
                <a:gd name="T2" fmla="*/ 171 w 230"/>
                <a:gd name="T3" fmla="*/ 133 h 211"/>
                <a:gd name="T4" fmla="*/ 97 w 230"/>
                <a:gd name="T5" fmla="*/ 56 h 211"/>
                <a:gd name="T6" fmla="*/ 53 w 230"/>
                <a:gd name="T7" fmla="*/ 19 h 211"/>
                <a:gd name="T8" fmla="*/ 19 w 230"/>
                <a:gd name="T9" fmla="*/ 0 h 211"/>
                <a:gd name="T10" fmla="*/ 0 w 230"/>
                <a:gd name="T11" fmla="*/ 12 h 211"/>
                <a:gd name="T12" fmla="*/ 40 w 230"/>
                <a:gd name="T13" fmla="*/ 44 h 211"/>
                <a:gd name="T14" fmla="*/ 105 w 230"/>
                <a:gd name="T15" fmla="*/ 111 h 211"/>
                <a:gd name="T16" fmla="*/ 167 w 230"/>
                <a:gd name="T17" fmla="*/ 176 h 211"/>
                <a:gd name="T18" fmla="*/ 208 w 230"/>
                <a:gd name="T19" fmla="*/ 211 h 211"/>
                <a:gd name="T20" fmla="*/ 217 w 230"/>
                <a:gd name="T21" fmla="*/ 211 h 211"/>
                <a:gd name="T22" fmla="*/ 230 w 230"/>
                <a:gd name="T23" fmla="*/ 196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30" h="211">
                  <a:moveTo>
                    <a:pt x="230" y="196"/>
                  </a:moveTo>
                  <a:lnTo>
                    <a:pt x="171" y="133"/>
                  </a:lnTo>
                  <a:lnTo>
                    <a:pt x="97" y="56"/>
                  </a:lnTo>
                  <a:lnTo>
                    <a:pt x="53" y="19"/>
                  </a:lnTo>
                  <a:lnTo>
                    <a:pt x="19" y="0"/>
                  </a:lnTo>
                  <a:lnTo>
                    <a:pt x="0" y="12"/>
                  </a:lnTo>
                  <a:lnTo>
                    <a:pt x="40" y="44"/>
                  </a:lnTo>
                  <a:lnTo>
                    <a:pt x="105" y="111"/>
                  </a:lnTo>
                  <a:lnTo>
                    <a:pt x="167" y="176"/>
                  </a:lnTo>
                  <a:lnTo>
                    <a:pt x="208" y="211"/>
                  </a:lnTo>
                  <a:lnTo>
                    <a:pt x="217" y="211"/>
                  </a:lnTo>
                  <a:lnTo>
                    <a:pt x="230" y="19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088614" name="Freeform 102">
              <a:extLst>
                <a:ext uri="{FF2B5EF4-FFF2-40B4-BE49-F238E27FC236}">
                  <a16:creationId xmlns:a16="http://schemas.microsoft.com/office/drawing/2014/main" id="{9C75FD7A-CB55-E064-099F-40CFA35CE309}"/>
                </a:ext>
              </a:extLst>
            </p:cNvPr>
            <p:cNvSpPr>
              <a:spLocks/>
            </p:cNvSpPr>
            <p:nvPr/>
          </p:nvSpPr>
          <p:spPr bwMode="auto">
            <a:xfrm>
              <a:off x="689" y="3177"/>
              <a:ext cx="80" cy="83"/>
            </a:xfrm>
            <a:custGeom>
              <a:avLst/>
              <a:gdLst>
                <a:gd name="T0" fmla="*/ 159 w 162"/>
                <a:gd name="T1" fmla="*/ 140 h 167"/>
                <a:gd name="T2" fmla="*/ 93 w 162"/>
                <a:gd name="T3" fmla="*/ 43 h 167"/>
                <a:gd name="T4" fmla="*/ 29 w 162"/>
                <a:gd name="T5" fmla="*/ 6 h 167"/>
                <a:gd name="T6" fmla="*/ 0 w 162"/>
                <a:gd name="T7" fmla="*/ 0 h 167"/>
                <a:gd name="T8" fmla="*/ 7 w 162"/>
                <a:gd name="T9" fmla="*/ 20 h 167"/>
                <a:gd name="T10" fmla="*/ 81 w 162"/>
                <a:gd name="T11" fmla="*/ 74 h 167"/>
                <a:gd name="T12" fmla="*/ 152 w 162"/>
                <a:gd name="T13" fmla="*/ 160 h 167"/>
                <a:gd name="T14" fmla="*/ 162 w 162"/>
                <a:gd name="T15" fmla="*/ 167 h 167"/>
                <a:gd name="T16" fmla="*/ 159 w 162"/>
                <a:gd name="T17" fmla="*/ 14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2" h="167">
                  <a:moveTo>
                    <a:pt x="159" y="140"/>
                  </a:moveTo>
                  <a:lnTo>
                    <a:pt x="93" y="43"/>
                  </a:lnTo>
                  <a:lnTo>
                    <a:pt x="29" y="6"/>
                  </a:lnTo>
                  <a:lnTo>
                    <a:pt x="0" y="0"/>
                  </a:lnTo>
                  <a:lnTo>
                    <a:pt x="7" y="20"/>
                  </a:lnTo>
                  <a:lnTo>
                    <a:pt x="81" y="74"/>
                  </a:lnTo>
                  <a:lnTo>
                    <a:pt x="152" y="160"/>
                  </a:lnTo>
                  <a:lnTo>
                    <a:pt x="162" y="167"/>
                  </a:lnTo>
                  <a:lnTo>
                    <a:pt x="159" y="14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088615" name="Freeform 103">
              <a:extLst>
                <a:ext uri="{FF2B5EF4-FFF2-40B4-BE49-F238E27FC236}">
                  <a16:creationId xmlns:a16="http://schemas.microsoft.com/office/drawing/2014/main" id="{20EEB7F9-9643-09A9-6D5D-D85AB41FC312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" y="3258"/>
              <a:ext cx="55" cy="63"/>
            </a:xfrm>
            <a:custGeom>
              <a:avLst/>
              <a:gdLst>
                <a:gd name="T0" fmla="*/ 107 w 111"/>
                <a:gd name="T1" fmla="*/ 96 h 126"/>
                <a:gd name="T2" fmla="*/ 52 w 111"/>
                <a:gd name="T3" fmla="*/ 22 h 126"/>
                <a:gd name="T4" fmla="*/ 3 w 111"/>
                <a:gd name="T5" fmla="*/ 0 h 126"/>
                <a:gd name="T6" fmla="*/ 0 w 111"/>
                <a:gd name="T7" fmla="*/ 22 h 126"/>
                <a:gd name="T8" fmla="*/ 24 w 111"/>
                <a:gd name="T9" fmla="*/ 59 h 126"/>
                <a:gd name="T10" fmla="*/ 82 w 111"/>
                <a:gd name="T11" fmla="*/ 108 h 126"/>
                <a:gd name="T12" fmla="*/ 99 w 111"/>
                <a:gd name="T13" fmla="*/ 126 h 126"/>
                <a:gd name="T14" fmla="*/ 111 w 111"/>
                <a:gd name="T15" fmla="*/ 118 h 126"/>
                <a:gd name="T16" fmla="*/ 107 w 111"/>
                <a:gd name="T17" fmla="*/ 96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1" h="126">
                  <a:moveTo>
                    <a:pt x="107" y="96"/>
                  </a:moveTo>
                  <a:lnTo>
                    <a:pt x="52" y="22"/>
                  </a:lnTo>
                  <a:lnTo>
                    <a:pt x="3" y="0"/>
                  </a:lnTo>
                  <a:lnTo>
                    <a:pt x="0" y="22"/>
                  </a:lnTo>
                  <a:lnTo>
                    <a:pt x="24" y="59"/>
                  </a:lnTo>
                  <a:lnTo>
                    <a:pt x="82" y="108"/>
                  </a:lnTo>
                  <a:lnTo>
                    <a:pt x="99" y="126"/>
                  </a:lnTo>
                  <a:lnTo>
                    <a:pt x="111" y="118"/>
                  </a:lnTo>
                  <a:lnTo>
                    <a:pt x="107" y="9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088616" name="Freeform 104">
              <a:extLst>
                <a:ext uri="{FF2B5EF4-FFF2-40B4-BE49-F238E27FC236}">
                  <a16:creationId xmlns:a16="http://schemas.microsoft.com/office/drawing/2014/main" id="{73AF709E-EE94-F223-360E-6F240C698196}"/>
                </a:ext>
              </a:extLst>
            </p:cNvPr>
            <p:cNvSpPr>
              <a:spLocks/>
            </p:cNvSpPr>
            <p:nvPr/>
          </p:nvSpPr>
          <p:spPr bwMode="auto">
            <a:xfrm>
              <a:off x="695" y="3341"/>
              <a:ext cx="70" cy="71"/>
            </a:xfrm>
            <a:custGeom>
              <a:avLst/>
              <a:gdLst>
                <a:gd name="T0" fmla="*/ 139 w 139"/>
                <a:gd name="T1" fmla="*/ 142 h 142"/>
                <a:gd name="T2" fmla="*/ 120 w 139"/>
                <a:gd name="T3" fmla="*/ 120 h 142"/>
                <a:gd name="T4" fmla="*/ 81 w 139"/>
                <a:gd name="T5" fmla="*/ 61 h 142"/>
                <a:gd name="T6" fmla="*/ 25 w 139"/>
                <a:gd name="T7" fmla="*/ 0 h 142"/>
                <a:gd name="T8" fmla="*/ 0 w 139"/>
                <a:gd name="T9" fmla="*/ 0 h 142"/>
                <a:gd name="T10" fmla="*/ 10 w 139"/>
                <a:gd name="T11" fmla="*/ 21 h 142"/>
                <a:gd name="T12" fmla="*/ 53 w 139"/>
                <a:gd name="T13" fmla="*/ 80 h 142"/>
                <a:gd name="T14" fmla="*/ 97 w 139"/>
                <a:gd name="T15" fmla="*/ 139 h 142"/>
                <a:gd name="T16" fmla="*/ 139 w 139"/>
                <a:gd name="T17" fmla="*/ 142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9" h="142">
                  <a:moveTo>
                    <a:pt x="139" y="142"/>
                  </a:moveTo>
                  <a:lnTo>
                    <a:pt x="120" y="120"/>
                  </a:lnTo>
                  <a:lnTo>
                    <a:pt x="81" y="61"/>
                  </a:lnTo>
                  <a:lnTo>
                    <a:pt x="25" y="0"/>
                  </a:lnTo>
                  <a:lnTo>
                    <a:pt x="0" y="0"/>
                  </a:lnTo>
                  <a:lnTo>
                    <a:pt x="10" y="21"/>
                  </a:lnTo>
                  <a:lnTo>
                    <a:pt x="53" y="80"/>
                  </a:lnTo>
                  <a:lnTo>
                    <a:pt x="97" y="139"/>
                  </a:lnTo>
                  <a:lnTo>
                    <a:pt x="139" y="14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088617" name="Freeform 105">
              <a:extLst>
                <a:ext uri="{FF2B5EF4-FFF2-40B4-BE49-F238E27FC236}">
                  <a16:creationId xmlns:a16="http://schemas.microsoft.com/office/drawing/2014/main" id="{CDEF4EB0-AB38-671C-77EF-2E97C8072710}"/>
                </a:ext>
              </a:extLst>
            </p:cNvPr>
            <p:cNvSpPr>
              <a:spLocks/>
            </p:cNvSpPr>
            <p:nvPr/>
          </p:nvSpPr>
          <p:spPr bwMode="auto">
            <a:xfrm>
              <a:off x="790" y="2749"/>
              <a:ext cx="213" cy="791"/>
            </a:xfrm>
            <a:custGeom>
              <a:avLst/>
              <a:gdLst>
                <a:gd name="T0" fmla="*/ 61 w 426"/>
                <a:gd name="T1" fmla="*/ 194 h 1583"/>
                <a:gd name="T2" fmla="*/ 76 w 426"/>
                <a:gd name="T3" fmla="*/ 281 h 1583"/>
                <a:gd name="T4" fmla="*/ 39 w 426"/>
                <a:gd name="T5" fmla="*/ 340 h 1583"/>
                <a:gd name="T6" fmla="*/ 43 w 426"/>
                <a:gd name="T7" fmla="*/ 421 h 1583"/>
                <a:gd name="T8" fmla="*/ 65 w 426"/>
                <a:gd name="T9" fmla="*/ 488 h 1583"/>
                <a:gd name="T10" fmla="*/ 31 w 426"/>
                <a:gd name="T11" fmla="*/ 553 h 1583"/>
                <a:gd name="T12" fmla="*/ 68 w 426"/>
                <a:gd name="T13" fmla="*/ 668 h 1583"/>
                <a:gd name="T14" fmla="*/ 24 w 426"/>
                <a:gd name="T15" fmla="*/ 764 h 1583"/>
                <a:gd name="T16" fmla="*/ 46 w 426"/>
                <a:gd name="T17" fmla="*/ 860 h 1583"/>
                <a:gd name="T18" fmla="*/ 58 w 426"/>
                <a:gd name="T19" fmla="*/ 928 h 1583"/>
                <a:gd name="T20" fmla="*/ 15 w 426"/>
                <a:gd name="T21" fmla="*/ 987 h 1583"/>
                <a:gd name="T22" fmla="*/ 39 w 426"/>
                <a:gd name="T23" fmla="*/ 1110 h 1583"/>
                <a:gd name="T24" fmla="*/ 37 w 426"/>
                <a:gd name="T25" fmla="*/ 1175 h 1583"/>
                <a:gd name="T26" fmla="*/ 0 w 426"/>
                <a:gd name="T27" fmla="*/ 1257 h 1583"/>
                <a:gd name="T28" fmla="*/ 22 w 426"/>
                <a:gd name="T29" fmla="*/ 1326 h 1583"/>
                <a:gd name="T30" fmla="*/ 24 w 426"/>
                <a:gd name="T31" fmla="*/ 1389 h 1583"/>
                <a:gd name="T32" fmla="*/ 31 w 426"/>
                <a:gd name="T33" fmla="*/ 1456 h 1583"/>
                <a:gd name="T34" fmla="*/ 61 w 426"/>
                <a:gd name="T35" fmla="*/ 1514 h 1583"/>
                <a:gd name="T36" fmla="*/ 65 w 426"/>
                <a:gd name="T37" fmla="*/ 1583 h 1583"/>
                <a:gd name="T38" fmla="*/ 161 w 426"/>
                <a:gd name="T39" fmla="*/ 1524 h 1583"/>
                <a:gd name="T40" fmla="*/ 275 w 426"/>
                <a:gd name="T41" fmla="*/ 1509 h 1583"/>
                <a:gd name="T42" fmla="*/ 352 w 426"/>
                <a:gd name="T43" fmla="*/ 1477 h 1583"/>
                <a:gd name="T44" fmla="*/ 377 w 426"/>
                <a:gd name="T45" fmla="*/ 1434 h 1583"/>
                <a:gd name="T46" fmla="*/ 385 w 426"/>
                <a:gd name="T47" fmla="*/ 1345 h 1583"/>
                <a:gd name="T48" fmla="*/ 368 w 426"/>
                <a:gd name="T49" fmla="*/ 1230 h 1583"/>
                <a:gd name="T50" fmla="*/ 348 w 426"/>
                <a:gd name="T51" fmla="*/ 1169 h 1583"/>
                <a:gd name="T52" fmla="*/ 361 w 426"/>
                <a:gd name="T53" fmla="*/ 1095 h 1583"/>
                <a:gd name="T54" fmla="*/ 325 w 426"/>
                <a:gd name="T55" fmla="*/ 1014 h 1583"/>
                <a:gd name="T56" fmla="*/ 374 w 426"/>
                <a:gd name="T57" fmla="*/ 951 h 1583"/>
                <a:gd name="T58" fmla="*/ 337 w 426"/>
                <a:gd name="T59" fmla="*/ 860 h 1583"/>
                <a:gd name="T60" fmla="*/ 318 w 426"/>
                <a:gd name="T61" fmla="*/ 773 h 1583"/>
                <a:gd name="T62" fmla="*/ 392 w 426"/>
                <a:gd name="T63" fmla="*/ 708 h 1583"/>
                <a:gd name="T64" fmla="*/ 368 w 426"/>
                <a:gd name="T65" fmla="*/ 661 h 1583"/>
                <a:gd name="T66" fmla="*/ 368 w 426"/>
                <a:gd name="T67" fmla="*/ 581 h 1583"/>
                <a:gd name="T68" fmla="*/ 333 w 426"/>
                <a:gd name="T69" fmla="*/ 529 h 1583"/>
                <a:gd name="T70" fmla="*/ 361 w 426"/>
                <a:gd name="T71" fmla="*/ 466 h 1583"/>
                <a:gd name="T72" fmla="*/ 337 w 426"/>
                <a:gd name="T73" fmla="*/ 414 h 1583"/>
                <a:gd name="T74" fmla="*/ 337 w 426"/>
                <a:gd name="T75" fmla="*/ 370 h 1583"/>
                <a:gd name="T76" fmla="*/ 362 w 426"/>
                <a:gd name="T77" fmla="*/ 330 h 1583"/>
                <a:gd name="T78" fmla="*/ 331 w 426"/>
                <a:gd name="T79" fmla="*/ 279 h 1583"/>
                <a:gd name="T80" fmla="*/ 325 w 426"/>
                <a:gd name="T81" fmla="*/ 206 h 1583"/>
                <a:gd name="T82" fmla="*/ 407 w 426"/>
                <a:gd name="T83" fmla="*/ 112 h 1583"/>
                <a:gd name="T84" fmla="*/ 426 w 426"/>
                <a:gd name="T85" fmla="*/ 15 h 1583"/>
                <a:gd name="T86" fmla="*/ 377 w 426"/>
                <a:gd name="T87" fmla="*/ 15 h 1583"/>
                <a:gd name="T88" fmla="*/ 235 w 426"/>
                <a:gd name="T89" fmla="*/ 90 h 1583"/>
                <a:gd name="T90" fmla="*/ 117 w 426"/>
                <a:gd name="T91" fmla="*/ 135 h 15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26" h="1583">
                  <a:moveTo>
                    <a:pt x="76" y="149"/>
                  </a:moveTo>
                  <a:lnTo>
                    <a:pt x="61" y="194"/>
                  </a:lnTo>
                  <a:lnTo>
                    <a:pt x="74" y="237"/>
                  </a:lnTo>
                  <a:lnTo>
                    <a:pt x="76" y="281"/>
                  </a:lnTo>
                  <a:lnTo>
                    <a:pt x="61" y="309"/>
                  </a:lnTo>
                  <a:lnTo>
                    <a:pt x="39" y="340"/>
                  </a:lnTo>
                  <a:lnTo>
                    <a:pt x="30" y="389"/>
                  </a:lnTo>
                  <a:lnTo>
                    <a:pt x="43" y="421"/>
                  </a:lnTo>
                  <a:lnTo>
                    <a:pt x="65" y="458"/>
                  </a:lnTo>
                  <a:lnTo>
                    <a:pt x="65" y="488"/>
                  </a:lnTo>
                  <a:lnTo>
                    <a:pt x="52" y="516"/>
                  </a:lnTo>
                  <a:lnTo>
                    <a:pt x="31" y="553"/>
                  </a:lnTo>
                  <a:lnTo>
                    <a:pt x="39" y="590"/>
                  </a:lnTo>
                  <a:lnTo>
                    <a:pt x="68" y="668"/>
                  </a:lnTo>
                  <a:lnTo>
                    <a:pt x="65" y="701"/>
                  </a:lnTo>
                  <a:lnTo>
                    <a:pt x="24" y="764"/>
                  </a:lnTo>
                  <a:lnTo>
                    <a:pt x="24" y="819"/>
                  </a:lnTo>
                  <a:lnTo>
                    <a:pt x="46" y="860"/>
                  </a:lnTo>
                  <a:lnTo>
                    <a:pt x="61" y="896"/>
                  </a:lnTo>
                  <a:lnTo>
                    <a:pt x="58" y="928"/>
                  </a:lnTo>
                  <a:lnTo>
                    <a:pt x="22" y="962"/>
                  </a:lnTo>
                  <a:lnTo>
                    <a:pt x="15" y="987"/>
                  </a:lnTo>
                  <a:lnTo>
                    <a:pt x="22" y="1045"/>
                  </a:lnTo>
                  <a:lnTo>
                    <a:pt x="39" y="1110"/>
                  </a:lnTo>
                  <a:lnTo>
                    <a:pt x="39" y="1147"/>
                  </a:lnTo>
                  <a:lnTo>
                    <a:pt x="37" y="1175"/>
                  </a:lnTo>
                  <a:lnTo>
                    <a:pt x="9" y="1220"/>
                  </a:lnTo>
                  <a:lnTo>
                    <a:pt x="0" y="1257"/>
                  </a:lnTo>
                  <a:lnTo>
                    <a:pt x="2" y="1296"/>
                  </a:lnTo>
                  <a:lnTo>
                    <a:pt x="22" y="1326"/>
                  </a:lnTo>
                  <a:lnTo>
                    <a:pt x="43" y="1352"/>
                  </a:lnTo>
                  <a:lnTo>
                    <a:pt x="24" y="1389"/>
                  </a:lnTo>
                  <a:lnTo>
                    <a:pt x="15" y="1426"/>
                  </a:lnTo>
                  <a:lnTo>
                    <a:pt x="31" y="1456"/>
                  </a:lnTo>
                  <a:lnTo>
                    <a:pt x="58" y="1477"/>
                  </a:lnTo>
                  <a:lnTo>
                    <a:pt x="61" y="1514"/>
                  </a:lnTo>
                  <a:lnTo>
                    <a:pt x="61" y="1543"/>
                  </a:lnTo>
                  <a:lnTo>
                    <a:pt x="65" y="1583"/>
                  </a:lnTo>
                  <a:lnTo>
                    <a:pt x="112" y="1551"/>
                  </a:lnTo>
                  <a:lnTo>
                    <a:pt x="161" y="1524"/>
                  </a:lnTo>
                  <a:lnTo>
                    <a:pt x="206" y="1509"/>
                  </a:lnTo>
                  <a:lnTo>
                    <a:pt x="275" y="1509"/>
                  </a:lnTo>
                  <a:lnTo>
                    <a:pt x="324" y="1502"/>
                  </a:lnTo>
                  <a:lnTo>
                    <a:pt x="352" y="1477"/>
                  </a:lnTo>
                  <a:lnTo>
                    <a:pt x="404" y="1462"/>
                  </a:lnTo>
                  <a:lnTo>
                    <a:pt x="377" y="1434"/>
                  </a:lnTo>
                  <a:lnTo>
                    <a:pt x="368" y="1391"/>
                  </a:lnTo>
                  <a:lnTo>
                    <a:pt x="385" y="1345"/>
                  </a:lnTo>
                  <a:lnTo>
                    <a:pt x="383" y="1279"/>
                  </a:lnTo>
                  <a:lnTo>
                    <a:pt x="368" y="1230"/>
                  </a:lnTo>
                  <a:lnTo>
                    <a:pt x="352" y="1205"/>
                  </a:lnTo>
                  <a:lnTo>
                    <a:pt x="348" y="1169"/>
                  </a:lnTo>
                  <a:lnTo>
                    <a:pt x="368" y="1125"/>
                  </a:lnTo>
                  <a:lnTo>
                    <a:pt x="361" y="1095"/>
                  </a:lnTo>
                  <a:lnTo>
                    <a:pt x="324" y="1044"/>
                  </a:lnTo>
                  <a:lnTo>
                    <a:pt x="325" y="1014"/>
                  </a:lnTo>
                  <a:lnTo>
                    <a:pt x="340" y="987"/>
                  </a:lnTo>
                  <a:lnTo>
                    <a:pt x="374" y="951"/>
                  </a:lnTo>
                  <a:lnTo>
                    <a:pt x="362" y="921"/>
                  </a:lnTo>
                  <a:lnTo>
                    <a:pt x="337" y="860"/>
                  </a:lnTo>
                  <a:lnTo>
                    <a:pt x="318" y="819"/>
                  </a:lnTo>
                  <a:lnTo>
                    <a:pt x="318" y="773"/>
                  </a:lnTo>
                  <a:lnTo>
                    <a:pt x="385" y="750"/>
                  </a:lnTo>
                  <a:lnTo>
                    <a:pt x="392" y="708"/>
                  </a:lnTo>
                  <a:lnTo>
                    <a:pt x="385" y="683"/>
                  </a:lnTo>
                  <a:lnTo>
                    <a:pt x="368" y="661"/>
                  </a:lnTo>
                  <a:lnTo>
                    <a:pt x="370" y="624"/>
                  </a:lnTo>
                  <a:lnTo>
                    <a:pt x="368" y="581"/>
                  </a:lnTo>
                  <a:lnTo>
                    <a:pt x="348" y="559"/>
                  </a:lnTo>
                  <a:lnTo>
                    <a:pt x="333" y="529"/>
                  </a:lnTo>
                  <a:lnTo>
                    <a:pt x="346" y="500"/>
                  </a:lnTo>
                  <a:lnTo>
                    <a:pt x="361" y="466"/>
                  </a:lnTo>
                  <a:lnTo>
                    <a:pt x="361" y="443"/>
                  </a:lnTo>
                  <a:lnTo>
                    <a:pt x="337" y="414"/>
                  </a:lnTo>
                  <a:lnTo>
                    <a:pt x="331" y="389"/>
                  </a:lnTo>
                  <a:lnTo>
                    <a:pt x="337" y="370"/>
                  </a:lnTo>
                  <a:lnTo>
                    <a:pt x="361" y="355"/>
                  </a:lnTo>
                  <a:lnTo>
                    <a:pt x="362" y="330"/>
                  </a:lnTo>
                  <a:lnTo>
                    <a:pt x="355" y="315"/>
                  </a:lnTo>
                  <a:lnTo>
                    <a:pt x="331" y="279"/>
                  </a:lnTo>
                  <a:lnTo>
                    <a:pt x="324" y="237"/>
                  </a:lnTo>
                  <a:lnTo>
                    <a:pt x="325" y="206"/>
                  </a:lnTo>
                  <a:lnTo>
                    <a:pt x="348" y="176"/>
                  </a:lnTo>
                  <a:lnTo>
                    <a:pt x="407" y="112"/>
                  </a:lnTo>
                  <a:lnTo>
                    <a:pt x="426" y="58"/>
                  </a:lnTo>
                  <a:lnTo>
                    <a:pt x="426" y="15"/>
                  </a:lnTo>
                  <a:lnTo>
                    <a:pt x="407" y="0"/>
                  </a:lnTo>
                  <a:lnTo>
                    <a:pt x="377" y="15"/>
                  </a:lnTo>
                  <a:lnTo>
                    <a:pt x="303" y="61"/>
                  </a:lnTo>
                  <a:lnTo>
                    <a:pt x="235" y="90"/>
                  </a:lnTo>
                  <a:lnTo>
                    <a:pt x="164" y="120"/>
                  </a:lnTo>
                  <a:lnTo>
                    <a:pt x="117" y="135"/>
                  </a:lnTo>
                  <a:lnTo>
                    <a:pt x="76" y="149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088618" name="Freeform 106">
              <a:extLst>
                <a:ext uri="{FF2B5EF4-FFF2-40B4-BE49-F238E27FC236}">
                  <a16:creationId xmlns:a16="http://schemas.microsoft.com/office/drawing/2014/main" id="{9104574B-AD7F-CEFC-3E45-E5B11E8E67F2}"/>
                </a:ext>
              </a:extLst>
            </p:cNvPr>
            <p:cNvSpPr>
              <a:spLocks/>
            </p:cNvSpPr>
            <p:nvPr/>
          </p:nvSpPr>
          <p:spPr bwMode="auto">
            <a:xfrm>
              <a:off x="641" y="2743"/>
              <a:ext cx="381" cy="809"/>
            </a:xfrm>
            <a:custGeom>
              <a:avLst/>
              <a:gdLst>
                <a:gd name="T0" fmla="*/ 497 w 761"/>
                <a:gd name="T1" fmla="*/ 1521 h 1619"/>
                <a:gd name="T2" fmla="*/ 351 w 761"/>
                <a:gd name="T3" fmla="*/ 1573 h 1619"/>
                <a:gd name="T4" fmla="*/ 61 w 761"/>
                <a:gd name="T5" fmla="*/ 1310 h 1619"/>
                <a:gd name="T6" fmla="*/ 46 w 761"/>
                <a:gd name="T7" fmla="*/ 1354 h 1619"/>
                <a:gd name="T8" fmla="*/ 361 w 761"/>
                <a:gd name="T9" fmla="*/ 1619 h 1619"/>
                <a:gd name="T10" fmla="*/ 512 w 761"/>
                <a:gd name="T11" fmla="*/ 1538 h 1619"/>
                <a:gd name="T12" fmla="*/ 720 w 761"/>
                <a:gd name="T13" fmla="*/ 1470 h 1619"/>
                <a:gd name="T14" fmla="*/ 711 w 761"/>
                <a:gd name="T15" fmla="*/ 1354 h 1619"/>
                <a:gd name="T16" fmla="*/ 668 w 761"/>
                <a:gd name="T17" fmla="*/ 1227 h 1619"/>
                <a:gd name="T18" fmla="*/ 689 w 761"/>
                <a:gd name="T19" fmla="*/ 1124 h 1619"/>
                <a:gd name="T20" fmla="*/ 644 w 761"/>
                <a:gd name="T21" fmla="*/ 1024 h 1619"/>
                <a:gd name="T22" fmla="*/ 667 w 761"/>
                <a:gd name="T23" fmla="*/ 907 h 1619"/>
                <a:gd name="T24" fmla="*/ 683 w 761"/>
                <a:gd name="T25" fmla="*/ 789 h 1619"/>
                <a:gd name="T26" fmla="*/ 689 w 761"/>
                <a:gd name="T27" fmla="*/ 641 h 1619"/>
                <a:gd name="T28" fmla="*/ 659 w 761"/>
                <a:gd name="T29" fmla="*/ 517 h 1619"/>
                <a:gd name="T30" fmla="*/ 644 w 761"/>
                <a:gd name="T31" fmla="*/ 419 h 1619"/>
                <a:gd name="T32" fmla="*/ 681 w 761"/>
                <a:gd name="T33" fmla="*/ 334 h 1619"/>
                <a:gd name="T34" fmla="*/ 661 w 761"/>
                <a:gd name="T35" fmla="*/ 192 h 1619"/>
                <a:gd name="T36" fmla="*/ 754 w 761"/>
                <a:gd name="T37" fmla="*/ 17 h 1619"/>
                <a:gd name="T38" fmla="*/ 713 w 761"/>
                <a:gd name="T39" fmla="*/ 54 h 1619"/>
                <a:gd name="T40" fmla="*/ 618 w 761"/>
                <a:gd name="T41" fmla="*/ 214 h 1619"/>
                <a:gd name="T42" fmla="*/ 478 w 761"/>
                <a:gd name="T43" fmla="*/ 345 h 1619"/>
                <a:gd name="T44" fmla="*/ 622 w 761"/>
                <a:gd name="T45" fmla="*/ 297 h 1619"/>
                <a:gd name="T46" fmla="*/ 609 w 761"/>
                <a:gd name="T47" fmla="*/ 390 h 1619"/>
                <a:gd name="T48" fmla="*/ 541 w 761"/>
                <a:gd name="T49" fmla="*/ 487 h 1619"/>
                <a:gd name="T50" fmla="*/ 640 w 761"/>
                <a:gd name="T51" fmla="*/ 465 h 1619"/>
                <a:gd name="T52" fmla="*/ 615 w 761"/>
                <a:gd name="T53" fmla="*/ 539 h 1619"/>
                <a:gd name="T54" fmla="*/ 608 w 761"/>
                <a:gd name="T55" fmla="*/ 620 h 1619"/>
                <a:gd name="T56" fmla="*/ 463 w 761"/>
                <a:gd name="T57" fmla="*/ 728 h 1619"/>
                <a:gd name="T58" fmla="*/ 625 w 761"/>
                <a:gd name="T59" fmla="*/ 654 h 1619"/>
                <a:gd name="T60" fmla="*/ 683 w 761"/>
                <a:gd name="T61" fmla="*/ 728 h 1619"/>
                <a:gd name="T62" fmla="*/ 585 w 761"/>
                <a:gd name="T63" fmla="*/ 796 h 1619"/>
                <a:gd name="T64" fmla="*/ 404 w 761"/>
                <a:gd name="T65" fmla="*/ 885 h 1619"/>
                <a:gd name="T66" fmla="*/ 609 w 761"/>
                <a:gd name="T67" fmla="*/ 848 h 1619"/>
                <a:gd name="T68" fmla="*/ 652 w 761"/>
                <a:gd name="T69" fmla="*/ 985 h 1619"/>
                <a:gd name="T70" fmla="*/ 408 w 761"/>
                <a:gd name="T71" fmla="*/ 1050 h 1619"/>
                <a:gd name="T72" fmla="*/ 541 w 761"/>
                <a:gd name="T73" fmla="*/ 1046 h 1619"/>
                <a:gd name="T74" fmla="*/ 625 w 761"/>
                <a:gd name="T75" fmla="*/ 1087 h 1619"/>
                <a:gd name="T76" fmla="*/ 622 w 761"/>
                <a:gd name="T77" fmla="*/ 1168 h 1619"/>
                <a:gd name="T78" fmla="*/ 389 w 761"/>
                <a:gd name="T79" fmla="*/ 1214 h 1619"/>
                <a:gd name="T80" fmla="*/ 504 w 761"/>
                <a:gd name="T81" fmla="*/ 1214 h 1619"/>
                <a:gd name="T82" fmla="*/ 637 w 761"/>
                <a:gd name="T83" fmla="*/ 1192 h 1619"/>
                <a:gd name="T84" fmla="*/ 522 w 761"/>
                <a:gd name="T85" fmla="*/ 1303 h 1619"/>
                <a:gd name="T86" fmla="*/ 389 w 761"/>
                <a:gd name="T87" fmla="*/ 1366 h 1619"/>
                <a:gd name="T88" fmla="*/ 556 w 761"/>
                <a:gd name="T89" fmla="*/ 1307 h 1619"/>
                <a:gd name="T90" fmla="*/ 655 w 761"/>
                <a:gd name="T91" fmla="*/ 1285 h 1619"/>
                <a:gd name="T92" fmla="*/ 652 w 761"/>
                <a:gd name="T93" fmla="*/ 1381 h 1619"/>
                <a:gd name="T94" fmla="*/ 667 w 761"/>
                <a:gd name="T95" fmla="*/ 1462 h 16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761" h="1619">
                  <a:moveTo>
                    <a:pt x="646" y="1465"/>
                  </a:moveTo>
                  <a:lnTo>
                    <a:pt x="615" y="1501"/>
                  </a:lnTo>
                  <a:lnTo>
                    <a:pt x="563" y="1514"/>
                  </a:lnTo>
                  <a:lnTo>
                    <a:pt x="497" y="1521"/>
                  </a:lnTo>
                  <a:lnTo>
                    <a:pt x="426" y="1536"/>
                  </a:lnTo>
                  <a:lnTo>
                    <a:pt x="380" y="1564"/>
                  </a:lnTo>
                  <a:lnTo>
                    <a:pt x="365" y="1579"/>
                  </a:lnTo>
                  <a:lnTo>
                    <a:pt x="351" y="1573"/>
                  </a:lnTo>
                  <a:lnTo>
                    <a:pt x="265" y="1508"/>
                  </a:lnTo>
                  <a:lnTo>
                    <a:pt x="154" y="1421"/>
                  </a:lnTo>
                  <a:lnTo>
                    <a:pt x="117" y="1366"/>
                  </a:lnTo>
                  <a:lnTo>
                    <a:pt x="61" y="1310"/>
                  </a:lnTo>
                  <a:lnTo>
                    <a:pt x="45" y="1266"/>
                  </a:lnTo>
                  <a:lnTo>
                    <a:pt x="0" y="1259"/>
                  </a:lnTo>
                  <a:lnTo>
                    <a:pt x="23" y="1307"/>
                  </a:lnTo>
                  <a:lnTo>
                    <a:pt x="46" y="1354"/>
                  </a:lnTo>
                  <a:lnTo>
                    <a:pt x="117" y="1406"/>
                  </a:lnTo>
                  <a:lnTo>
                    <a:pt x="166" y="1470"/>
                  </a:lnTo>
                  <a:lnTo>
                    <a:pt x="287" y="1545"/>
                  </a:lnTo>
                  <a:lnTo>
                    <a:pt x="361" y="1619"/>
                  </a:lnTo>
                  <a:lnTo>
                    <a:pt x="389" y="1612"/>
                  </a:lnTo>
                  <a:lnTo>
                    <a:pt x="419" y="1575"/>
                  </a:lnTo>
                  <a:lnTo>
                    <a:pt x="460" y="1553"/>
                  </a:lnTo>
                  <a:lnTo>
                    <a:pt x="512" y="1538"/>
                  </a:lnTo>
                  <a:lnTo>
                    <a:pt x="622" y="1529"/>
                  </a:lnTo>
                  <a:lnTo>
                    <a:pt x="655" y="1508"/>
                  </a:lnTo>
                  <a:lnTo>
                    <a:pt x="711" y="1495"/>
                  </a:lnTo>
                  <a:lnTo>
                    <a:pt x="720" y="1470"/>
                  </a:lnTo>
                  <a:lnTo>
                    <a:pt x="702" y="1440"/>
                  </a:lnTo>
                  <a:lnTo>
                    <a:pt x="683" y="1411"/>
                  </a:lnTo>
                  <a:lnTo>
                    <a:pt x="696" y="1374"/>
                  </a:lnTo>
                  <a:lnTo>
                    <a:pt x="711" y="1354"/>
                  </a:lnTo>
                  <a:lnTo>
                    <a:pt x="711" y="1322"/>
                  </a:lnTo>
                  <a:lnTo>
                    <a:pt x="696" y="1273"/>
                  </a:lnTo>
                  <a:lnTo>
                    <a:pt x="689" y="1249"/>
                  </a:lnTo>
                  <a:lnTo>
                    <a:pt x="668" y="1227"/>
                  </a:lnTo>
                  <a:lnTo>
                    <a:pt x="659" y="1201"/>
                  </a:lnTo>
                  <a:lnTo>
                    <a:pt x="668" y="1176"/>
                  </a:lnTo>
                  <a:lnTo>
                    <a:pt x="690" y="1156"/>
                  </a:lnTo>
                  <a:lnTo>
                    <a:pt x="689" y="1124"/>
                  </a:lnTo>
                  <a:lnTo>
                    <a:pt x="676" y="1102"/>
                  </a:lnTo>
                  <a:lnTo>
                    <a:pt x="652" y="1068"/>
                  </a:lnTo>
                  <a:lnTo>
                    <a:pt x="637" y="1050"/>
                  </a:lnTo>
                  <a:lnTo>
                    <a:pt x="644" y="1024"/>
                  </a:lnTo>
                  <a:lnTo>
                    <a:pt x="681" y="1002"/>
                  </a:lnTo>
                  <a:lnTo>
                    <a:pt x="696" y="972"/>
                  </a:lnTo>
                  <a:lnTo>
                    <a:pt x="690" y="948"/>
                  </a:lnTo>
                  <a:lnTo>
                    <a:pt x="667" y="907"/>
                  </a:lnTo>
                  <a:lnTo>
                    <a:pt x="640" y="855"/>
                  </a:lnTo>
                  <a:lnTo>
                    <a:pt x="630" y="818"/>
                  </a:lnTo>
                  <a:lnTo>
                    <a:pt x="644" y="803"/>
                  </a:lnTo>
                  <a:lnTo>
                    <a:pt x="683" y="789"/>
                  </a:lnTo>
                  <a:lnTo>
                    <a:pt x="705" y="774"/>
                  </a:lnTo>
                  <a:lnTo>
                    <a:pt x="711" y="728"/>
                  </a:lnTo>
                  <a:lnTo>
                    <a:pt x="683" y="676"/>
                  </a:lnTo>
                  <a:lnTo>
                    <a:pt x="689" y="641"/>
                  </a:lnTo>
                  <a:lnTo>
                    <a:pt x="698" y="610"/>
                  </a:lnTo>
                  <a:lnTo>
                    <a:pt x="674" y="573"/>
                  </a:lnTo>
                  <a:lnTo>
                    <a:pt x="652" y="539"/>
                  </a:lnTo>
                  <a:lnTo>
                    <a:pt x="659" y="517"/>
                  </a:lnTo>
                  <a:lnTo>
                    <a:pt x="674" y="495"/>
                  </a:lnTo>
                  <a:lnTo>
                    <a:pt x="674" y="458"/>
                  </a:lnTo>
                  <a:lnTo>
                    <a:pt x="659" y="436"/>
                  </a:lnTo>
                  <a:lnTo>
                    <a:pt x="644" y="419"/>
                  </a:lnTo>
                  <a:lnTo>
                    <a:pt x="646" y="391"/>
                  </a:lnTo>
                  <a:lnTo>
                    <a:pt x="674" y="378"/>
                  </a:lnTo>
                  <a:lnTo>
                    <a:pt x="689" y="363"/>
                  </a:lnTo>
                  <a:lnTo>
                    <a:pt x="681" y="334"/>
                  </a:lnTo>
                  <a:lnTo>
                    <a:pt x="652" y="297"/>
                  </a:lnTo>
                  <a:lnTo>
                    <a:pt x="640" y="264"/>
                  </a:lnTo>
                  <a:lnTo>
                    <a:pt x="637" y="227"/>
                  </a:lnTo>
                  <a:lnTo>
                    <a:pt x="661" y="192"/>
                  </a:lnTo>
                  <a:lnTo>
                    <a:pt x="713" y="134"/>
                  </a:lnTo>
                  <a:lnTo>
                    <a:pt x="739" y="91"/>
                  </a:lnTo>
                  <a:lnTo>
                    <a:pt x="761" y="54"/>
                  </a:lnTo>
                  <a:lnTo>
                    <a:pt x="754" y="17"/>
                  </a:lnTo>
                  <a:lnTo>
                    <a:pt x="735" y="0"/>
                  </a:lnTo>
                  <a:lnTo>
                    <a:pt x="720" y="3"/>
                  </a:lnTo>
                  <a:lnTo>
                    <a:pt x="696" y="32"/>
                  </a:lnTo>
                  <a:lnTo>
                    <a:pt x="713" y="54"/>
                  </a:lnTo>
                  <a:lnTo>
                    <a:pt x="711" y="91"/>
                  </a:lnTo>
                  <a:lnTo>
                    <a:pt x="676" y="155"/>
                  </a:lnTo>
                  <a:lnTo>
                    <a:pt x="631" y="192"/>
                  </a:lnTo>
                  <a:lnTo>
                    <a:pt x="618" y="214"/>
                  </a:lnTo>
                  <a:lnTo>
                    <a:pt x="608" y="242"/>
                  </a:lnTo>
                  <a:lnTo>
                    <a:pt x="603" y="260"/>
                  </a:lnTo>
                  <a:lnTo>
                    <a:pt x="537" y="311"/>
                  </a:lnTo>
                  <a:lnTo>
                    <a:pt x="478" y="345"/>
                  </a:lnTo>
                  <a:lnTo>
                    <a:pt x="470" y="369"/>
                  </a:lnTo>
                  <a:lnTo>
                    <a:pt x="491" y="375"/>
                  </a:lnTo>
                  <a:lnTo>
                    <a:pt x="578" y="311"/>
                  </a:lnTo>
                  <a:lnTo>
                    <a:pt x="622" y="297"/>
                  </a:lnTo>
                  <a:lnTo>
                    <a:pt x="644" y="338"/>
                  </a:lnTo>
                  <a:lnTo>
                    <a:pt x="652" y="356"/>
                  </a:lnTo>
                  <a:lnTo>
                    <a:pt x="630" y="375"/>
                  </a:lnTo>
                  <a:lnTo>
                    <a:pt x="609" y="390"/>
                  </a:lnTo>
                  <a:lnTo>
                    <a:pt x="608" y="415"/>
                  </a:lnTo>
                  <a:lnTo>
                    <a:pt x="615" y="441"/>
                  </a:lnTo>
                  <a:lnTo>
                    <a:pt x="596" y="462"/>
                  </a:lnTo>
                  <a:lnTo>
                    <a:pt x="541" y="487"/>
                  </a:lnTo>
                  <a:lnTo>
                    <a:pt x="460" y="521"/>
                  </a:lnTo>
                  <a:lnTo>
                    <a:pt x="491" y="532"/>
                  </a:lnTo>
                  <a:lnTo>
                    <a:pt x="573" y="499"/>
                  </a:lnTo>
                  <a:lnTo>
                    <a:pt x="640" y="465"/>
                  </a:lnTo>
                  <a:lnTo>
                    <a:pt x="652" y="473"/>
                  </a:lnTo>
                  <a:lnTo>
                    <a:pt x="644" y="495"/>
                  </a:lnTo>
                  <a:lnTo>
                    <a:pt x="622" y="517"/>
                  </a:lnTo>
                  <a:lnTo>
                    <a:pt x="615" y="539"/>
                  </a:lnTo>
                  <a:lnTo>
                    <a:pt x="625" y="568"/>
                  </a:lnTo>
                  <a:lnTo>
                    <a:pt x="652" y="591"/>
                  </a:lnTo>
                  <a:lnTo>
                    <a:pt x="652" y="610"/>
                  </a:lnTo>
                  <a:lnTo>
                    <a:pt x="608" y="620"/>
                  </a:lnTo>
                  <a:lnTo>
                    <a:pt x="571" y="669"/>
                  </a:lnTo>
                  <a:lnTo>
                    <a:pt x="526" y="698"/>
                  </a:lnTo>
                  <a:lnTo>
                    <a:pt x="467" y="713"/>
                  </a:lnTo>
                  <a:lnTo>
                    <a:pt x="463" y="728"/>
                  </a:lnTo>
                  <a:lnTo>
                    <a:pt x="500" y="722"/>
                  </a:lnTo>
                  <a:lnTo>
                    <a:pt x="578" y="698"/>
                  </a:lnTo>
                  <a:lnTo>
                    <a:pt x="608" y="676"/>
                  </a:lnTo>
                  <a:lnTo>
                    <a:pt x="625" y="654"/>
                  </a:lnTo>
                  <a:lnTo>
                    <a:pt x="652" y="650"/>
                  </a:lnTo>
                  <a:lnTo>
                    <a:pt x="652" y="676"/>
                  </a:lnTo>
                  <a:lnTo>
                    <a:pt x="668" y="700"/>
                  </a:lnTo>
                  <a:lnTo>
                    <a:pt x="683" y="728"/>
                  </a:lnTo>
                  <a:lnTo>
                    <a:pt x="674" y="749"/>
                  </a:lnTo>
                  <a:lnTo>
                    <a:pt x="640" y="765"/>
                  </a:lnTo>
                  <a:lnTo>
                    <a:pt x="608" y="774"/>
                  </a:lnTo>
                  <a:lnTo>
                    <a:pt x="585" y="796"/>
                  </a:lnTo>
                  <a:lnTo>
                    <a:pt x="485" y="826"/>
                  </a:lnTo>
                  <a:lnTo>
                    <a:pt x="411" y="852"/>
                  </a:lnTo>
                  <a:lnTo>
                    <a:pt x="382" y="867"/>
                  </a:lnTo>
                  <a:lnTo>
                    <a:pt x="404" y="885"/>
                  </a:lnTo>
                  <a:lnTo>
                    <a:pt x="448" y="874"/>
                  </a:lnTo>
                  <a:lnTo>
                    <a:pt x="537" y="840"/>
                  </a:lnTo>
                  <a:lnTo>
                    <a:pt x="596" y="823"/>
                  </a:lnTo>
                  <a:lnTo>
                    <a:pt x="609" y="848"/>
                  </a:lnTo>
                  <a:lnTo>
                    <a:pt x="625" y="892"/>
                  </a:lnTo>
                  <a:lnTo>
                    <a:pt x="652" y="929"/>
                  </a:lnTo>
                  <a:lnTo>
                    <a:pt x="655" y="957"/>
                  </a:lnTo>
                  <a:lnTo>
                    <a:pt x="652" y="985"/>
                  </a:lnTo>
                  <a:lnTo>
                    <a:pt x="622" y="994"/>
                  </a:lnTo>
                  <a:lnTo>
                    <a:pt x="571" y="1007"/>
                  </a:lnTo>
                  <a:lnTo>
                    <a:pt x="504" y="1037"/>
                  </a:lnTo>
                  <a:lnTo>
                    <a:pt x="408" y="1050"/>
                  </a:lnTo>
                  <a:lnTo>
                    <a:pt x="373" y="1068"/>
                  </a:lnTo>
                  <a:lnTo>
                    <a:pt x="398" y="1080"/>
                  </a:lnTo>
                  <a:lnTo>
                    <a:pt x="482" y="1068"/>
                  </a:lnTo>
                  <a:lnTo>
                    <a:pt x="541" y="1046"/>
                  </a:lnTo>
                  <a:lnTo>
                    <a:pt x="581" y="1031"/>
                  </a:lnTo>
                  <a:lnTo>
                    <a:pt x="615" y="1024"/>
                  </a:lnTo>
                  <a:lnTo>
                    <a:pt x="609" y="1050"/>
                  </a:lnTo>
                  <a:lnTo>
                    <a:pt x="625" y="1087"/>
                  </a:lnTo>
                  <a:lnTo>
                    <a:pt x="646" y="1109"/>
                  </a:lnTo>
                  <a:lnTo>
                    <a:pt x="652" y="1134"/>
                  </a:lnTo>
                  <a:lnTo>
                    <a:pt x="652" y="1156"/>
                  </a:lnTo>
                  <a:lnTo>
                    <a:pt x="622" y="1168"/>
                  </a:lnTo>
                  <a:lnTo>
                    <a:pt x="566" y="1171"/>
                  </a:lnTo>
                  <a:lnTo>
                    <a:pt x="526" y="1183"/>
                  </a:lnTo>
                  <a:lnTo>
                    <a:pt x="439" y="1213"/>
                  </a:lnTo>
                  <a:lnTo>
                    <a:pt x="389" y="1214"/>
                  </a:lnTo>
                  <a:lnTo>
                    <a:pt x="373" y="1236"/>
                  </a:lnTo>
                  <a:lnTo>
                    <a:pt x="395" y="1244"/>
                  </a:lnTo>
                  <a:lnTo>
                    <a:pt x="439" y="1235"/>
                  </a:lnTo>
                  <a:lnTo>
                    <a:pt x="504" y="1214"/>
                  </a:lnTo>
                  <a:lnTo>
                    <a:pt x="541" y="1201"/>
                  </a:lnTo>
                  <a:lnTo>
                    <a:pt x="588" y="1190"/>
                  </a:lnTo>
                  <a:lnTo>
                    <a:pt x="625" y="1192"/>
                  </a:lnTo>
                  <a:lnTo>
                    <a:pt x="637" y="1192"/>
                  </a:lnTo>
                  <a:lnTo>
                    <a:pt x="637" y="1227"/>
                  </a:lnTo>
                  <a:lnTo>
                    <a:pt x="646" y="1244"/>
                  </a:lnTo>
                  <a:lnTo>
                    <a:pt x="581" y="1259"/>
                  </a:lnTo>
                  <a:lnTo>
                    <a:pt x="522" y="1303"/>
                  </a:lnTo>
                  <a:lnTo>
                    <a:pt x="456" y="1325"/>
                  </a:lnTo>
                  <a:lnTo>
                    <a:pt x="411" y="1332"/>
                  </a:lnTo>
                  <a:lnTo>
                    <a:pt x="374" y="1352"/>
                  </a:lnTo>
                  <a:lnTo>
                    <a:pt x="389" y="1366"/>
                  </a:lnTo>
                  <a:lnTo>
                    <a:pt x="426" y="1354"/>
                  </a:lnTo>
                  <a:lnTo>
                    <a:pt x="467" y="1340"/>
                  </a:lnTo>
                  <a:lnTo>
                    <a:pt x="515" y="1332"/>
                  </a:lnTo>
                  <a:lnTo>
                    <a:pt x="556" y="1307"/>
                  </a:lnTo>
                  <a:lnTo>
                    <a:pt x="578" y="1285"/>
                  </a:lnTo>
                  <a:lnTo>
                    <a:pt x="608" y="1281"/>
                  </a:lnTo>
                  <a:lnTo>
                    <a:pt x="644" y="1281"/>
                  </a:lnTo>
                  <a:lnTo>
                    <a:pt x="655" y="1285"/>
                  </a:lnTo>
                  <a:lnTo>
                    <a:pt x="667" y="1310"/>
                  </a:lnTo>
                  <a:lnTo>
                    <a:pt x="674" y="1340"/>
                  </a:lnTo>
                  <a:lnTo>
                    <a:pt x="667" y="1366"/>
                  </a:lnTo>
                  <a:lnTo>
                    <a:pt x="652" y="1381"/>
                  </a:lnTo>
                  <a:lnTo>
                    <a:pt x="640" y="1418"/>
                  </a:lnTo>
                  <a:lnTo>
                    <a:pt x="652" y="1433"/>
                  </a:lnTo>
                  <a:lnTo>
                    <a:pt x="667" y="1448"/>
                  </a:lnTo>
                  <a:lnTo>
                    <a:pt x="667" y="1462"/>
                  </a:lnTo>
                  <a:lnTo>
                    <a:pt x="646" y="146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088619" name="Freeform 107">
              <a:extLst>
                <a:ext uri="{FF2B5EF4-FFF2-40B4-BE49-F238E27FC236}">
                  <a16:creationId xmlns:a16="http://schemas.microsoft.com/office/drawing/2014/main" id="{ED1A2678-DA51-3F45-1717-7184C1767853}"/>
                </a:ext>
              </a:extLst>
            </p:cNvPr>
            <p:cNvSpPr>
              <a:spLocks/>
            </p:cNvSpPr>
            <p:nvPr/>
          </p:nvSpPr>
          <p:spPr bwMode="auto">
            <a:xfrm>
              <a:off x="843" y="3438"/>
              <a:ext cx="110" cy="36"/>
            </a:xfrm>
            <a:custGeom>
              <a:avLst/>
              <a:gdLst>
                <a:gd name="T0" fmla="*/ 0 w 221"/>
                <a:gd name="T1" fmla="*/ 57 h 72"/>
                <a:gd name="T2" fmla="*/ 88 w 221"/>
                <a:gd name="T3" fmla="*/ 54 h 72"/>
                <a:gd name="T4" fmla="*/ 122 w 221"/>
                <a:gd name="T5" fmla="*/ 35 h 72"/>
                <a:gd name="T6" fmla="*/ 151 w 221"/>
                <a:gd name="T7" fmla="*/ 13 h 72"/>
                <a:gd name="T8" fmla="*/ 205 w 221"/>
                <a:gd name="T9" fmla="*/ 0 h 72"/>
                <a:gd name="T10" fmla="*/ 221 w 221"/>
                <a:gd name="T11" fmla="*/ 13 h 72"/>
                <a:gd name="T12" fmla="*/ 197 w 221"/>
                <a:gd name="T13" fmla="*/ 20 h 72"/>
                <a:gd name="T14" fmla="*/ 159 w 221"/>
                <a:gd name="T15" fmla="*/ 41 h 72"/>
                <a:gd name="T16" fmla="*/ 138 w 221"/>
                <a:gd name="T17" fmla="*/ 54 h 72"/>
                <a:gd name="T18" fmla="*/ 103 w 221"/>
                <a:gd name="T19" fmla="*/ 64 h 72"/>
                <a:gd name="T20" fmla="*/ 48 w 221"/>
                <a:gd name="T21" fmla="*/ 69 h 72"/>
                <a:gd name="T22" fmla="*/ 4 w 221"/>
                <a:gd name="T23" fmla="*/ 72 h 72"/>
                <a:gd name="T24" fmla="*/ 0 w 221"/>
                <a:gd name="T25" fmla="*/ 57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1" h="72">
                  <a:moveTo>
                    <a:pt x="0" y="57"/>
                  </a:moveTo>
                  <a:lnTo>
                    <a:pt x="88" y="54"/>
                  </a:lnTo>
                  <a:lnTo>
                    <a:pt x="122" y="35"/>
                  </a:lnTo>
                  <a:lnTo>
                    <a:pt x="151" y="13"/>
                  </a:lnTo>
                  <a:lnTo>
                    <a:pt x="205" y="0"/>
                  </a:lnTo>
                  <a:lnTo>
                    <a:pt x="221" y="13"/>
                  </a:lnTo>
                  <a:lnTo>
                    <a:pt x="197" y="20"/>
                  </a:lnTo>
                  <a:lnTo>
                    <a:pt x="159" y="41"/>
                  </a:lnTo>
                  <a:lnTo>
                    <a:pt x="138" y="54"/>
                  </a:lnTo>
                  <a:lnTo>
                    <a:pt x="103" y="64"/>
                  </a:lnTo>
                  <a:lnTo>
                    <a:pt x="48" y="69"/>
                  </a:lnTo>
                  <a:lnTo>
                    <a:pt x="4" y="72"/>
                  </a:lnTo>
                  <a:lnTo>
                    <a:pt x="0" y="5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088620" name="Freeform 108">
              <a:extLst>
                <a:ext uri="{FF2B5EF4-FFF2-40B4-BE49-F238E27FC236}">
                  <a16:creationId xmlns:a16="http://schemas.microsoft.com/office/drawing/2014/main" id="{5A3C8582-24A5-ADC6-CD82-4AAF03B4F267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" y="2646"/>
              <a:ext cx="320" cy="174"/>
            </a:xfrm>
            <a:custGeom>
              <a:avLst/>
              <a:gdLst>
                <a:gd name="T0" fmla="*/ 19 w 640"/>
                <a:gd name="T1" fmla="*/ 39 h 347"/>
                <a:gd name="T2" fmla="*/ 95 w 640"/>
                <a:gd name="T3" fmla="*/ 43 h 347"/>
                <a:gd name="T4" fmla="*/ 176 w 640"/>
                <a:gd name="T5" fmla="*/ 46 h 347"/>
                <a:gd name="T6" fmla="*/ 228 w 640"/>
                <a:gd name="T7" fmla="*/ 46 h 347"/>
                <a:gd name="T8" fmla="*/ 269 w 640"/>
                <a:gd name="T9" fmla="*/ 36 h 347"/>
                <a:gd name="T10" fmla="*/ 336 w 640"/>
                <a:gd name="T11" fmla="*/ 17 h 347"/>
                <a:gd name="T12" fmla="*/ 367 w 640"/>
                <a:gd name="T13" fmla="*/ 0 h 347"/>
                <a:gd name="T14" fmla="*/ 411 w 640"/>
                <a:gd name="T15" fmla="*/ 24 h 347"/>
                <a:gd name="T16" fmla="*/ 482 w 640"/>
                <a:gd name="T17" fmla="*/ 73 h 347"/>
                <a:gd name="T18" fmla="*/ 534 w 640"/>
                <a:gd name="T19" fmla="*/ 109 h 347"/>
                <a:gd name="T20" fmla="*/ 600 w 640"/>
                <a:gd name="T21" fmla="*/ 155 h 347"/>
                <a:gd name="T22" fmla="*/ 640 w 640"/>
                <a:gd name="T23" fmla="*/ 191 h 347"/>
                <a:gd name="T24" fmla="*/ 603 w 640"/>
                <a:gd name="T25" fmla="*/ 222 h 347"/>
                <a:gd name="T26" fmla="*/ 566 w 640"/>
                <a:gd name="T27" fmla="*/ 257 h 347"/>
                <a:gd name="T28" fmla="*/ 507 w 640"/>
                <a:gd name="T29" fmla="*/ 281 h 347"/>
                <a:gd name="T30" fmla="*/ 445 w 640"/>
                <a:gd name="T31" fmla="*/ 307 h 347"/>
                <a:gd name="T32" fmla="*/ 389 w 640"/>
                <a:gd name="T33" fmla="*/ 329 h 347"/>
                <a:gd name="T34" fmla="*/ 337 w 640"/>
                <a:gd name="T35" fmla="*/ 337 h 347"/>
                <a:gd name="T36" fmla="*/ 284 w 640"/>
                <a:gd name="T37" fmla="*/ 347 h 347"/>
                <a:gd name="T38" fmla="*/ 217 w 640"/>
                <a:gd name="T39" fmla="*/ 300 h 347"/>
                <a:gd name="T40" fmla="*/ 166 w 640"/>
                <a:gd name="T41" fmla="*/ 259 h 347"/>
                <a:gd name="T42" fmla="*/ 108 w 640"/>
                <a:gd name="T43" fmla="*/ 207 h 347"/>
                <a:gd name="T44" fmla="*/ 58 w 640"/>
                <a:gd name="T45" fmla="*/ 155 h 347"/>
                <a:gd name="T46" fmla="*/ 21 w 640"/>
                <a:gd name="T47" fmla="*/ 120 h 347"/>
                <a:gd name="T48" fmla="*/ 0 w 640"/>
                <a:gd name="T49" fmla="*/ 68 h 347"/>
                <a:gd name="T50" fmla="*/ 19 w 640"/>
                <a:gd name="T51" fmla="*/ 39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640" h="347">
                  <a:moveTo>
                    <a:pt x="19" y="39"/>
                  </a:moveTo>
                  <a:lnTo>
                    <a:pt x="95" y="43"/>
                  </a:lnTo>
                  <a:lnTo>
                    <a:pt x="176" y="46"/>
                  </a:lnTo>
                  <a:lnTo>
                    <a:pt x="228" y="46"/>
                  </a:lnTo>
                  <a:lnTo>
                    <a:pt x="269" y="36"/>
                  </a:lnTo>
                  <a:lnTo>
                    <a:pt x="336" y="17"/>
                  </a:lnTo>
                  <a:lnTo>
                    <a:pt x="367" y="0"/>
                  </a:lnTo>
                  <a:lnTo>
                    <a:pt x="411" y="24"/>
                  </a:lnTo>
                  <a:lnTo>
                    <a:pt x="482" y="73"/>
                  </a:lnTo>
                  <a:lnTo>
                    <a:pt x="534" y="109"/>
                  </a:lnTo>
                  <a:lnTo>
                    <a:pt x="600" y="155"/>
                  </a:lnTo>
                  <a:lnTo>
                    <a:pt x="640" y="191"/>
                  </a:lnTo>
                  <a:lnTo>
                    <a:pt x="603" y="222"/>
                  </a:lnTo>
                  <a:lnTo>
                    <a:pt x="566" y="257"/>
                  </a:lnTo>
                  <a:lnTo>
                    <a:pt x="507" y="281"/>
                  </a:lnTo>
                  <a:lnTo>
                    <a:pt x="445" y="307"/>
                  </a:lnTo>
                  <a:lnTo>
                    <a:pt x="389" y="329"/>
                  </a:lnTo>
                  <a:lnTo>
                    <a:pt x="337" y="337"/>
                  </a:lnTo>
                  <a:lnTo>
                    <a:pt x="284" y="347"/>
                  </a:lnTo>
                  <a:lnTo>
                    <a:pt x="217" y="300"/>
                  </a:lnTo>
                  <a:lnTo>
                    <a:pt x="166" y="259"/>
                  </a:lnTo>
                  <a:lnTo>
                    <a:pt x="108" y="207"/>
                  </a:lnTo>
                  <a:lnTo>
                    <a:pt x="58" y="155"/>
                  </a:lnTo>
                  <a:lnTo>
                    <a:pt x="21" y="120"/>
                  </a:lnTo>
                  <a:lnTo>
                    <a:pt x="0" y="68"/>
                  </a:lnTo>
                  <a:lnTo>
                    <a:pt x="19" y="39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088621" name="Freeform 109">
              <a:extLst>
                <a:ext uri="{FF2B5EF4-FFF2-40B4-BE49-F238E27FC236}">
                  <a16:creationId xmlns:a16="http://schemas.microsoft.com/office/drawing/2014/main" id="{7676AF0A-BFFC-93C7-B4BA-6B28D41E19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" y="2641"/>
              <a:ext cx="346" cy="202"/>
            </a:xfrm>
            <a:custGeom>
              <a:avLst/>
              <a:gdLst>
                <a:gd name="T0" fmla="*/ 339 w 692"/>
                <a:gd name="T1" fmla="*/ 345 h 404"/>
                <a:gd name="T2" fmla="*/ 449 w 692"/>
                <a:gd name="T3" fmla="*/ 315 h 404"/>
                <a:gd name="T4" fmla="*/ 538 w 692"/>
                <a:gd name="T5" fmla="*/ 277 h 404"/>
                <a:gd name="T6" fmla="*/ 602 w 692"/>
                <a:gd name="T7" fmla="*/ 232 h 404"/>
                <a:gd name="T8" fmla="*/ 626 w 692"/>
                <a:gd name="T9" fmla="*/ 206 h 404"/>
                <a:gd name="T10" fmla="*/ 535 w 692"/>
                <a:gd name="T11" fmla="*/ 123 h 404"/>
                <a:gd name="T12" fmla="*/ 461 w 692"/>
                <a:gd name="T13" fmla="*/ 78 h 404"/>
                <a:gd name="T14" fmla="*/ 390 w 692"/>
                <a:gd name="T15" fmla="*/ 34 h 404"/>
                <a:gd name="T16" fmla="*/ 376 w 692"/>
                <a:gd name="T17" fmla="*/ 34 h 404"/>
                <a:gd name="T18" fmla="*/ 331 w 692"/>
                <a:gd name="T19" fmla="*/ 49 h 404"/>
                <a:gd name="T20" fmla="*/ 272 w 692"/>
                <a:gd name="T21" fmla="*/ 65 h 404"/>
                <a:gd name="T22" fmla="*/ 167 w 692"/>
                <a:gd name="T23" fmla="*/ 73 h 404"/>
                <a:gd name="T24" fmla="*/ 64 w 692"/>
                <a:gd name="T25" fmla="*/ 71 h 404"/>
                <a:gd name="T26" fmla="*/ 37 w 692"/>
                <a:gd name="T27" fmla="*/ 73 h 404"/>
                <a:gd name="T28" fmla="*/ 37 w 692"/>
                <a:gd name="T29" fmla="*/ 93 h 404"/>
                <a:gd name="T30" fmla="*/ 59 w 692"/>
                <a:gd name="T31" fmla="*/ 123 h 404"/>
                <a:gd name="T32" fmla="*/ 101 w 692"/>
                <a:gd name="T33" fmla="*/ 176 h 404"/>
                <a:gd name="T34" fmla="*/ 155 w 692"/>
                <a:gd name="T35" fmla="*/ 220 h 404"/>
                <a:gd name="T36" fmla="*/ 220 w 692"/>
                <a:gd name="T37" fmla="*/ 284 h 404"/>
                <a:gd name="T38" fmla="*/ 285 w 692"/>
                <a:gd name="T39" fmla="*/ 330 h 404"/>
                <a:gd name="T40" fmla="*/ 324 w 692"/>
                <a:gd name="T41" fmla="*/ 358 h 404"/>
                <a:gd name="T42" fmla="*/ 337 w 692"/>
                <a:gd name="T43" fmla="*/ 387 h 404"/>
                <a:gd name="T44" fmla="*/ 322 w 692"/>
                <a:gd name="T45" fmla="*/ 404 h 404"/>
                <a:gd name="T46" fmla="*/ 300 w 692"/>
                <a:gd name="T47" fmla="*/ 395 h 404"/>
                <a:gd name="T48" fmla="*/ 235 w 692"/>
                <a:gd name="T49" fmla="*/ 336 h 404"/>
                <a:gd name="T50" fmla="*/ 155 w 692"/>
                <a:gd name="T51" fmla="*/ 269 h 404"/>
                <a:gd name="T52" fmla="*/ 96 w 692"/>
                <a:gd name="T53" fmla="*/ 220 h 404"/>
                <a:gd name="T54" fmla="*/ 56 w 692"/>
                <a:gd name="T55" fmla="*/ 176 h 404"/>
                <a:gd name="T56" fmla="*/ 22 w 692"/>
                <a:gd name="T57" fmla="*/ 129 h 404"/>
                <a:gd name="T58" fmla="*/ 7 w 692"/>
                <a:gd name="T59" fmla="*/ 99 h 404"/>
                <a:gd name="T60" fmla="*/ 0 w 692"/>
                <a:gd name="T61" fmla="*/ 65 h 404"/>
                <a:gd name="T62" fmla="*/ 10 w 692"/>
                <a:gd name="T63" fmla="*/ 43 h 404"/>
                <a:gd name="T64" fmla="*/ 34 w 692"/>
                <a:gd name="T65" fmla="*/ 34 h 404"/>
                <a:gd name="T66" fmla="*/ 78 w 692"/>
                <a:gd name="T67" fmla="*/ 37 h 404"/>
                <a:gd name="T68" fmla="*/ 162 w 692"/>
                <a:gd name="T69" fmla="*/ 49 h 404"/>
                <a:gd name="T70" fmla="*/ 233 w 692"/>
                <a:gd name="T71" fmla="*/ 49 h 404"/>
                <a:gd name="T72" fmla="*/ 285 w 692"/>
                <a:gd name="T73" fmla="*/ 34 h 404"/>
                <a:gd name="T74" fmla="*/ 343 w 692"/>
                <a:gd name="T75" fmla="*/ 21 h 404"/>
                <a:gd name="T76" fmla="*/ 368 w 692"/>
                <a:gd name="T77" fmla="*/ 0 h 404"/>
                <a:gd name="T78" fmla="*/ 395 w 692"/>
                <a:gd name="T79" fmla="*/ 0 h 404"/>
                <a:gd name="T80" fmla="*/ 457 w 692"/>
                <a:gd name="T81" fmla="*/ 37 h 404"/>
                <a:gd name="T82" fmla="*/ 523 w 692"/>
                <a:gd name="T83" fmla="*/ 87 h 404"/>
                <a:gd name="T84" fmla="*/ 594 w 692"/>
                <a:gd name="T85" fmla="*/ 132 h 404"/>
                <a:gd name="T86" fmla="*/ 633 w 692"/>
                <a:gd name="T87" fmla="*/ 161 h 404"/>
                <a:gd name="T88" fmla="*/ 674 w 692"/>
                <a:gd name="T89" fmla="*/ 188 h 404"/>
                <a:gd name="T90" fmla="*/ 692 w 692"/>
                <a:gd name="T91" fmla="*/ 198 h 404"/>
                <a:gd name="T92" fmla="*/ 683 w 692"/>
                <a:gd name="T93" fmla="*/ 218 h 404"/>
                <a:gd name="T94" fmla="*/ 652 w 692"/>
                <a:gd name="T95" fmla="*/ 235 h 404"/>
                <a:gd name="T96" fmla="*/ 618 w 692"/>
                <a:gd name="T97" fmla="*/ 265 h 404"/>
                <a:gd name="T98" fmla="*/ 587 w 692"/>
                <a:gd name="T99" fmla="*/ 277 h 404"/>
                <a:gd name="T100" fmla="*/ 528 w 692"/>
                <a:gd name="T101" fmla="*/ 302 h 404"/>
                <a:gd name="T102" fmla="*/ 486 w 692"/>
                <a:gd name="T103" fmla="*/ 321 h 404"/>
                <a:gd name="T104" fmla="*/ 439 w 692"/>
                <a:gd name="T105" fmla="*/ 350 h 404"/>
                <a:gd name="T106" fmla="*/ 390 w 692"/>
                <a:gd name="T107" fmla="*/ 358 h 404"/>
                <a:gd name="T108" fmla="*/ 352 w 692"/>
                <a:gd name="T109" fmla="*/ 361 h 404"/>
                <a:gd name="T110" fmla="*/ 339 w 692"/>
                <a:gd name="T111" fmla="*/ 345 h 4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692" h="404">
                  <a:moveTo>
                    <a:pt x="339" y="345"/>
                  </a:moveTo>
                  <a:lnTo>
                    <a:pt x="449" y="315"/>
                  </a:lnTo>
                  <a:lnTo>
                    <a:pt x="538" y="277"/>
                  </a:lnTo>
                  <a:lnTo>
                    <a:pt x="602" y="232"/>
                  </a:lnTo>
                  <a:lnTo>
                    <a:pt x="626" y="206"/>
                  </a:lnTo>
                  <a:lnTo>
                    <a:pt x="535" y="123"/>
                  </a:lnTo>
                  <a:lnTo>
                    <a:pt x="461" y="78"/>
                  </a:lnTo>
                  <a:lnTo>
                    <a:pt x="390" y="34"/>
                  </a:lnTo>
                  <a:lnTo>
                    <a:pt x="376" y="34"/>
                  </a:lnTo>
                  <a:lnTo>
                    <a:pt x="331" y="49"/>
                  </a:lnTo>
                  <a:lnTo>
                    <a:pt x="272" y="65"/>
                  </a:lnTo>
                  <a:lnTo>
                    <a:pt x="167" y="73"/>
                  </a:lnTo>
                  <a:lnTo>
                    <a:pt x="64" y="71"/>
                  </a:lnTo>
                  <a:lnTo>
                    <a:pt x="37" y="73"/>
                  </a:lnTo>
                  <a:lnTo>
                    <a:pt x="37" y="93"/>
                  </a:lnTo>
                  <a:lnTo>
                    <a:pt x="59" y="123"/>
                  </a:lnTo>
                  <a:lnTo>
                    <a:pt x="101" y="176"/>
                  </a:lnTo>
                  <a:lnTo>
                    <a:pt x="155" y="220"/>
                  </a:lnTo>
                  <a:lnTo>
                    <a:pt x="220" y="284"/>
                  </a:lnTo>
                  <a:lnTo>
                    <a:pt x="285" y="330"/>
                  </a:lnTo>
                  <a:lnTo>
                    <a:pt x="324" y="358"/>
                  </a:lnTo>
                  <a:lnTo>
                    <a:pt x="337" y="387"/>
                  </a:lnTo>
                  <a:lnTo>
                    <a:pt x="322" y="404"/>
                  </a:lnTo>
                  <a:lnTo>
                    <a:pt x="300" y="395"/>
                  </a:lnTo>
                  <a:lnTo>
                    <a:pt x="235" y="336"/>
                  </a:lnTo>
                  <a:lnTo>
                    <a:pt x="155" y="269"/>
                  </a:lnTo>
                  <a:lnTo>
                    <a:pt x="96" y="220"/>
                  </a:lnTo>
                  <a:lnTo>
                    <a:pt x="56" y="176"/>
                  </a:lnTo>
                  <a:lnTo>
                    <a:pt x="22" y="129"/>
                  </a:lnTo>
                  <a:lnTo>
                    <a:pt x="7" y="99"/>
                  </a:lnTo>
                  <a:lnTo>
                    <a:pt x="0" y="65"/>
                  </a:lnTo>
                  <a:lnTo>
                    <a:pt x="10" y="43"/>
                  </a:lnTo>
                  <a:lnTo>
                    <a:pt x="34" y="34"/>
                  </a:lnTo>
                  <a:lnTo>
                    <a:pt x="78" y="37"/>
                  </a:lnTo>
                  <a:lnTo>
                    <a:pt x="162" y="49"/>
                  </a:lnTo>
                  <a:lnTo>
                    <a:pt x="233" y="49"/>
                  </a:lnTo>
                  <a:lnTo>
                    <a:pt x="285" y="34"/>
                  </a:lnTo>
                  <a:lnTo>
                    <a:pt x="343" y="21"/>
                  </a:lnTo>
                  <a:lnTo>
                    <a:pt x="368" y="0"/>
                  </a:lnTo>
                  <a:lnTo>
                    <a:pt x="395" y="0"/>
                  </a:lnTo>
                  <a:lnTo>
                    <a:pt x="457" y="37"/>
                  </a:lnTo>
                  <a:lnTo>
                    <a:pt x="523" y="87"/>
                  </a:lnTo>
                  <a:lnTo>
                    <a:pt x="594" y="132"/>
                  </a:lnTo>
                  <a:lnTo>
                    <a:pt x="633" y="161"/>
                  </a:lnTo>
                  <a:lnTo>
                    <a:pt x="674" y="188"/>
                  </a:lnTo>
                  <a:lnTo>
                    <a:pt x="692" y="198"/>
                  </a:lnTo>
                  <a:lnTo>
                    <a:pt x="683" y="218"/>
                  </a:lnTo>
                  <a:lnTo>
                    <a:pt x="652" y="235"/>
                  </a:lnTo>
                  <a:lnTo>
                    <a:pt x="618" y="265"/>
                  </a:lnTo>
                  <a:lnTo>
                    <a:pt x="587" y="277"/>
                  </a:lnTo>
                  <a:lnTo>
                    <a:pt x="528" y="302"/>
                  </a:lnTo>
                  <a:lnTo>
                    <a:pt x="486" y="321"/>
                  </a:lnTo>
                  <a:lnTo>
                    <a:pt x="439" y="350"/>
                  </a:lnTo>
                  <a:lnTo>
                    <a:pt x="390" y="358"/>
                  </a:lnTo>
                  <a:lnTo>
                    <a:pt x="352" y="361"/>
                  </a:lnTo>
                  <a:lnTo>
                    <a:pt x="339" y="34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088622" name="Freeform 110">
              <a:extLst>
                <a:ext uri="{FF2B5EF4-FFF2-40B4-BE49-F238E27FC236}">
                  <a16:creationId xmlns:a16="http://schemas.microsoft.com/office/drawing/2014/main" id="{FCA53067-7162-5442-5327-D800D8DDA087}"/>
                </a:ext>
              </a:extLst>
            </p:cNvPr>
            <p:cNvSpPr>
              <a:spLocks/>
            </p:cNvSpPr>
            <p:nvPr/>
          </p:nvSpPr>
          <p:spPr bwMode="auto">
            <a:xfrm>
              <a:off x="862" y="2794"/>
              <a:ext cx="109" cy="70"/>
            </a:xfrm>
            <a:custGeom>
              <a:avLst/>
              <a:gdLst>
                <a:gd name="T0" fmla="*/ 185 w 219"/>
                <a:gd name="T1" fmla="*/ 16 h 139"/>
                <a:gd name="T2" fmla="*/ 138 w 219"/>
                <a:gd name="T3" fmla="*/ 53 h 139"/>
                <a:gd name="T4" fmla="*/ 96 w 219"/>
                <a:gd name="T5" fmla="*/ 87 h 139"/>
                <a:gd name="T6" fmla="*/ 34 w 219"/>
                <a:gd name="T7" fmla="*/ 109 h 139"/>
                <a:gd name="T8" fmla="*/ 0 w 219"/>
                <a:gd name="T9" fmla="*/ 120 h 139"/>
                <a:gd name="T10" fmla="*/ 28 w 219"/>
                <a:gd name="T11" fmla="*/ 139 h 139"/>
                <a:gd name="T12" fmla="*/ 71 w 219"/>
                <a:gd name="T13" fmla="*/ 132 h 139"/>
                <a:gd name="T14" fmla="*/ 140 w 219"/>
                <a:gd name="T15" fmla="*/ 87 h 139"/>
                <a:gd name="T16" fmla="*/ 219 w 219"/>
                <a:gd name="T17" fmla="*/ 0 h 139"/>
                <a:gd name="T18" fmla="*/ 185 w 219"/>
                <a:gd name="T19" fmla="*/ 16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9" h="139">
                  <a:moveTo>
                    <a:pt x="185" y="16"/>
                  </a:moveTo>
                  <a:lnTo>
                    <a:pt x="138" y="53"/>
                  </a:lnTo>
                  <a:lnTo>
                    <a:pt x="96" y="87"/>
                  </a:lnTo>
                  <a:lnTo>
                    <a:pt x="34" y="109"/>
                  </a:lnTo>
                  <a:lnTo>
                    <a:pt x="0" y="120"/>
                  </a:lnTo>
                  <a:lnTo>
                    <a:pt x="28" y="139"/>
                  </a:lnTo>
                  <a:lnTo>
                    <a:pt x="71" y="132"/>
                  </a:lnTo>
                  <a:lnTo>
                    <a:pt x="140" y="87"/>
                  </a:lnTo>
                  <a:lnTo>
                    <a:pt x="219" y="0"/>
                  </a:lnTo>
                  <a:lnTo>
                    <a:pt x="185" y="1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088623" name="Rectangle 111">
            <a:extLst>
              <a:ext uri="{FF2B5EF4-FFF2-40B4-BE49-F238E27FC236}">
                <a16:creationId xmlns:a16="http://schemas.microsoft.com/office/drawing/2014/main" id="{24C45BA8-2E7E-49CC-C9C4-E248E0A7DB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1400" y="2362200"/>
            <a:ext cx="5130800" cy="1784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342900" indent="-342900" algn="l">
              <a:spcBef>
                <a:spcPct val="20000"/>
              </a:spcBef>
              <a:buClr>
                <a:schemeClr val="accent2"/>
              </a:buClr>
              <a:buFont typeface="Monotype Sorts" pitchFamily="2" charset="2"/>
              <a:buChar char="z"/>
              <a:defRPr kumimoji="1"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algn="l">
              <a:spcBef>
                <a:spcPct val="20000"/>
              </a:spcBef>
              <a:buClr>
                <a:schemeClr val="accent2"/>
              </a:buClr>
              <a:buFont typeface="Monotype Sorts" pitchFamily="2" charset="2"/>
              <a:buChar char="y"/>
              <a:defRPr kumimoji="1"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algn="l">
              <a:spcBef>
                <a:spcPct val="20000"/>
              </a:spcBef>
              <a:buClr>
                <a:schemeClr val="accent2"/>
              </a:buClr>
              <a:buFont typeface="Monotype Sorts" pitchFamily="2" charset="2"/>
              <a:buChar char="x"/>
              <a:defRPr kumimoji="1" sz="20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Char char="•"/>
              <a:defRPr kumimoji="1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algn="l">
              <a:spcBef>
                <a:spcPct val="20000"/>
              </a:spcBef>
              <a:buClr>
                <a:schemeClr val="accent2"/>
              </a:buClr>
              <a:buChar char="–"/>
              <a:defRPr kumimoji="1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endParaRPr lang="en-US" altLang="en-US" sz="2400"/>
          </a:p>
          <a:p>
            <a:r>
              <a:rPr lang="en-US" altLang="en-US" sz="2400"/>
              <a:t>I can’t get the data I need</a:t>
            </a:r>
          </a:p>
          <a:p>
            <a:pPr lvl="1"/>
            <a:r>
              <a:rPr lang="en-US" altLang="en-US" sz="2000"/>
              <a:t>need an expert to get the data</a:t>
            </a:r>
          </a:p>
        </p:txBody>
      </p:sp>
      <p:sp>
        <p:nvSpPr>
          <p:cNvPr id="1088624" name="Rectangle 112">
            <a:extLst>
              <a:ext uri="{FF2B5EF4-FFF2-40B4-BE49-F238E27FC236}">
                <a16:creationId xmlns:a16="http://schemas.microsoft.com/office/drawing/2014/main" id="{88CEDA7C-BE0E-3093-4280-7187CDE5F7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1400" y="3810000"/>
            <a:ext cx="5562600" cy="1306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342900" indent="-342900" algn="l">
              <a:spcBef>
                <a:spcPct val="20000"/>
              </a:spcBef>
              <a:buClr>
                <a:schemeClr val="accent2"/>
              </a:buClr>
              <a:buFont typeface="Monotype Sorts" pitchFamily="2" charset="2"/>
              <a:buChar char="z"/>
              <a:defRPr kumimoji="1"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algn="l">
              <a:spcBef>
                <a:spcPct val="20000"/>
              </a:spcBef>
              <a:buClr>
                <a:schemeClr val="accent2"/>
              </a:buClr>
              <a:buFont typeface="Monotype Sorts" pitchFamily="2" charset="2"/>
              <a:buChar char="y"/>
              <a:defRPr kumimoji="1"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algn="l">
              <a:spcBef>
                <a:spcPct val="20000"/>
              </a:spcBef>
              <a:buClr>
                <a:schemeClr val="accent2"/>
              </a:buClr>
              <a:buFont typeface="Monotype Sorts" pitchFamily="2" charset="2"/>
              <a:buChar char="x"/>
              <a:defRPr kumimoji="1" sz="20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Char char="•"/>
              <a:defRPr kumimoji="1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algn="l">
              <a:spcBef>
                <a:spcPct val="20000"/>
              </a:spcBef>
              <a:buClr>
                <a:schemeClr val="accent2"/>
              </a:buClr>
              <a:buChar char="–"/>
              <a:defRPr kumimoji="1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r>
              <a:rPr lang="en-US" altLang="en-US" sz="2400"/>
              <a:t>I can’t understand the data I found</a:t>
            </a:r>
          </a:p>
          <a:p>
            <a:pPr lvl="1"/>
            <a:r>
              <a:rPr lang="en-US" altLang="en-US" sz="2000"/>
              <a:t>available data poorly documented</a:t>
            </a:r>
          </a:p>
          <a:p>
            <a:endParaRPr lang="en-US" altLang="en-US" sz="2400"/>
          </a:p>
        </p:txBody>
      </p:sp>
      <p:sp>
        <p:nvSpPr>
          <p:cNvPr id="1088625" name="Rectangle 113">
            <a:extLst>
              <a:ext uri="{FF2B5EF4-FFF2-40B4-BE49-F238E27FC236}">
                <a16:creationId xmlns:a16="http://schemas.microsoft.com/office/drawing/2014/main" id="{C4B8C578-6310-D05B-4877-2A08E29B96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1400" y="4864100"/>
            <a:ext cx="5130800" cy="1993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342900" indent="-342900" algn="l">
              <a:spcBef>
                <a:spcPct val="20000"/>
              </a:spcBef>
              <a:buClr>
                <a:schemeClr val="accent2"/>
              </a:buClr>
              <a:buFont typeface="Monotype Sorts" pitchFamily="2" charset="2"/>
              <a:buChar char="z"/>
              <a:defRPr kumimoji="1"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algn="l">
              <a:spcBef>
                <a:spcPct val="20000"/>
              </a:spcBef>
              <a:buClr>
                <a:schemeClr val="accent2"/>
              </a:buClr>
              <a:buFont typeface="Monotype Sorts" pitchFamily="2" charset="2"/>
              <a:buChar char="y"/>
              <a:defRPr kumimoji="1"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algn="l">
              <a:spcBef>
                <a:spcPct val="20000"/>
              </a:spcBef>
              <a:buClr>
                <a:schemeClr val="accent2"/>
              </a:buClr>
              <a:buFont typeface="Monotype Sorts" pitchFamily="2" charset="2"/>
              <a:buChar char="x"/>
              <a:defRPr kumimoji="1" sz="20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Char char="•"/>
              <a:defRPr kumimoji="1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algn="l">
              <a:spcBef>
                <a:spcPct val="20000"/>
              </a:spcBef>
              <a:buClr>
                <a:schemeClr val="accent2"/>
              </a:buClr>
              <a:buChar char="–"/>
              <a:defRPr kumimoji="1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endParaRPr lang="en-US" altLang="en-US" sz="2400"/>
          </a:p>
          <a:p>
            <a:r>
              <a:rPr lang="en-US" altLang="en-US" sz="2400"/>
              <a:t>I can’t use the data I found</a:t>
            </a:r>
          </a:p>
          <a:p>
            <a:pPr lvl="1"/>
            <a:r>
              <a:rPr lang="en-US" altLang="en-US" sz="2000"/>
              <a:t>results are unexpected</a:t>
            </a:r>
          </a:p>
          <a:p>
            <a:pPr lvl="1"/>
            <a:r>
              <a:rPr lang="en-US" altLang="en-US" sz="2000"/>
              <a:t>data needs to be transformed from one form to other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85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85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85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8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885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885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86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86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3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8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885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885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86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86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4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8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886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886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86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86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86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7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8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0885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0885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8517" grpId="0" build="p" autoUpdateAnimBg="0"/>
      <p:bldP spid="1088623" grpId="0" build="p" autoUpdateAnimBg="0"/>
      <p:bldP spid="1088624" grpId="0" build="p" autoUpdateAnimBg="0"/>
      <p:bldP spid="1088625" grpId="0" build="p" autoUpdateAnimBg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AC4B8E12-1760-95F5-84D1-4EBE3129A0E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B8F7B9-D369-4ECF-AAB5-454F3FF0A92A}" type="slidenum">
              <a:rPr lang="en-US" altLang="en-US"/>
              <a:pPr/>
              <a:t>11</a:t>
            </a:fld>
            <a:endParaRPr lang="en-US" altLang="en-US"/>
          </a:p>
        </p:txBody>
      </p:sp>
      <p:sp>
        <p:nvSpPr>
          <p:cNvPr id="1092610" name="Rectangle 2">
            <a:extLst>
              <a:ext uri="{FF2B5EF4-FFF2-40B4-BE49-F238E27FC236}">
                <a16:creationId xmlns:a16="http://schemas.microsoft.com/office/drawing/2014/main" id="{A5D0CF5E-69BB-2682-1C3B-41FE13F9B3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1800" y="622935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1092611" name="Rectangle 3">
            <a:extLst>
              <a:ext uri="{FF2B5EF4-FFF2-40B4-BE49-F238E27FC236}">
                <a16:creationId xmlns:a16="http://schemas.microsoft.com/office/drawing/2014/main" id="{C03E3CAA-BD06-9302-928C-3D568975DD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4200" y="622935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1092612" name="Rectangle 4">
            <a:extLst>
              <a:ext uri="{FF2B5EF4-FFF2-40B4-BE49-F238E27FC236}">
                <a16:creationId xmlns:a16="http://schemas.microsoft.com/office/drawing/2014/main" id="{0DAA3635-2C3B-D139-DA9F-CB478AAEEBB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488" tIns="44450" rIns="90488" bIns="44450" anchor="ctr"/>
          <a:lstStyle/>
          <a:p>
            <a:r>
              <a:rPr lang="en-US" altLang="en-US"/>
              <a:t>Application Areas</a:t>
            </a:r>
          </a:p>
        </p:txBody>
      </p:sp>
      <p:sp>
        <p:nvSpPr>
          <p:cNvPr id="1092613" name="Rectangle 5">
            <a:extLst>
              <a:ext uri="{FF2B5EF4-FFF2-40B4-BE49-F238E27FC236}">
                <a16:creationId xmlns:a16="http://schemas.microsoft.com/office/drawing/2014/main" id="{41511D3A-D7B5-D97C-E8D7-F298A67D03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163" y="1974850"/>
            <a:ext cx="1538287" cy="42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/>
            <a:r>
              <a:rPr lang="en-US" altLang="en-US" sz="2800" b="1" u="sng">
                <a:solidFill>
                  <a:schemeClr val="hlink"/>
                </a:solidFill>
                <a:latin typeface="Tahoma" panose="020B0604030504040204" pitchFamily="34" charset="0"/>
              </a:rPr>
              <a:t>Industry</a:t>
            </a:r>
            <a:endParaRPr lang="en-US" altLang="en-US" u="sng">
              <a:solidFill>
                <a:schemeClr val="hlink"/>
              </a:solidFill>
              <a:latin typeface="Tahoma" panose="020B0604030504040204" pitchFamily="34" charset="0"/>
            </a:endParaRPr>
          </a:p>
        </p:txBody>
      </p:sp>
      <p:sp>
        <p:nvSpPr>
          <p:cNvPr id="1092614" name="Rectangle 6">
            <a:extLst>
              <a:ext uri="{FF2B5EF4-FFF2-40B4-BE49-F238E27FC236}">
                <a16:creationId xmlns:a16="http://schemas.microsoft.com/office/drawing/2014/main" id="{5443F0C2-8F89-63BE-776E-43DE95172C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6138" y="1974850"/>
            <a:ext cx="2008187" cy="42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/>
            <a:r>
              <a:rPr lang="en-US" altLang="en-US" sz="2800" b="1" u="sng">
                <a:solidFill>
                  <a:schemeClr val="hlink"/>
                </a:solidFill>
                <a:latin typeface="Tahoma" panose="020B0604030504040204" pitchFamily="34" charset="0"/>
              </a:rPr>
              <a:t>Application</a:t>
            </a:r>
            <a:endParaRPr lang="en-US" altLang="en-US" u="sng">
              <a:solidFill>
                <a:schemeClr val="hlink"/>
              </a:solidFill>
              <a:latin typeface="Tahoma" panose="020B0604030504040204" pitchFamily="34" charset="0"/>
            </a:endParaRPr>
          </a:p>
        </p:txBody>
      </p:sp>
      <p:sp>
        <p:nvSpPr>
          <p:cNvPr id="1092615" name="Rectangle 7">
            <a:extLst>
              <a:ext uri="{FF2B5EF4-FFF2-40B4-BE49-F238E27FC236}">
                <a16:creationId xmlns:a16="http://schemas.microsoft.com/office/drawing/2014/main" id="{76ABC866-2CCC-56F9-591B-F698DDCA97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09013" y="1960563"/>
            <a:ext cx="7937" cy="415925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092616" name="Rectangle 8">
            <a:extLst>
              <a:ext uri="{FF2B5EF4-FFF2-40B4-BE49-F238E27FC236}">
                <a16:creationId xmlns:a16="http://schemas.microsoft.com/office/drawing/2014/main" id="{77D6CBF5-EB9D-C2CC-751E-EBC9BE0567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163" y="2446338"/>
            <a:ext cx="1201737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/>
            <a:r>
              <a:rPr lang="en-US" altLang="en-US" sz="2800">
                <a:solidFill>
                  <a:schemeClr val="tx1"/>
                </a:solidFill>
                <a:latin typeface="Tahoma" panose="020B0604030504040204" pitchFamily="34" charset="0"/>
              </a:rPr>
              <a:t>Finance</a:t>
            </a:r>
            <a:endParaRPr lang="en-US" altLang="en-US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  <p:sp>
        <p:nvSpPr>
          <p:cNvPr id="1092617" name="Rectangle 9">
            <a:extLst>
              <a:ext uri="{FF2B5EF4-FFF2-40B4-BE49-F238E27FC236}">
                <a16:creationId xmlns:a16="http://schemas.microsoft.com/office/drawing/2014/main" id="{52EFEDCC-6440-75B2-B1EC-4A90D706D2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6138" y="2446338"/>
            <a:ext cx="3132137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/>
            <a:r>
              <a:rPr lang="en-US" altLang="en-US" sz="2800">
                <a:solidFill>
                  <a:schemeClr val="tx1"/>
                </a:solidFill>
                <a:latin typeface="Tahoma" panose="020B0604030504040204" pitchFamily="34" charset="0"/>
              </a:rPr>
              <a:t>Credit Card Analysis</a:t>
            </a:r>
            <a:endParaRPr lang="en-US" altLang="en-US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  <p:sp>
        <p:nvSpPr>
          <p:cNvPr id="1092618" name="Rectangle 10">
            <a:extLst>
              <a:ext uri="{FF2B5EF4-FFF2-40B4-BE49-F238E27FC236}">
                <a16:creationId xmlns:a16="http://schemas.microsoft.com/office/drawing/2014/main" id="{3E3F06EA-7D89-3425-7F71-70A59C7DF2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09013" y="2430463"/>
            <a:ext cx="7937" cy="415925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092619" name="Rectangle 11">
            <a:extLst>
              <a:ext uri="{FF2B5EF4-FFF2-40B4-BE49-F238E27FC236}">
                <a16:creationId xmlns:a16="http://schemas.microsoft.com/office/drawing/2014/main" id="{65DD6B42-665F-5B14-937B-3C711F3D68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163" y="2917825"/>
            <a:ext cx="1554162" cy="42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/>
            <a:r>
              <a:rPr lang="en-US" altLang="en-US" sz="2800">
                <a:solidFill>
                  <a:schemeClr val="tx1"/>
                </a:solidFill>
                <a:latin typeface="Tahoma" panose="020B0604030504040204" pitchFamily="34" charset="0"/>
              </a:rPr>
              <a:t>Insurance</a:t>
            </a:r>
            <a:endParaRPr lang="en-US" altLang="en-US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  <p:sp>
        <p:nvSpPr>
          <p:cNvPr id="1092620" name="Rectangle 12">
            <a:extLst>
              <a:ext uri="{FF2B5EF4-FFF2-40B4-BE49-F238E27FC236}">
                <a16:creationId xmlns:a16="http://schemas.microsoft.com/office/drawing/2014/main" id="{CC00744E-26BA-F424-B719-6C7B031448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6138" y="2917825"/>
            <a:ext cx="3503612" cy="42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/>
            <a:r>
              <a:rPr lang="en-US" altLang="en-US" sz="2800">
                <a:solidFill>
                  <a:schemeClr val="tx1"/>
                </a:solidFill>
                <a:latin typeface="Tahoma" panose="020B0604030504040204" pitchFamily="34" charset="0"/>
              </a:rPr>
              <a:t>Claims, Fraud Analysis</a:t>
            </a:r>
            <a:endParaRPr lang="en-US" altLang="en-US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  <p:sp>
        <p:nvSpPr>
          <p:cNvPr id="1092621" name="Rectangle 13">
            <a:extLst>
              <a:ext uri="{FF2B5EF4-FFF2-40B4-BE49-F238E27FC236}">
                <a16:creationId xmlns:a16="http://schemas.microsoft.com/office/drawing/2014/main" id="{D5F09EF3-1511-DF6A-159D-1D74191F36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09013" y="2901950"/>
            <a:ext cx="7937" cy="41433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092622" name="Rectangle 14">
            <a:extLst>
              <a:ext uri="{FF2B5EF4-FFF2-40B4-BE49-F238E27FC236}">
                <a16:creationId xmlns:a16="http://schemas.microsoft.com/office/drawing/2014/main" id="{F0049AF5-6E9C-E23E-AD49-E4B6C58050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163" y="3389313"/>
            <a:ext cx="3038475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/>
            <a:r>
              <a:rPr lang="en-US" altLang="en-US" sz="2800">
                <a:solidFill>
                  <a:schemeClr val="tx1"/>
                </a:solidFill>
                <a:latin typeface="Tahoma" panose="020B0604030504040204" pitchFamily="34" charset="0"/>
              </a:rPr>
              <a:t>Telecommunication</a:t>
            </a:r>
            <a:endParaRPr lang="en-US" altLang="en-US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  <p:sp>
        <p:nvSpPr>
          <p:cNvPr id="1092623" name="Rectangle 15">
            <a:extLst>
              <a:ext uri="{FF2B5EF4-FFF2-40B4-BE49-F238E27FC236}">
                <a16:creationId xmlns:a16="http://schemas.microsoft.com/office/drawing/2014/main" id="{13C78BF5-7D4D-C0CB-3AD7-06E662913C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6138" y="3389313"/>
            <a:ext cx="3014662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/>
            <a:r>
              <a:rPr lang="en-US" altLang="en-US" sz="2800">
                <a:solidFill>
                  <a:schemeClr val="tx1"/>
                </a:solidFill>
                <a:latin typeface="Tahoma" panose="020B0604030504040204" pitchFamily="34" charset="0"/>
              </a:rPr>
              <a:t>Call record analysis</a:t>
            </a:r>
            <a:endParaRPr lang="en-US" altLang="en-US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  <p:sp>
        <p:nvSpPr>
          <p:cNvPr id="1092624" name="Rectangle 16">
            <a:extLst>
              <a:ext uri="{FF2B5EF4-FFF2-40B4-BE49-F238E27FC236}">
                <a16:creationId xmlns:a16="http://schemas.microsoft.com/office/drawing/2014/main" id="{D48AAD07-FB98-4DF2-96C3-2EBCAC76D9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09013" y="3373438"/>
            <a:ext cx="7937" cy="414337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092625" name="Rectangle 17">
            <a:extLst>
              <a:ext uri="{FF2B5EF4-FFF2-40B4-BE49-F238E27FC236}">
                <a16:creationId xmlns:a16="http://schemas.microsoft.com/office/drawing/2014/main" id="{DFBDC7AB-9717-C684-3F06-85765ECE77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163" y="3859213"/>
            <a:ext cx="1519237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/>
            <a:r>
              <a:rPr lang="en-US" altLang="en-US" sz="2800">
                <a:solidFill>
                  <a:schemeClr val="tx1"/>
                </a:solidFill>
                <a:latin typeface="Tahoma" panose="020B0604030504040204" pitchFamily="34" charset="0"/>
              </a:rPr>
              <a:t>Transport</a:t>
            </a:r>
            <a:endParaRPr lang="en-US" altLang="en-US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  <p:sp>
        <p:nvSpPr>
          <p:cNvPr id="1092626" name="Rectangle 18">
            <a:extLst>
              <a:ext uri="{FF2B5EF4-FFF2-40B4-BE49-F238E27FC236}">
                <a16:creationId xmlns:a16="http://schemas.microsoft.com/office/drawing/2014/main" id="{484A38E8-BD84-BB44-E71C-7EAFBEB5C3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6138" y="3859213"/>
            <a:ext cx="3498850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/>
            <a:r>
              <a:rPr lang="en-US" altLang="en-US" sz="2800">
                <a:solidFill>
                  <a:schemeClr val="tx1"/>
                </a:solidFill>
                <a:latin typeface="Tahoma" panose="020B0604030504040204" pitchFamily="34" charset="0"/>
              </a:rPr>
              <a:t>Logistics management</a:t>
            </a:r>
            <a:endParaRPr lang="en-US" altLang="en-US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  <p:sp>
        <p:nvSpPr>
          <p:cNvPr id="1092627" name="Rectangle 19">
            <a:extLst>
              <a:ext uri="{FF2B5EF4-FFF2-40B4-BE49-F238E27FC236}">
                <a16:creationId xmlns:a16="http://schemas.microsoft.com/office/drawing/2014/main" id="{09D62104-58EC-101E-135D-55A3E9618A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09013" y="3844925"/>
            <a:ext cx="7937" cy="41433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092628" name="Rectangle 20">
            <a:extLst>
              <a:ext uri="{FF2B5EF4-FFF2-40B4-BE49-F238E27FC236}">
                <a16:creationId xmlns:a16="http://schemas.microsoft.com/office/drawing/2014/main" id="{20635616-1264-5C46-A9DF-7820924077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163" y="4330700"/>
            <a:ext cx="2628900" cy="42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/>
            <a:r>
              <a:rPr lang="en-US" altLang="en-US" sz="2800">
                <a:solidFill>
                  <a:schemeClr val="tx1"/>
                </a:solidFill>
                <a:latin typeface="Tahoma" panose="020B0604030504040204" pitchFamily="34" charset="0"/>
              </a:rPr>
              <a:t>Consumer goods</a:t>
            </a:r>
            <a:endParaRPr lang="en-US" altLang="en-US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  <p:sp>
        <p:nvSpPr>
          <p:cNvPr id="1092629" name="Rectangle 21">
            <a:extLst>
              <a:ext uri="{FF2B5EF4-FFF2-40B4-BE49-F238E27FC236}">
                <a16:creationId xmlns:a16="http://schemas.microsoft.com/office/drawing/2014/main" id="{C4887F38-567A-701F-13C0-B227758FBD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6138" y="4330700"/>
            <a:ext cx="2944812" cy="42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/>
            <a:r>
              <a:rPr lang="en-US" altLang="en-US" sz="2800">
                <a:solidFill>
                  <a:schemeClr val="tx1"/>
                </a:solidFill>
                <a:latin typeface="Tahoma" panose="020B0604030504040204" pitchFamily="34" charset="0"/>
              </a:rPr>
              <a:t>promotion analysis</a:t>
            </a:r>
            <a:endParaRPr lang="en-US" altLang="en-US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  <p:sp>
        <p:nvSpPr>
          <p:cNvPr id="1092630" name="Rectangle 22">
            <a:extLst>
              <a:ext uri="{FF2B5EF4-FFF2-40B4-BE49-F238E27FC236}">
                <a16:creationId xmlns:a16="http://schemas.microsoft.com/office/drawing/2014/main" id="{C8A88C05-E6EA-112E-1425-BB4508111E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09013" y="4314825"/>
            <a:ext cx="7937" cy="415925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092631" name="Rectangle 23">
            <a:extLst>
              <a:ext uri="{FF2B5EF4-FFF2-40B4-BE49-F238E27FC236}">
                <a16:creationId xmlns:a16="http://schemas.microsoft.com/office/drawing/2014/main" id="{A210E181-DBCF-83BA-A278-E8BA25E700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163" y="4802188"/>
            <a:ext cx="3530600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/>
            <a:r>
              <a:rPr lang="en-US" altLang="en-US" sz="2800">
                <a:solidFill>
                  <a:schemeClr val="tx1"/>
                </a:solidFill>
                <a:latin typeface="Tahoma" panose="020B0604030504040204" pitchFamily="34" charset="0"/>
              </a:rPr>
              <a:t>Data Service providers</a:t>
            </a:r>
            <a:endParaRPr lang="en-US" altLang="en-US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  <p:sp>
        <p:nvSpPr>
          <p:cNvPr id="1092632" name="Rectangle 24">
            <a:extLst>
              <a:ext uri="{FF2B5EF4-FFF2-40B4-BE49-F238E27FC236}">
                <a16:creationId xmlns:a16="http://schemas.microsoft.com/office/drawing/2014/main" id="{414B7D21-A753-1D97-2FEE-624C32AAA7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6138" y="4802188"/>
            <a:ext cx="2744787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/>
            <a:r>
              <a:rPr lang="en-US" altLang="en-US" sz="2800">
                <a:solidFill>
                  <a:schemeClr val="tx1"/>
                </a:solidFill>
                <a:latin typeface="Tahoma" panose="020B0604030504040204" pitchFamily="34" charset="0"/>
              </a:rPr>
              <a:t>Value added data</a:t>
            </a:r>
            <a:endParaRPr lang="en-US" altLang="en-US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  <p:sp>
        <p:nvSpPr>
          <p:cNvPr id="1092633" name="Rectangle 25">
            <a:extLst>
              <a:ext uri="{FF2B5EF4-FFF2-40B4-BE49-F238E27FC236}">
                <a16:creationId xmlns:a16="http://schemas.microsoft.com/office/drawing/2014/main" id="{0FF34932-1724-A764-8057-097EAEA04E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09013" y="4786313"/>
            <a:ext cx="7937" cy="415925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092634" name="Rectangle 26">
            <a:extLst>
              <a:ext uri="{FF2B5EF4-FFF2-40B4-BE49-F238E27FC236}">
                <a16:creationId xmlns:a16="http://schemas.microsoft.com/office/drawing/2014/main" id="{87B0E939-AF1B-2F03-3908-0E8CCBD3A0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163" y="5273675"/>
            <a:ext cx="1141412" cy="42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/>
            <a:r>
              <a:rPr lang="en-US" altLang="en-US" sz="2800">
                <a:solidFill>
                  <a:schemeClr val="tx1"/>
                </a:solidFill>
                <a:latin typeface="Tahoma" panose="020B0604030504040204" pitchFamily="34" charset="0"/>
              </a:rPr>
              <a:t>Utilities</a:t>
            </a:r>
            <a:endParaRPr lang="en-US" altLang="en-US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  <p:sp>
        <p:nvSpPr>
          <p:cNvPr id="1092635" name="Rectangle 27">
            <a:extLst>
              <a:ext uri="{FF2B5EF4-FFF2-40B4-BE49-F238E27FC236}">
                <a16:creationId xmlns:a16="http://schemas.microsoft.com/office/drawing/2014/main" id="{1D65CA40-4AC3-F574-30FF-3B5452FE5D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6138" y="5273675"/>
            <a:ext cx="3349625" cy="42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/>
            <a:r>
              <a:rPr lang="en-US" altLang="en-US" sz="2800">
                <a:solidFill>
                  <a:schemeClr val="tx1"/>
                </a:solidFill>
                <a:latin typeface="Tahoma" panose="020B0604030504040204" pitchFamily="34" charset="0"/>
              </a:rPr>
              <a:t>Power usage analysis</a:t>
            </a:r>
            <a:endParaRPr lang="en-US" altLang="en-US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  <p:sp>
        <p:nvSpPr>
          <p:cNvPr id="1092636" name="Rectangle 28">
            <a:extLst>
              <a:ext uri="{FF2B5EF4-FFF2-40B4-BE49-F238E27FC236}">
                <a16:creationId xmlns:a16="http://schemas.microsoft.com/office/drawing/2014/main" id="{B9E2A871-721C-08C8-0351-7100CF4A18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09013" y="5257800"/>
            <a:ext cx="7937" cy="41433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WHAT IS </a:t>
            </a:r>
            <a:r>
              <a:rPr lang="en-IN" b="0" i="0" dirty="0">
                <a:effectLst/>
                <a:latin typeface="erdana"/>
              </a:rPr>
              <a:t>Data Warehousing</a:t>
            </a:r>
            <a:br>
              <a:rPr lang="en-IN" b="0" i="0" dirty="0">
                <a:solidFill>
                  <a:srgbClr val="610B38"/>
                </a:solidFill>
                <a:effectLst/>
                <a:latin typeface="erdana"/>
              </a:rPr>
            </a:br>
            <a:r>
              <a:rPr lang="en-US" b="1" dirty="0"/>
              <a:t> ??????</a:t>
            </a:r>
            <a:endParaRPr lang="sv-SE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3E5BB01-E680-8DC9-DEFB-4820DB6221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i="0" dirty="0">
                <a:solidFill>
                  <a:srgbClr val="333333"/>
                </a:solidFill>
                <a:effectLst/>
                <a:latin typeface="inter-bold"/>
              </a:rPr>
              <a:t>Data warehouse</a:t>
            </a:r>
            <a:r>
              <a:rPr lang="en-US" b="0" i="0" dirty="0">
                <a:solidFill>
                  <a:srgbClr val="333333"/>
                </a:solidFill>
                <a:effectLst/>
                <a:latin typeface="inter-regular"/>
              </a:rPr>
              <a:t> refers to the process of compiling and organizing data into one common database.</a:t>
            </a:r>
          </a:p>
          <a:p>
            <a:r>
              <a:rPr lang="en-US" b="0" i="0" dirty="0">
                <a:solidFill>
                  <a:srgbClr val="333333"/>
                </a:solidFill>
                <a:effectLst/>
                <a:latin typeface="inter-regular"/>
              </a:rPr>
              <a:t>A </a:t>
            </a:r>
            <a:r>
              <a:rPr lang="en-US" b="1" i="0" dirty="0">
                <a:solidFill>
                  <a:srgbClr val="333333"/>
                </a:solidFill>
                <a:effectLst/>
                <a:latin typeface="inter-bold"/>
              </a:rPr>
              <a:t>Data Warehouse</a:t>
            </a:r>
            <a:r>
              <a:rPr lang="en-US" b="0" i="0" dirty="0">
                <a:solidFill>
                  <a:srgbClr val="333333"/>
                </a:solidFill>
                <a:effectLst/>
                <a:latin typeface="inter-regular"/>
              </a:rPr>
              <a:t> refers to a place where data can be stored for useful mining.</a:t>
            </a:r>
            <a:endParaRPr lang="en-IN" dirty="0"/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72479091"/>
              </p:ext>
            </p:extLst>
          </p:nvPr>
        </p:nvGraphicFramePr>
        <p:xfrm>
          <a:off x="7391400" y="158750"/>
          <a:ext cx="1676400" cy="679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13937020" imgH="5409524" progId="">
                  <p:embed/>
                </p:oleObj>
              </mc:Choice>
              <mc:Fallback>
                <p:oleObj r:id="rId2" imgW="13937020" imgH="5409524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91400" y="158750"/>
                        <a:ext cx="1676400" cy="679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1" name="Straight Connector 10"/>
          <p:cNvCxnSpPr/>
          <p:nvPr/>
        </p:nvCxnSpPr>
        <p:spPr>
          <a:xfrm>
            <a:off x="1143000" y="1295400"/>
            <a:ext cx="7056784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91146" name="Picture 10" descr="Data Mining vs Data Warehousing">
            <a:extLst>
              <a:ext uri="{FF2B5EF4-FFF2-40B4-BE49-F238E27FC236}">
                <a16:creationId xmlns:a16="http://schemas.microsoft.com/office/drawing/2014/main" id="{F18103DB-8D48-FDC9-F3E8-270355C8A9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4226693"/>
            <a:ext cx="567690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23652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b="0" i="0" dirty="0">
                <a:effectLst/>
                <a:latin typeface="erdana"/>
              </a:rPr>
              <a:t>Data Warehousing</a:t>
            </a:r>
            <a:endParaRPr lang="sv-SE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68080125"/>
              </p:ext>
            </p:extLst>
          </p:nvPr>
        </p:nvGraphicFramePr>
        <p:xfrm>
          <a:off x="7391400" y="85725"/>
          <a:ext cx="1676400" cy="679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13937020" imgH="5409524" progId="">
                  <p:embed/>
                </p:oleObj>
              </mc:Choice>
              <mc:Fallback>
                <p:oleObj r:id="rId2" imgW="13937020" imgH="5409524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91400" y="85725"/>
                        <a:ext cx="1676400" cy="679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" name="Straight Connector 4"/>
          <p:cNvCxnSpPr/>
          <p:nvPr/>
        </p:nvCxnSpPr>
        <p:spPr>
          <a:xfrm>
            <a:off x="685800" y="1295400"/>
            <a:ext cx="8077200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0F70954-0EB6-1F8E-5ED3-56BF977856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8" name="Picture 3">
            <a:extLst>
              <a:ext uri="{FF2B5EF4-FFF2-40B4-BE49-F238E27FC236}">
                <a16:creationId xmlns:a16="http://schemas.microsoft.com/office/drawing/2014/main" id="{13CBB593-06A3-46C1-A07C-13A11B3066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098" y="1600200"/>
            <a:ext cx="7328502" cy="4422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218611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7D7F26C4-BB0D-4C67-A6D1-A8CD7FF23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b="0" i="0" dirty="0">
                <a:solidFill>
                  <a:srgbClr val="610B38"/>
                </a:solidFill>
                <a:effectLst/>
                <a:latin typeface="erdana"/>
              </a:rPr>
              <a:t>Data Mining????</a:t>
            </a:r>
            <a:endParaRPr lang="sv-SE" dirty="0"/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B2E1E6DF-D281-4126-9CEC-C35F3C4F7C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2"/>
            <a:endParaRPr lang="sv-SE" dirty="0"/>
          </a:p>
          <a:p>
            <a:r>
              <a:rPr lang="en-US" b="1" i="0" dirty="0">
                <a:solidFill>
                  <a:srgbClr val="333333"/>
                </a:solidFill>
                <a:effectLst/>
                <a:latin typeface="inter-bold"/>
              </a:rPr>
              <a:t>data mining</a:t>
            </a:r>
            <a:r>
              <a:rPr lang="en-US" b="0" i="0" dirty="0">
                <a:solidFill>
                  <a:srgbClr val="333333"/>
                </a:solidFill>
                <a:effectLst/>
                <a:latin typeface="inter-regular"/>
              </a:rPr>
              <a:t> refers to the process of extracting useful data from the databases. The data mining process depends on the data compiled in the data warehousing phase to recognize meaningful patterns.</a:t>
            </a:r>
          </a:p>
          <a:p>
            <a:r>
              <a:rPr lang="en-US" b="0" i="0" dirty="0">
                <a:solidFill>
                  <a:srgbClr val="333333"/>
                </a:solidFill>
                <a:effectLst/>
                <a:latin typeface="inter-regular"/>
              </a:rPr>
              <a:t>Data mining refers to the analysis of data.</a:t>
            </a:r>
            <a:endParaRPr lang="sv-SE" dirty="0"/>
          </a:p>
          <a:p>
            <a:endParaRPr lang="sv-SE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68080125"/>
              </p:ext>
            </p:extLst>
          </p:nvPr>
        </p:nvGraphicFramePr>
        <p:xfrm>
          <a:off x="7391400" y="85725"/>
          <a:ext cx="1676400" cy="679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13937020" imgH="5409524" progId="">
                  <p:embed/>
                </p:oleObj>
              </mc:Choice>
              <mc:Fallback>
                <p:oleObj r:id="rId2" imgW="13937020" imgH="5409524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91400" y="85725"/>
                        <a:ext cx="1676400" cy="679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" name="Straight Connector 4"/>
          <p:cNvCxnSpPr/>
          <p:nvPr/>
        </p:nvCxnSpPr>
        <p:spPr>
          <a:xfrm>
            <a:off x="1143000" y="1417638"/>
            <a:ext cx="7056784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47011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55A5E5E4-1813-417B-8BBD-998160C2AA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Data mining</a:t>
            </a:r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68080125"/>
              </p:ext>
            </p:extLst>
          </p:nvPr>
        </p:nvGraphicFramePr>
        <p:xfrm>
          <a:off x="7391400" y="85725"/>
          <a:ext cx="1676400" cy="679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13937020" imgH="5409524" progId="">
                  <p:embed/>
                </p:oleObj>
              </mc:Choice>
              <mc:Fallback>
                <p:oleObj r:id="rId2" imgW="13937020" imgH="5409524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91400" y="85725"/>
                        <a:ext cx="1676400" cy="679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2" name="Straight Connector 11"/>
          <p:cNvCxnSpPr/>
          <p:nvPr/>
        </p:nvCxnSpPr>
        <p:spPr>
          <a:xfrm>
            <a:off x="1074266" y="1373413"/>
            <a:ext cx="7056784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5" name="Picture 1">
            <a:extLst>
              <a:ext uri="{FF2B5EF4-FFF2-40B4-BE49-F238E27FC236}">
                <a16:creationId xmlns:a16="http://schemas.microsoft.com/office/drawing/2014/main" id="{7AE12DB5-D370-7A1F-8084-19FC52AACA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4578" y="2280142"/>
            <a:ext cx="6634844" cy="3201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763776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5E244D-0DDF-2686-72C3-2E399A9E1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ffectLst>
                  <a:outerShdw blurRad="38100" dist="38100" dir="2700000" algn="tl">
                    <a:srgbClr val="000000"/>
                  </a:outerShdw>
                </a:effectLst>
                <a:ea typeface="ＭＳ Ｐゴシック" panose="020B0600070205080204" pitchFamily="34" charset="-128"/>
              </a:rPr>
              <a:t>Introduction</a:t>
            </a:r>
          </a:p>
        </p:txBody>
      </p:sp>
      <p:pic>
        <p:nvPicPr>
          <p:cNvPr id="18435" name="Content Placeholder 5" descr="j02365411.gif">
            <a:extLst>
              <a:ext uri="{FF2B5EF4-FFF2-40B4-BE49-F238E27FC236}">
                <a16:creationId xmlns:a16="http://schemas.microsoft.com/office/drawing/2014/main" id="{B009AB62-E778-6330-0C6E-A5AD38EAEC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070" r="-42070"/>
          <a:stretch>
            <a:fillRect/>
          </a:stretch>
        </p:blipFill>
        <p:spPr bwMode="auto">
          <a:xfrm>
            <a:off x="5486400" y="3276600"/>
            <a:ext cx="4495800" cy="2925763"/>
          </a:xfrm>
        </p:spPr>
      </p:pic>
      <p:sp>
        <p:nvSpPr>
          <p:cNvPr id="18436" name="TextBox 3">
            <a:extLst>
              <a:ext uri="{FF2B5EF4-FFF2-40B4-BE49-F238E27FC236}">
                <a16:creationId xmlns:a16="http://schemas.microsoft.com/office/drawing/2014/main" id="{8523173A-F8DD-3428-B324-906695B91E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0600" y="1524000"/>
            <a:ext cx="5257800" cy="529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4000">
                <a:solidFill>
                  <a:srgbClr val="333333"/>
                </a:solidFill>
              </a:rPr>
              <a:t>What is Data Mining?</a:t>
            </a:r>
          </a:p>
          <a:p>
            <a:pPr eaLnBrk="1" hangingPunct="1"/>
            <a:endParaRPr lang="en-US" altLang="en-US" sz="4000">
              <a:solidFill>
                <a:srgbClr val="333333"/>
              </a:solidFill>
            </a:endParaRPr>
          </a:p>
          <a:p>
            <a:pPr eaLnBrk="1" hangingPunct="1"/>
            <a:r>
              <a:rPr lang="en-US" altLang="en-US">
                <a:solidFill>
                  <a:srgbClr val="333333"/>
                </a:solidFill>
              </a:rPr>
              <a:t>Data Mining is the process of collecting large amounts of raw data and transforming that data into useful information.</a:t>
            </a:r>
          </a:p>
          <a:p>
            <a:pPr eaLnBrk="1" hangingPunct="1"/>
            <a:endParaRPr lang="en-US" altLang="en-US">
              <a:solidFill>
                <a:srgbClr val="333333"/>
              </a:solidFill>
            </a:endParaRPr>
          </a:p>
          <a:p>
            <a:pPr eaLnBrk="1" hangingPunct="1"/>
            <a:r>
              <a:rPr lang="en-US" altLang="en-US" sz="3600">
                <a:solidFill>
                  <a:srgbClr val="333333"/>
                </a:solidFill>
              </a:rPr>
              <a:t>Data Warehousing?</a:t>
            </a:r>
          </a:p>
          <a:p>
            <a:pPr eaLnBrk="1" hangingPunct="1"/>
            <a:endParaRPr lang="en-US" altLang="en-US" sz="3600">
              <a:solidFill>
                <a:srgbClr val="333333"/>
              </a:solidFill>
            </a:endParaRPr>
          </a:p>
          <a:p>
            <a:pPr eaLnBrk="1" hangingPunct="1"/>
            <a:r>
              <a:rPr lang="en-US" altLang="en-US">
                <a:solidFill>
                  <a:srgbClr val="333333"/>
                </a:solidFill>
              </a:rPr>
              <a:t>A Data Warehouse is a computerized collection of mined data.</a:t>
            </a:r>
          </a:p>
          <a:p>
            <a:pPr eaLnBrk="1" hangingPunct="1"/>
            <a:endParaRPr lang="en-US" altLang="en-US" sz="18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2">
            <a:extLst>
              <a:ext uri="{FF2B5EF4-FFF2-40B4-BE49-F238E27FC236}">
                <a16:creationId xmlns:a16="http://schemas.microsoft.com/office/drawing/2014/main" id="{BB77931D-7BD0-497A-F372-F2D719ACBA7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/>
              <a:t>Problem: Heterogeneous Information Sources</a:t>
            </a:r>
          </a:p>
        </p:txBody>
      </p:sp>
      <p:sp>
        <p:nvSpPr>
          <p:cNvPr id="135171" name="Rectangle 3">
            <a:extLst>
              <a:ext uri="{FF2B5EF4-FFF2-40B4-BE49-F238E27FC236}">
                <a16:creationId xmlns:a16="http://schemas.microsoft.com/office/drawing/2014/main" id="{109AEAD4-AC7F-57B2-5212-6AB958A48E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839913"/>
            <a:ext cx="3887788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2" charset="2"/>
              <a:buChar char="v"/>
              <a:defRPr sz="2800">
                <a:solidFill>
                  <a:schemeClr val="tx1"/>
                </a:solidFill>
                <a:latin typeface="Book Antiqua" panose="0204060205030503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400">
                <a:solidFill>
                  <a:schemeClr val="tx1"/>
                </a:solidFill>
                <a:latin typeface="Book Antiqua" panose="0204060205030503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2" charset="2"/>
              <a:buChar char="u"/>
              <a:defRPr sz="2000">
                <a:solidFill>
                  <a:schemeClr val="tx1"/>
                </a:solidFill>
                <a:latin typeface="Book Antiqua" panose="0204060205030503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9pPr>
          </a:lstStyle>
          <a:p>
            <a:pPr>
              <a:buFont typeface="Monotype Sorts" pitchFamily="2" charset="2"/>
              <a:buNone/>
            </a:pPr>
            <a:r>
              <a:rPr lang="en-US" altLang="en-US" sz="1800" i="1"/>
              <a:t>“Heterogeneities are everywhere”</a:t>
            </a:r>
          </a:p>
        </p:txBody>
      </p:sp>
      <p:sp>
        <p:nvSpPr>
          <p:cNvPr id="135172" name="Rectangle 4">
            <a:extLst>
              <a:ext uri="{FF2B5EF4-FFF2-40B4-BE49-F238E27FC236}">
                <a16:creationId xmlns:a16="http://schemas.microsoft.com/office/drawing/2014/main" id="{C1AF63D0-C1E4-7F86-73D0-C38959C1D7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4876800"/>
            <a:ext cx="7772400" cy="152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20000"/>
              </a:spcBef>
              <a:buClr>
                <a:schemeClr val="accent2"/>
              </a:buClr>
              <a:buSzPct val="80000"/>
              <a:buFont typeface="Monotype Sorts" pitchFamily="2" charset="2"/>
              <a:buChar char="p"/>
            </a:pPr>
            <a:r>
              <a:rPr lang="en-US" altLang="en-US">
                <a:latin typeface="Tahoma" panose="020B0604030504040204" pitchFamily="34" charset="0"/>
              </a:rPr>
              <a:t>Different interfaces</a:t>
            </a:r>
          </a:p>
          <a:p>
            <a:pPr>
              <a:spcBef>
                <a:spcPct val="20000"/>
              </a:spcBef>
              <a:buClr>
                <a:schemeClr val="accent2"/>
              </a:buClr>
              <a:buSzPct val="80000"/>
              <a:buFont typeface="Monotype Sorts" pitchFamily="2" charset="2"/>
              <a:buChar char="p"/>
            </a:pPr>
            <a:r>
              <a:rPr lang="en-US" altLang="en-US">
                <a:latin typeface="Tahoma" panose="020B0604030504040204" pitchFamily="34" charset="0"/>
              </a:rPr>
              <a:t>Different data representations</a:t>
            </a:r>
          </a:p>
          <a:p>
            <a:pPr>
              <a:spcBef>
                <a:spcPct val="20000"/>
              </a:spcBef>
              <a:buClr>
                <a:schemeClr val="accent2"/>
              </a:buClr>
              <a:buSzPct val="80000"/>
              <a:buFont typeface="Monotype Sorts" pitchFamily="2" charset="2"/>
              <a:buChar char="p"/>
            </a:pPr>
            <a:r>
              <a:rPr lang="en-US" altLang="en-US">
                <a:latin typeface="Tahoma" panose="020B0604030504040204" pitchFamily="34" charset="0"/>
              </a:rPr>
              <a:t>Duplicate and inconsistent information</a:t>
            </a:r>
            <a:endParaRPr lang="en-US" altLang="en-US" sz="2800"/>
          </a:p>
        </p:txBody>
      </p:sp>
      <p:grpSp>
        <p:nvGrpSpPr>
          <p:cNvPr id="135173" name="Group 5">
            <a:extLst>
              <a:ext uri="{FF2B5EF4-FFF2-40B4-BE49-F238E27FC236}">
                <a16:creationId xmlns:a16="http://schemas.microsoft.com/office/drawing/2014/main" id="{249E2F23-7352-957A-D364-FE13B59F621A}"/>
              </a:ext>
            </a:extLst>
          </p:cNvPr>
          <p:cNvGrpSpPr>
            <a:grpSpLocks/>
          </p:cNvGrpSpPr>
          <p:nvPr/>
        </p:nvGrpSpPr>
        <p:grpSpPr bwMode="auto">
          <a:xfrm>
            <a:off x="3471863" y="2409825"/>
            <a:ext cx="730250" cy="511175"/>
            <a:chOff x="2187" y="1367"/>
            <a:chExt cx="460" cy="322"/>
          </a:xfrm>
        </p:grpSpPr>
        <p:grpSp>
          <p:nvGrpSpPr>
            <p:cNvPr id="135174" name="Group 6">
              <a:extLst>
                <a:ext uri="{FF2B5EF4-FFF2-40B4-BE49-F238E27FC236}">
                  <a16:creationId xmlns:a16="http://schemas.microsoft.com/office/drawing/2014/main" id="{69D7BE05-9274-87BE-4811-E9D8AC24290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187" y="1367"/>
              <a:ext cx="356" cy="292"/>
              <a:chOff x="2187" y="1367"/>
              <a:chExt cx="356" cy="292"/>
            </a:xfrm>
          </p:grpSpPr>
          <p:grpSp>
            <p:nvGrpSpPr>
              <p:cNvPr id="135175" name="Group 7">
                <a:extLst>
                  <a:ext uri="{FF2B5EF4-FFF2-40B4-BE49-F238E27FC236}">
                    <a16:creationId xmlns:a16="http://schemas.microsoft.com/office/drawing/2014/main" id="{6155FC31-4A29-1242-FD6A-0CF59878685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187" y="1367"/>
                <a:ext cx="356" cy="292"/>
                <a:chOff x="2187" y="1367"/>
                <a:chExt cx="356" cy="292"/>
              </a:xfrm>
            </p:grpSpPr>
            <p:grpSp>
              <p:nvGrpSpPr>
                <p:cNvPr id="135176" name="Group 8">
                  <a:extLst>
                    <a:ext uri="{FF2B5EF4-FFF2-40B4-BE49-F238E27FC236}">
                      <a16:creationId xmlns:a16="http://schemas.microsoft.com/office/drawing/2014/main" id="{FDCEC8D8-F42C-D342-6609-6313A07D428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187" y="1532"/>
                  <a:ext cx="356" cy="127"/>
                  <a:chOff x="2187" y="1532"/>
                  <a:chExt cx="356" cy="127"/>
                </a:xfrm>
              </p:grpSpPr>
              <p:sp>
                <p:nvSpPr>
                  <p:cNvPr id="135177" name="Freeform 9">
                    <a:extLst>
                      <a:ext uri="{FF2B5EF4-FFF2-40B4-BE49-F238E27FC236}">
                        <a16:creationId xmlns:a16="http://schemas.microsoft.com/office/drawing/2014/main" id="{410EC314-959B-8FCA-3F8B-9A772537CD8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338" y="1532"/>
                    <a:ext cx="204" cy="127"/>
                  </a:xfrm>
                  <a:custGeom>
                    <a:avLst/>
                    <a:gdLst>
                      <a:gd name="T0" fmla="*/ 0 w 204"/>
                      <a:gd name="T1" fmla="*/ 37 h 127"/>
                      <a:gd name="T2" fmla="*/ 0 w 204"/>
                      <a:gd name="T3" fmla="*/ 126 h 127"/>
                      <a:gd name="T4" fmla="*/ 203 w 204"/>
                      <a:gd name="T5" fmla="*/ 61 h 127"/>
                      <a:gd name="T6" fmla="*/ 203 w 204"/>
                      <a:gd name="T7" fmla="*/ 0 h 127"/>
                      <a:gd name="T8" fmla="*/ 0 w 204"/>
                      <a:gd name="T9" fmla="*/ 37 h 12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04" h="127">
                        <a:moveTo>
                          <a:pt x="0" y="37"/>
                        </a:moveTo>
                        <a:lnTo>
                          <a:pt x="0" y="126"/>
                        </a:lnTo>
                        <a:lnTo>
                          <a:pt x="203" y="61"/>
                        </a:lnTo>
                        <a:lnTo>
                          <a:pt x="203" y="0"/>
                        </a:lnTo>
                        <a:lnTo>
                          <a:pt x="0" y="37"/>
                        </a:lnTo>
                      </a:path>
                    </a:pathLst>
                  </a:custGeom>
                  <a:solidFill>
                    <a:srgbClr val="A0A0A0"/>
                  </a:solidFill>
                  <a:ln w="12700" cap="rnd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135178" name="Freeform 10">
                    <a:extLst>
                      <a:ext uri="{FF2B5EF4-FFF2-40B4-BE49-F238E27FC236}">
                        <a16:creationId xmlns:a16="http://schemas.microsoft.com/office/drawing/2014/main" id="{C5BD53A3-9669-A74C-5DA9-FEE38DDCCD5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187" y="1561"/>
                    <a:ext cx="152" cy="98"/>
                  </a:xfrm>
                  <a:custGeom>
                    <a:avLst/>
                    <a:gdLst>
                      <a:gd name="T0" fmla="*/ 151 w 152"/>
                      <a:gd name="T1" fmla="*/ 8 h 98"/>
                      <a:gd name="T2" fmla="*/ 151 w 152"/>
                      <a:gd name="T3" fmla="*/ 97 h 98"/>
                      <a:gd name="T4" fmla="*/ 0 w 152"/>
                      <a:gd name="T5" fmla="*/ 75 h 98"/>
                      <a:gd name="T6" fmla="*/ 0 w 152"/>
                      <a:gd name="T7" fmla="*/ 0 h 98"/>
                      <a:gd name="T8" fmla="*/ 151 w 152"/>
                      <a:gd name="T9" fmla="*/ 8 h 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52" h="98">
                        <a:moveTo>
                          <a:pt x="151" y="8"/>
                        </a:moveTo>
                        <a:lnTo>
                          <a:pt x="151" y="97"/>
                        </a:lnTo>
                        <a:lnTo>
                          <a:pt x="0" y="75"/>
                        </a:lnTo>
                        <a:lnTo>
                          <a:pt x="0" y="0"/>
                        </a:lnTo>
                        <a:lnTo>
                          <a:pt x="151" y="8"/>
                        </a:lnTo>
                      </a:path>
                    </a:pathLst>
                  </a:custGeom>
                  <a:solidFill>
                    <a:srgbClr val="808080"/>
                  </a:solidFill>
                  <a:ln w="12700" cap="rnd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135179" name="Freeform 11">
                    <a:extLst>
                      <a:ext uri="{FF2B5EF4-FFF2-40B4-BE49-F238E27FC236}">
                        <a16:creationId xmlns:a16="http://schemas.microsoft.com/office/drawing/2014/main" id="{0657030E-CC65-8B44-7A49-D46A2A47DB4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188" y="1533"/>
                    <a:ext cx="355" cy="39"/>
                  </a:xfrm>
                  <a:custGeom>
                    <a:avLst/>
                    <a:gdLst>
                      <a:gd name="T0" fmla="*/ 0 w 355"/>
                      <a:gd name="T1" fmla="*/ 29 h 39"/>
                      <a:gd name="T2" fmla="*/ 152 w 355"/>
                      <a:gd name="T3" fmla="*/ 38 h 39"/>
                      <a:gd name="T4" fmla="*/ 354 w 355"/>
                      <a:gd name="T5" fmla="*/ 0 h 39"/>
                      <a:gd name="T6" fmla="*/ 205 w 355"/>
                      <a:gd name="T7" fmla="*/ 0 h 39"/>
                      <a:gd name="T8" fmla="*/ 0 w 355"/>
                      <a:gd name="T9" fmla="*/ 29 h 3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55" h="39">
                        <a:moveTo>
                          <a:pt x="0" y="29"/>
                        </a:moveTo>
                        <a:lnTo>
                          <a:pt x="152" y="38"/>
                        </a:lnTo>
                        <a:lnTo>
                          <a:pt x="354" y="0"/>
                        </a:lnTo>
                        <a:lnTo>
                          <a:pt x="205" y="0"/>
                        </a:lnTo>
                        <a:lnTo>
                          <a:pt x="0" y="29"/>
                        </a:lnTo>
                      </a:path>
                    </a:pathLst>
                  </a:custGeom>
                  <a:solidFill>
                    <a:srgbClr val="C0C0C0"/>
                  </a:solidFill>
                  <a:ln w="12700" cap="rnd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</p:grpSp>
            <p:sp>
              <p:nvSpPr>
                <p:cNvPr id="135180" name="Freeform 12">
                  <a:extLst>
                    <a:ext uri="{FF2B5EF4-FFF2-40B4-BE49-F238E27FC236}">
                      <a16:creationId xmlns:a16="http://schemas.microsoft.com/office/drawing/2014/main" id="{340806D7-1A7A-4FBE-6930-4A1C2682D7C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02" y="1521"/>
                  <a:ext cx="129" cy="37"/>
                </a:xfrm>
                <a:custGeom>
                  <a:avLst/>
                  <a:gdLst>
                    <a:gd name="T0" fmla="*/ 0 w 129"/>
                    <a:gd name="T1" fmla="*/ 20 h 37"/>
                    <a:gd name="T2" fmla="*/ 0 w 129"/>
                    <a:gd name="T3" fmla="*/ 31 h 37"/>
                    <a:gd name="T4" fmla="*/ 59 w 129"/>
                    <a:gd name="T5" fmla="*/ 36 h 37"/>
                    <a:gd name="T6" fmla="*/ 128 w 129"/>
                    <a:gd name="T7" fmla="*/ 23 h 37"/>
                    <a:gd name="T8" fmla="*/ 128 w 129"/>
                    <a:gd name="T9" fmla="*/ 0 h 37"/>
                    <a:gd name="T10" fmla="*/ 0 w 129"/>
                    <a:gd name="T11" fmla="*/ 20 h 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29" h="37">
                      <a:moveTo>
                        <a:pt x="0" y="20"/>
                      </a:moveTo>
                      <a:lnTo>
                        <a:pt x="0" y="31"/>
                      </a:lnTo>
                      <a:lnTo>
                        <a:pt x="59" y="36"/>
                      </a:lnTo>
                      <a:lnTo>
                        <a:pt x="128" y="23"/>
                      </a:lnTo>
                      <a:lnTo>
                        <a:pt x="128" y="0"/>
                      </a:lnTo>
                      <a:lnTo>
                        <a:pt x="0" y="20"/>
                      </a:lnTo>
                    </a:path>
                  </a:pathLst>
                </a:custGeom>
                <a:solidFill>
                  <a:srgbClr val="606060"/>
                </a:solidFill>
                <a:ln w="12700" cap="rnd" cmpd="sng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grpSp>
              <p:nvGrpSpPr>
                <p:cNvPr id="135181" name="Group 13">
                  <a:extLst>
                    <a:ext uri="{FF2B5EF4-FFF2-40B4-BE49-F238E27FC236}">
                      <a16:creationId xmlns:a16="http://schemas.microsoft.com/office/drawing/2014/main" id="{4BA59C6A-5DFE-EAC1-55B2-E5D60484745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215" y="1367"/>
                  <a:ext cx="286" cy="183"/>
                  <a:chOff x="2215" y="1367"/>
                  <a:chExt cx="286" cy="183"/>
                </a:xfrm>
              </p:grpSpPr>
              <p:sp>
                <p:nvSpPr>
                  <p:cNvPr id="135182" name="Freeform 14">
                    <a:extLst>
                      <a:ext uri="{FF2B5EF4-FFF2-40B4-BE49-F238E27FC236}">
                        <a16:creationId xmlns:a16="http://schemas.microsoft.com/office/drawing/2014/main" id="{8EC834DB-63A3-135B-5BD0-300220580DF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337" y="1367"/>
                    <a:ext cx="164" cy="178"/>
                  </a:xfrm>
                  <a:custGeom>
                    <a:avLst/>
                    <a:gdLst>
                      <a:gd name="T0" fmla="*/ 23 w 164"/>
                      <a:gd name="T1" fmla="*/ 177 h 178"/>
                      <a:gd name="T2" fmla="*/ 0 w 164"/>
                      <a:gd name="T3" fmla="*/ 5 h 178"/>
                      <a:gd name="T4" fmla="*/ 140 w 164"/>
                      <a:gd name="T5" fmla="*/ 0 h 178"/>
                      <a:gd name="T6" fmla="*/ 163 w 164"/>
                      <a:gd name="T7" fmla="*/ 153 h 178"/>
                      <a:gd name="T8" fmla="*/ 23 w 164"/>
                      <a:gd name="T9" fmla="*/ 177 h 17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64" h="178">
                        <a:moveTo>
                          <a:pt x="23" y="177"/>
                        </a:moveTo>
                        <a:lnTo>
                          <a:pt x="0" y="5"/>
                        </a:lnTo>
                        <a:lnTo>
                          <a:pt x="140" y="0"/>
                        </a:lnTo>
                        <a:lnTo>
                          <a:pt x="163" y="153"/>
                        </a:lnTo>
                        <a:lnTo>
                          <a:pt x="23" y="177"/>
                        </a:lnTo>
                      </a:path>
                    </a:pathLst>
                  </a:custGeom>
                  <a:solidFill>
                    <a:srgbClr val="A0A0A0"/>
                  </a:solidFill>
                  <a:ln w="12700" cap="rnd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135183" name="Freeform 15">
                    <a:extLst>
                      <a:ext uri="{FF2B5EF4-FFF2-40B4-BE49-F238E27FC236}">
                        <a16:creationId xmlns:a16="http://schemas.microsoft.com/office/drawing/2014/main" id="{79C399B4-79C1-6E82-A12D-7BD1264A846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215" y="1374"/>
                    <a:ext cx="147" cy="176"/>
                  </a:xfrm>
                  <a:custGeom>
                    <a:avLst/>
                    <a:gdLst>
                      <a:gd name="T0" fmla="*/ 122 w 147"/>
                      <a:gd name="T1" fmla="*/ 0 h 176"/>
                      <a:gd name="T2" fmla="*/ 0 w 147"/>
                      <a:gd name="T3" fmla="*/ 39 h 176"/>
                      <a:gd name="T4" fmla="*/ 16 w 147"/>
                      <a:gd name="T5" fmla="*/ 175 h 176"/>
                      <a:gd name="T6" fmla="*/ 146 w 147"/>
                      <a:gd name="T7" fmla="*/ 170 h 176"/>
                      <a:gd name="T8" fmla="*/ 122 w 147"/>
                      <a:gd name="T9" fmla="*/ 0 h 17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47" h="176">
                        <a:moveTo>
                          <a:pt x="122" y="0"/>
                        </a:moveTo>
                        <a:lnTo>
                          <a:pt x="0" y="39"/>
                        </a:lnTo>
                        <a:lnTo>
                          <a:pt x="16" y="175"/>
                        </a:lnTo>
                        <a:lnTo>
                          <a:pt x="146" y="170"/>
                        </a:lnTo>
                        <a:lnTo>
                          <a:pt x="122" y="0"/>
                        </a:lnTo>
                      </a:path>
                    </a:pathLst>
                  </a:custGeom>
                  <a:solidFill>
                    <a:srgbClr val="808080"/>
                  </a:solidFill>
                  <a:ln w="12700" cap="rnd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135184" name="Freeform 16">
                    <a:extLst>
                      <a:ext uri="{FF2B5EF4-FFF2-40B4-BE49-F238E27FC236}">
                        <a16:creationId xmlns:a16="http://schemas.microsoft.com/office/drawing/2014/main" id="{B1082B46-9DCD-26ED-ACA9-BFD07C28717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364" y="1385"/>
                    <a:ext cx="119" cy="134"/>
                  </a:xfrm>
                  <a:custGeom>
                    <a:avLst/>
                    <a:gdLst>
                      <a:gd name="T0" fmla="*/ 0 w 119"/>
                      <a:gd name="T1" fmla="*/ 7 h 134"/>
                      <a:gd name="T2" fmla="*/ 16 w 119"/>
                      <a:gd name="T3" fmla="*/ 133 h 134"/>
                      <a:gd name="T4" fmla="*/ 118 w 119"/>
                      <a:gd name="T5" fmla="*/ 119 h 134"/>
                      <a:gd name="T6" fmla="*/ 99 w 119"/>
                      <a:gd name="T7" fmla="*/ 0 h 134"/>
                      <a:gd name="T8" fmla="*/ 0 w 119"/>
                      <a:gd name="T9" fmla="*/ 7 h 13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19" h="134">
                        <a:moveTo>
                          <a:pt x="0" y="7"/>
                        </a:moveTo>
                        <a:lnTo>
                          <a:pt x="16" y="133"/>
                        </a:lnTo>
                        <a:lnTo>
                          <a:pt x="118" y="119"/>
                        </a:lnTo>
                        <a:lnTo>
                          <a:pt x="99" y="0"/>
                        </a:lnTo>
                        <a:lnTo>
                          <a:pt x="0" y="7"/>
                        </a:lnTo>
                      </a:path>
                    </a:pathLst>
                  </a:custGeom>
                  <a:solidFill>
                    <a:srgbClr val="00C0C0"/>
                  </a:solidFill>
                  <a:ln w="12700" cap="rnd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</p:grpSp>
          </p:grpSp>
          <p:grpSp>
            <p:nvGrpSpPr>
              <p:cNvPr id="135185" name="Group 17">
                <a:extLst>
                  <a:ext uri="{FF2B5EF4-FFF2-40B4-BE49-F238E27FC236}">
                    <a16:creationId xmlns:a16="http://schemas.microsoft.com/office/drawing/2014/main" id="{3F7F5FD3-ED9A-8C2D-DE55-6B82FBDEC33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412" y="1546"/>
                <a:ext cx="117" cy="83"/>
                <a:chOff x="2412" y="1546"/>
                <a:chExt cx="117" cy="83"/>
              </a:xfrm>
            </p:grpSpPr>
            <p:sp>
              <p:nvSpPr>
                <p:cNvPr id="135186" name="Freeform 18">
                  <a:extLst>
                    <a:ext uri="{FF2B5EF4-FFF2-40B4-BE49-F238E27FC236}">
                      <a16:creationId xmlns:a16="http://schemas.microsoft.com/office/drawing/2014/main" id="{D67EE4E6-89A2-507C-8FA6-855349D809D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12" y="1546"/>
                  <a:ext cx="117" cy="83"/>
                </a:xfrm>
                <a:custGeom>
                  <a:avLst/>
                  <a:gdLst>
                    <a:gd name="T0" fmla="*/ 116 w 117"/>
                    <a:gd name="T1" fmla="*/ 0 h 83"/>
                    <a:gd name="T2" fmla="*/ 0 w 117"/>
                    <a:gd name="T3" fmla="*/ 25 h 83"/>
                    <a:gd name="T4" fmla="*/ 0 w 117"/>
                    <a:gd name="T5" fmla="*/ 82 h 83"/>
                    <a:gd name="T6" fmla="*/ 116 w 117"/>
                    <a:gd name="T7" fmla="*/ 47 h 83"/>
                    <a:gd name="T8" fmla="*/ 116 w 117"/>
                    <a:gd name="T9" fmla="*/ 0 h 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7" h="83">
                      <a:moveTo>
                        <a:pt x="116" y="0"/>
                      </a:moveTo>
                      <a:lnTo>
                        <a:pt x="0" y="25"/>
                      </a:lnTo>
                      <a:lnTo>
                        <a:pt x="0" y="82"/>
                      </a:lnTo>
                      <a:lnTo>
                        <a:pt x="116" y="47"/>
                      </a:lnTo>
                      <a:lnTo>
                        <a:pt x="116" y="0"/>
                      </a:lnTo>
                    </a:path>
                  </a:pathLst>
                </a:custGeom>
                <a:solidFill>
                  <a:srgbClr val="404040"/>
                </a:solidFill>
                <a:ln w="12700" cap="rnd" cmpd="sng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135187" name="Line 19">
                  <a:extLst>
                    <a:ext uri="{FF2B5EF4-FFF2-40B4-BE49-F238E27FC236}">
                      <a16:creationId xmlns:a16="http://schemas.microsoft.com/office/drawing/2014/main" id="{64E65552-5EED-B57B-F178-60289B46E9C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488" y="1563"/>
                  <a:ext cx="28" cy="9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IN"/>
                </a:p>
              </p:txBody>
            </p:sp>
            <p:sp>
              <p:nvSpPr>
                <p:cNvPr id="135188" name="Line 20">
                  <a:extLst>
                    <a:ext uri="{FF2B5EF4-FFF2-40B4-BE49-F238E27FC236}">
                      <a16:creationId xmlns:a16="http://schemas.microsoft.com/office/drawing/2014/main" id="{F3EFD83D-E126-3518-1742-F4538BC5132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2433" y="1577"/>
                  <a:ext cx="38" cy="8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IN"/>
                </a:p>
              </p:txBody>
            </p:sp>
            <p:sp>
              <p:nvSpPr>
                <p:cNvPr id="135189" name="Line 21">
                  <a:extLst>
                    <a:ext uri="{FF2B5EF4-FFF2-40B4-BE49-F238E27FC236}">
                      <a16:creationId xmlns:a16="http://schemas.microsoft.com/office/drawing/2014/main" id="{06ED303E-FEF4-14BA-FF92-CE4839EC8BE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478" y="1557"/>
                  <a:ext cx="0" cy="52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IN"/>
                </a:p>
              </p:txBody>
            </p:sp>
            <p:sp>
              <p:nvSpPr>
                <p:cNvPr id="135190" name="Line 22">
                  <a:extLst>
                    <a:ext uri="{FF2B5EF4-FFF2-40B4-BE49-F238E27FC236}">
                      <a16:creationId xmlns:a16="http://schemas.microsoft.com/office/drawing/2014/main" id="{E4E8B1B0-AE91-60BE-C310-B0D51EEAA3D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422" y="1567"/>
                  <a:ext cx="0" cy="57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IN"/>
                </a:p>
              </p:txBody>
            </p:sp>
            <p:sp>
              <p:nvSpPr>
                <p:cNvPr id="135191" name="Line 23">
                  <a:extLst>
                    <a:ext uri="{FF2B5EF4-FFF2-40B4-BE49-F238E27FC236}">
                      <a16:creationId xmlns:a16="http://schemas.microsoft.com/office/drawing/2014/main" id="{A132354B-30F3-C0B2-D0D1-4FB4E339C62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2422" y="1567"/>
                  <a:ext cx="104" cy="27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IN"/>
                </a:p>
              </p:txBody>
            </p:sp>
            <p:sp>
              <p:nvSpPr>
                <p:cNvPr id="135192" name="Line 24">
                  <a:extLst>
                    <a:ext uri="{FF2B5EF4-FFF2-40B4-BE49-F238E27FC236}">
                      <a16:creationId xmlns:a16="http://schemas.microsoft.com/office/drawing/2014/main" id="{3370F579-DFC5-DCC0-751C-C28AB3962C6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422" y="1556"/>
                  <a:ext cx="105" cy="2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IN"/>
                </a:p>
              </p:txBody>
            </p:sp>
          </p:grpSp>
        </p:grpSp>
        <p:grpSp>
          <p:nvGrpSpPr>
            <p:cNvPr id="135193" name="Group 25">
              <a:extLst>
                <a:ext uri="{FF2B5EF4-FFF2-40B4-BE49-F238E27FC236}">
                  <a16:creationId xmlns:a16="http://schemas.microsoft.com/office/drawing/2014/main" id="{E007A7A9-BC77-BDAC-C1AA-22A24370A0D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370" y="1547"/>
              <a:ext cx="277" cy="142"/>
              <a:chOff x="2370" y="1547"/>
              <a:chExt cx="277" cy="142"/>
            </a:xfrm>
          </p:grpSpPr>
          <p:grpSp>
            <p:nvGrpSpPr>
              <p:cNvPr id="135194" name="Group 26">
                <a:extLst>
                  <a:ext uri="{FF2B5EF4-FFF2-40B4-BE49-F238E27FC236}">
                    <a16:creationId xmlns:a16="http://schemas.microsoft.com/office/drawing/2014/main" id="{EB2B7EAB-04D3-E954-73FB-8A1D9782B55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387" y="1624"/>
                <a:ext cx="46" cy="35"/>
                <a:chOff x="2387" y="1624"/>
                <a:chExt cx="46" cy="35"/>
              </a:xfrm>
            </p:grpSpPr>
            <p:sp>
              <p:nvSpPr>
                <p:cNvPr id="135195" name="Freeform 27">
                  <a:extLst>
                    <a:ext uri="{FF2B5EF4-FFF2-40B4-BE49-F238E27FC236}">
                      <a16:creationId xmlns:a16="http://schemas.microsoft.com/office/drawing/2014/main" id="{B814E44C-498F-1226-70A7-663F75A8EEC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87" y="1624"/>
                  <a:ext cx="24" cy="34"/>
                </a:xfrm>
                <a:custGeom>
                  <a:avLst/>
                  <a:gdLst>
                    <a:gd name="T0" fmla="*/ 7 w 24"/>
                    <a:gd name="T1" fmla="*/ 0 h 34"/>
                    <a:gd name="T2" fmla="*/ 0 w 24"/>
                    <a:gd name="T3" fmla="*/ 30 h 34"/>
                    <a:gd name="T4" fmla="*/ 17 w 24"/>
                    <a:gd name="T5" fmla="*/ 33 h 34"/>
                    <a:gd name="T6" fmla="*/ 23 w 24"/>
                    <a:gd name="T7" fmla="*/ 1 h 34"/>
                    <a:gd name="T8" fmla="*/ 7 w 24"/>
                    <a:gd name="T9" fmla="*/ 0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34">
                      <a:moveTo>
                        <a:pt x="7" y="0"/>
                      </a:moveTo>
                      <a:lnTo>
                        <a:pt x="0" y="30"/>
                      </a:lnTo>
                      <a:lnTo>
                        <a:pt x="17" y="33"/>
                      </a:lnTo>
                      <a:lnTo>
                        <a:pt x="23" y="1"/>
                      </a:lnTo>
                      <a:lnTo>
                        <a:pt x="7" y="0"/>
                      </a:lnTo>
                    </a:path>
                  </a:pathLst>
                </a:custGeom>
                <a:solidFill>
                  <a:srgbClr val="606060"/>
                </a:solidFill>
                <a:ln w="12700" cap="rnd" cmpd="sng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135196" name="Freeform 28">
                  <a:extLst>
                    <a:ext uri="{FF2B5EF4-FFF2-40B4-BE49-F238E27FC236}">
                      <a16:creationId xmlns:a16="http://schemas.microsoft.com/office/drawing/2014/main" id="{10609DDC-E9BE-D620-2D78-65AD2DEE366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97" y="1629"/>
                  <a:ext cx="36" cy="30"/>
                </a:xfrm>
                <a:custGeom>
                  <a:avLst/>
                  <a:gdLst>
                    <a:gd name="T0" fmla="*/ 2 w 36"/>
                    <a:gd name="T1" fmla="*/ 1 h 30"/>
                    <a:gd name="T2" fmla="*/ 0 w 36"/>
                    <a:gd name="T3" fmla="*/ 29 h 30"/>
                    <a:gd name="T4" fmla="*/ 35 w 36"/>
                    <a:gd name="T5" fmla="*/ 13 h 30"/>
                    <a:gd name="T6" fmla="*/ 21 w 36"/>
                    <a:gd name="T7" fmla="*/ 9 h 30"/>
                    <a:gd name="T8" fmla="*/ 8 w 36"/>
                    <a:gd name="T9" fmla="*/ 16 h 30"/>
                    <a:gd name="T10" fmla="*/ 12 w 36"/>
                    <a:gd name="T11" fmla="*/ 0 h 30"/>
                    <a:gd name="T12" fmla="*/ 2 w 36"/>
                    <a:gd name="T13" fmla="*/ 1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6" h="30">
                      <a:moveTo>
                        <a:pt x="2" y="1"/>
                      </a:moveTo>
                      <a:lnTo>
                        <a:pt x="0" y="29"/>
                      </a:lnTo>
                      <a:lnTo>
                        <a:pt x="35" y="13"/>
                      </a:lnTo>
                      <a:lnTo>
                        <a:pt x="21" y="9"/>
                      </a:lnTo>
                      <a:lnTo>
                        <a:pt x="8" y="16"/>
                      </a:lnTo>
                      <a:lnTo>
                        <a:pt x="12" y="0"/>
                      </a:lnTo>
                      <a:lnTo>
                        <a:pt x="2" y="1"/>
                      </a:lnTo>
                    </a:path>
                  </a:pathLst>
                </a:custGeom>
                <a:solidFill>
                  <a:srgbClr val="404040"/>
                </a:solidFill>
                <a:ln w="12700" cap="rnd" cmpd="sng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</p:grpSp>
          <p:grpSp>
            <p:nvGrpSpPr>
              <p:cNvPr id="135197" name="Group 29">
                <a:extLst>
                  <a:ext uri="{FF2B5EF4-FFF2-40B4-BE49-F238E27FC236}">
                    <a16:creationId xmlns:a16="http://schemas.microsoft.com/office/drawing/2014/main" id="{261BA48B-D118-A7BC-3351-001A36CB0EC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370" y="1547"/>
                <a:ext cx="277" cy="142"/>
                <a:chOff x="2370" y="1547"/>
                <a:chExt cx="277" cy="142"/>
              </a:xfrm>
            </p:grpSpPr>
            <p:sp>
              <p:nvSpPr>
                <p:cNvPr id="135198" name="Freeform 30">
                  <a:extLst>
                    <a:ext uri="{FF2B5EF4-FFF2-40B4-BE49-F238E27FC236}">
                      <a16:creationId xmlns:a16="http://schemas.microsoft.com/office/drawing/2014/main" id="{59EDCB19-601D-CD9B-FA2D-7EF62861AEB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76" y="1547"/>
                  <a:ext cx="271" cy="126"/>
                </a:xfrm>
                <a:custGeom>
                  <a:avLst/>
                  <a:gdLst>
                    <a:gd name="T0" fmla="*/ 0 w 271"/>
                    <a:gd name="T1" fmla="*/ 53 h 126"/>
                    <a:gd name="T2" fmla="*/ 128 w 271"/>
                    <a:gd name="T3" fmla="*/ 125 h 126"/>
                    <a:gd name="T4" fmla="*/ 270 w 271"/>
                    <a:gd name="T5" fmla="*/ 54 h 126"/>
                    <a:gd name="T6" fmla="*/ 162 w 271"/>
                    <a:gd name="T7" fmla="*/ 0 h 126"/>
                    <a:gd name="T8" fmla="*/ 0 w 271"/>
                    <a:gd name="T9" fmla="*/ 53 h 1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1" h="126">
                      <a:moveTo>
                        <a:pt x="0" y="53"/>
                      </a:moveTo>
                      <a:lnTo>
                        <a:pt x="128" y="125"/>
                      </a:lnTo>
                      <a:lnTo>
                        <a:pt x="270" y="54"/>
                      </a:lnTo>
                      <a:lnTo>
                        <a:pt x="162" y="0"/>
                      </a:lnTo>
                      <a:lnTo>
                        <a:pt x="0" y="53"/>
                      </a:lnTo>
                    </a:path>
                  </a:pathLst>
                </a:custGeom>
                <a:solidFill>
                  <a:srgbClr val="808080"/>
                </a:solidFill>
                <a:ln w="12700" cap="rnd" cmpd="sng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135199" name="Freeform 31">
                  <a:extLst>
                    <a:ext uri="{FF2B5EF4-FFF2-40B4-BE49-F238E27FC236}">
                      <a16:creationId xmlns:a16="http://schemas.microsoft.com/office/drawing/2014/main" id="{1EA377F8-8F9C-09BF-C2A0-08BB6A544C8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70" y="1599"/>
                  <a:ext cx="137" cy="90"/>
                </a:xfrm>
                <a:custGeom>
                  <a:avLst/>
                  <a:gdLst>
                    <a:gd name="T0" fmla="*/ 5 w 137"/>
                    <a:gd name="T1" fmla="*/ 0 h 90"/>
                    <a:gd name="T2" fmla="*/ 136 w 137"/>
                    <a:gd name="T3" fmla="*/ 73 h 90"/>
                    <a:gd name="T4" fmla="*/ 131 w 137"/>
                    <a:gd name="T5" fmla="*/ 89 h 90"/>
                    <a:gd name="T6" fmla="*/ 0 w 137"/>
                    <a:gd name="T7" fmla="*/ 14 h 90"/>
                    <a:gd name="T8" fmla="*/ 5 w 137"/>
                    <a:gd name="T9" fmla="*/ 0 h 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7" h="90">
                      <a:moveTo>
                        <a:pt x="5" y="0"/>
                      </a:moveTo>
                      <a:lnTo>
                        <a:pt x="136" y="73"/>
                      </a:lnTo>
                      <a:lnTo>
                        <a:pt x="131" y="89"/>
                      </a:lnTo>
                      <a:lnTo>
                        <a:pt x="0" y="14"/>
                      </a:lnTo>
                      <a:lnTo>
                        <a:pt x="5" y="0"/>
                      </a:lnTo>
                    </a:path>
                  </a:pathLst>
                </a:custGeom>
                <a:solidFill>
                  <a:srgbClr val="606060"/>
                </a:solidFill>
                <a:ln w="12700" cap="rnd" cmpd="sng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135200" name="Freeform 32">
                  <a:extLst>
                    <a:ext uri="{FF2B5EF4-FFF2-40B4-BE49-F238E27FC236}">
                      <a16:creationId xmlns:a16="http://schemas.microsoft.com/office/drawing/2014/main" id="{E7F0B550-EF4F-4644-B807-7B2ACD5861E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00" y="1601"/>
                  <a:ext cx="147" cy="88"/>
                </a:xfrm>
                <a:custGeom>
                  <a:avLst/>
                  <a:gdLst>
                    <a:gd name="T0" fmla="*/ 0 w 147"/>
                    <a:gd name="T1" fmla="*/ 87 h 88"/>
                    <a:gd name="T2" fmla="*/ 4 w 147"/>
                    <a:gd name="T3" fmla="*/ 70 h 88"/>
                    <a:gd name="T4" fmla="*/ 146 w 147"/>
                    <a:gd name="T5" fmla="*/ 0 h 88"/>
                    <a:gd name="T6" fmla="*/ 140 w 147"/>
                    <a:gd name="T7" fmla="*/ 12 h 88"/>
                    <a:gd name="T8" fmla="*/ 0 w 147"/>
                    <a:gd name="T9" fmla="*/ 87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47" h="88">
                      <a:moveTo>
                        <a:pt x="0" y="87"/>
                      </a:moveTo>
                      <a:lnTo>
                        <a:pt x="4" y="70"/>
                      </a:lnTo>
                      <a:lnTo>
                        <a:pt x="146" y="0"/>
                      </a:lnTo>
                      <a:lnTo>
                        <a:pt x="140" y="12"/>
                      </a:lnTo>
                      <a:lnTo>
                        <a:pt x="0" y="87"/>
                      </a:lnTo>
                    </a:path>
                  </a:pathLst>
                </a:custGeom>
                <a:solidFill>
                  <a:srgbClr val="404040"/>
                </a:solidFill>
                <a:ln w="12700" cap="rnd" cmpd="sng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135201" name="Freeform 33">
                  <a:extLst>
                    <a:ext uri="{FF2B5EF4-FFF2-40B4-BE49-F238E27FC236}">
                      <a16:creationId xmlns:a16="http://schemas.microsoft.com/office/drawing/2014/main" id="{506D027B-37C9-8775-6781-56C5EDEE2ED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26" y="1606"/>
                  <a:ext cx="110" cy="57"/>
                </a:xfrm>
                <a:custGeom>
                  <a:avLst/>
                  <a:gdLst>
                    <a:gd name="T0" fmla="*/ 0 w 110"/>
                    <a:gd name="T1" fmla="*/ 14 h 57"/>
                    <a:gd name="T2" fmla="*/ 37 w 110"/>
                    <a:gd name="T3" fmla="*/ 0 h 57"/>
                    <a:gd name="T4" fmla="*/ 109 w 110"/>
                    <a:gd name="T5" fmla="*/ 37 h 57"/>
                    <a:gd name="T6" fmla="*/ 72 w 110"/>
                    <a:gd name="T7" fmla="*/ 56 h 57"/>
                    <a:gd name="T8" fmla="*/ 0 w 110"/>
                    <a:gd name="T9" fmla="*/ 14 h 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0" h="57">
                      <a:moveTo>
                        <a:pt x="0" y="14"/>
                      </a:moveTo>
                      <a:lnTo>
                        <a:pt x="37" y="0"/>
                      </a:lnTo>
                      <a:lnTo>
                        <a:pt x="109" y="37"/>
                      </a:lnTo>
                      <a:lnTo>
                        <a:pt x="72" y="56"/>
                      </a:lnTo>
                      <a:lnTo>
                        <a:pt x="0" y="14"/>
                      </a:lnTo>
                    </a:path>
                  </a:pathLst>
                </a:custGeom>
                <a:solidFill>
                  <a:srgbClr val="A0A0A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135202" name="Freeform 34">
                  <a:extLst>
                    <a:ext uri="{FF2B5EF4-FFF2-40B4-BE49-F238E27FC236}">
                      <a16:creationId xmlns:a16="http://schemas.microsoft.com/office/drawing/2014/main" id="{0CCB1A65-5431-CBCC-A374-A9AB2008420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71" y="1568"/>
                  <a:ext cx="162" cy="75"/>
                </a:xfrm>
                <a:custGeom>
                  <a:avLst/>
                  <a:gdLst>
                    <a:gd name="T0" fmla="*/ 0 w 162"/>
                    <a:gd name="T1" fmla="*/ 36 h 75"/>
                    <a:gd name="T2" fmla="*/ 70 w 162"/>
                    <a:gd name="T3" fmla="*/ 74 h 75"/>
                    <a:gd name="T4" fmla="*/ 161 w 162"/>
                    <a:gd name="T5" fmla="*/ 32 h 75"/>
                    <a:gd name="T6" fmla="*/ 95 w 162"/>
                    <a:gd name="T7" fmla="*/ 0 h 75"/>
                    <a:gd name="T8" fmla="*/ 0 w 162"/>
                    <a:gd name="T9" fmla="*/ 36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62" h="75">
                      <a:moveTo>
                        <a:pt x="0" y="36"/>
                      </a:moveTo>
                      <a:lnTo>
                        <a:pt x="70" y="74"/>
                      </a:lnTo>
                      <a:lnTo>
                        <a:pt x="161" y="32"/>
                      </a:lnTo>
                      <a:lnTo>
                        <a:pt x="95" y="0"/>
                      </a:lnTo>
                      <a:lnTo>
                        <a:pt x="0" y="36"/>
                      </a:lnTo>
                    </a:path>
                  </a:pathLst>
                </a:custGeom>
                <a:solidFill>
                  <a:srgbClr val="A0A0A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135203" name="Freeform 35">
                  <a:extLst>
                    <a:ext uri="{FF2B5EF4-FFF2-40B4-BE49-F238E27FC236}">
                      <a16:creationId xmlns:a16="http://schemas.microsoft.com/office/drawing/2014/main" id="{31B68C8F-240A-0178-9F4A-0B5FD930170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87" y="1551"/>
                  <a:ext cx="177" cy="68"/>
                </a:xfrm>
                <a:custGeom>
                  <a:avLst/>
                  <a:gdLst>
                    <a:gd name="T0" fmla="*/ 36 w 177"/>
                    <a:gd name="T1" fmla="*/ 67 h 68"/>
                    <a:gd name="T2" fmla="*/ 0 w 177"/>
                    <a:gd name="T3" fmla="*/ 48 h 68"/>
                    <a:gd name="T4" fmla="*/ 148 w 177"/>
                    <a:gd name="T5" fmla="*/ 0 h 68"/>
                    <a:gd name="T6" fmla="*/ 176 w 177"/>
                    <a:gd name="T7" fmla="*/ 13 h 68"/>
                    <a:gd name="T8" fmla="*/ 36 w 177"/>
                    <a:gd name="T9" fmla="*/ 67 h 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7" h="68">
                      <a:moveTo>
                        <a:pt x="36" y="67"/>
                      </a:moveTo>
                      <a:lnTo>
                        <a:pt x="0" y="48"/>
                      </a:lnTo>
                      <a:lnTo>
                        <a:pt x="148" y="0"/>
                      </a:lnTo>
                      <a:lnTo>
                        <a:pt x="176" y="13"/>
                      </a:lnTo>
                      <a:lnTo>
                        <a:pt x="36" y="67"/>
                      </a:lnTo>
                    </a:path>
                  </a:pathLst>
                </a:custGeom>
                <a:solidFill>
                  <a:srgbClr val="A0A0A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135204" name="Line 36">
                  <a:extLst>
                    <a:ext uri="{FF2B5EF4-FFF2-40B4-BE49-F238E27FC236}">
                      <a16:creationId xmlns:a16="http://schemas.microsoft.com/office/drawing/2014/main" id="{1817BC6C-F077-EEAC-665C-2653A858EE9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390" y="1552"/>
                  <a:ext cx="151" cy="53"/>
                </a:xfrm>
                <a:prstGeom prst="line">
                  <a:avLst/>
                </a:prstGeom>
                <a:noFill/>
                <a:ln w="12700">
                  <a:solidFill>
                    <a:srgbClr val="808080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IN"/>
                </a:p>
              </p:txBody>
            </p:sp>
            <p:sp>
              <p:nvSpPr>
                <p:cNvPr id="135205" name="Line 37">
                  <a:extLst>
                    <a:ext uri="{FF2B5EF4-FFF2-40B4-BE49-F238E27FC236}">
                      <a16:creationId xmlns:a16="http://schemas.microsoft.com/office/drawing/2014/main" id="{4DB3FF7F-3563-8E6A-8BBD-47475BCF303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405" y="1557"/>
                  <a:ext cx="146" cy="54"/>
                </a:xfrm>
                <a:prstGeom prst="line">
                  <a:avLst/>
                </a:prstGeom>
                <a:noFill/>
                <a:ln w="12700">
                  <a:solidFill>
                    <a:srgbClr val="808080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IN"/>
                </a:p>
              </p:txBody>
            </p:sp>
            <p:sp>
              <p:nvSpPr>
                <p:cNvPr id="135206" name="Line 38">
                  <a:extLst>
                    <a:ext uri="{FF2B5EF4-FFF2-40B4-BE49-F238E27FC236}">
                      <a16:creationId xmlns:a16="http://schemas.microsoft.com/office/drawing/2014/main" id="{AB44EA1C-D4A2-E457-8F01-91C9A259E05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414" y="1561"/>
                  <a:ext cx="142" cy="55"/>
                </a:xfrm>
                <a:prstGeom prst="line">
                  <a:avLst/>
                </a:prstGeom>
                <a:noFill/>
                <a:ln w="12700">
                  <a:solidFill>
                    <a:srgbClr val="808080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IN"/>
                </a:p>
              </p:txBody>
            </p:sp>
            <p:sp>
              <p:nvSpPr>
                <p:cNvPr id="135207" name="Line 39">
                  <a:extLst>
                    <a:ext uri="{FF2B5EF4-FFF2-40B4-BE49-F238E27FC236}">
                      <a16:creationId xmlns:a16="http://schemas.microsoft.com/office/drawing/2014/main" id="{E5663920-2C82-D2DD-380A-9760EEE7ACA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435" y="1570"/>
                  <a:ext cx="141" cy="57"/>
                </a:xfrm>
                <a:prstGeom prst="line">
                  <a:avLst/>
                </a:prstGeom>
                <a:noFill/>
                <a:ln w="12700">
                  <a:solidFill>
                    <a:srgbClr val="808080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IN"/>
                </a:p>
              </p:txBody>
            </p:sp>
            <p:sp>
              <p:nvSpPr>
                <p:cNvPr id="135208" name="Line 40">
                  <a:extLst>
                    <a:ext uri="{FF2B5EF4-FFF2-40B4-BE49-F238E27FC236}">
                      <a16:creationId xmlns:a16="http://schemas.microsoft.com/office/drawing/2014/main" id="{B7EEE340-B4B8-FBAC-30C4-397DE55A847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447" y="1577"/>
                  <a:ext cx="139" cy="57"/>
                </a:xfrm>
                <a:prstGeom prst="line">
                  <a:avLst/>
                </a:prstGeom>
                <a:noFill/>
                <a:ln w="12700">
                  <a:solidFill>
                    <a:srgbClr val="808080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IN"/>
                </a:p>
              </p:txBody>
            </p:sp>
            <p:sp>
              <p:nvSpPr>
                <p:cNvPr id="135209" name="Line 41">
                  <a:extLst>
                    <a:ext uri="{FF2B5EF4-FFF2-40B4-BE49-F238E27FC236}">
                      <a16:creationId xmlns:a16="http://schemas.microsoft.com/office/drawing/2014/main" id="{2712FE1A-5968-A9D8-205D-15E856B118A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457" y="1582"/>
                  <a:ext cx="140" cy="60"/>
                </a:xfrm>
                <a:prstGeom prst="line">
                  <a:avLst/>
                </a:prstGeom>
                <a:noFill/>
                <a:ln w="12700">
                  <a:solidFill>
                    <a:srgbClr val="808080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IN"/>
                </a:p>
              </p:txBody>
            </p:sp>
            <p:sp>
              <p:nvSpPr>
                <p:cNvPr id="135210" name="Line 42">
                  <a:extLst>
                    <a:ext uri="{FF2B5EF4-FFF2-40B4-BE49-F238E27FC236}">
                      <a16:creationId xmlns:a16="http://schemas.microsoft.com/office/drawing/2014/main" id="{7112DDED-2785-CA0E-2ABA-CDF55E1E85D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472" y="1588"/>
                  <a:ext cx="136" cy="60"/>
                </a:xfrm>
                <a:prstGeom prst="line">
                  <a:avLst/>
                </a:prstGeom>
                <a:noFill/>
                <a:ln w="12700">
                  <a:solidFill>
                    <a:srgbClr val="808080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IN"/>
                </a:p>
              </p:txBody>
            </p:sp>
            <p:sp>
              <p:nvSpPr>
                <p:cNvPr id="135211" name="Line 43">
                  <a:extLst>
                    <a:ext uri="{FF2B5EF4-FFF2-40B4-BE49-F238E27FC236}">
                      <a16:creationId xmlns:a16="http://schemas.microsoft.com/office/drawing/2014/main" id="{65A5E325-2340-4E86-2687-4DF67D280A3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485" y="1595"/>
                  <a:ext cx="133" cy="60"/>
                </a:xfrm>
                <a:prstGeom prst="line">
                  <a:avLst/>
                </a:prstGeom>
                <a:noFill/>
                <a:ln w="12700">
                  <a:solidFill>
                    <a:srgbClr val="808080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IN"/>
                </a:p>
              </p:txBody>
            </p:sp>
            <p:sp>
              <p:nvSpPr>
                <p:cNvPr id="135212" name="Line 44">
                  <a:extLst>
                    <a:ext uri="{FF2B5EF4-FFF2-40B4-BE49-F238E27FC236}">
                      <a16:creationId xmlns:a16="http://schemas.microsoft.com/office/drawing/2014/main" id="{4D872C2B-95F0-844C-BAA2-F6BCAA779D7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439" y="1616"/>
                  <a:ext cx="73" cy="41"/>
                </a:xfrm>
                <a:prstGeom prst="line">
                  <a:avLst/>
                </a:prstGeom>
                <a:noFill/>
                <a:ln w="12700">
                  <a:solidFill>
                    <a:srgbClr val="808080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IN"/>
                </a:p>
              </p:txBody>
            </p:sp>
            <p:sp>
              <p:nvSpPr>
                <p:cNvPr id="135213" name="Line 45">
                  <a:extLst>
                    <a:ext uri="{FF2B5EF4-FFF2-40B4-BE49-F238E27FC236}">
                      <a16:creationId xmlns:a16="http://schemas.microsoft.com/office/drawing/2014/main" id="{3A9AB6A7-873B-B1D6-EC22-74EFF84084C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455" y="1610"/>
                  <a:ext cx="72" cy="39"/>
                </a:xfrm>
                <a:prstGeom prst="line">
                  <a:avLst/>
                </a:prstGeom>
                <a:noFill/>
                <a:ln w="12700">
                  <a:solidFill>
                    <a:srgbClr val="808080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IN"/>
                </a:p>
              </p:txBody>
            </p:sp>
            <p:sp>
              <p:nvSpPr>
                <p:cNvPr id="135214" name="Line 46">
                  <a:extLst>
                    <a:ext uri="{FF2B5EF4-FFF2-40B4-BE49-F238E27FC236}">
                      <a16:creationId xmlns:a16="http://schemas.microsoft.com/office/drawing/2014/main" id="{26CE1C10-1BA8-0016-77C7-E417FD19229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486" y="1599"/>
                  <a:ext cx="69" cy="38"/>
                </a:xfrm>
                <a:prstGeom prst="line">
                  <a:avLst/>
                </a:prstGeom>
                <a:noFill/>
                <a:ln w="12700">
                  <a:solidFill>
                    <a:srgbClr val="808080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IN"/>
                </a:p>
              </p:txBody>
            </p:sp>
            <p:sp>
              <p:nvSpPr>
                <p:cNvPr id="135215" name="Line 47">
                  <a:extLst>
                    <a:ext uri="{FF2B5EF4-FFF2-40B4-BE49-F238E27FC236}">
                      <a16:creationId xmlns:a16="http://schemas.microsoft.com/office/drawing/2014/main" id="{3E1BCF23-D54D-C768-515F-BAA03739C37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503" y="1591"/>
                  <a:ext cx="68" cy="37"/>
                </a:xfrm>
                <a:prstGeom prst="line">
                  <a:avLst/>
                </a:prstGeom>
                <a:noFill/>
                <a:ln w="12700">
                  <a:solidFill>
                    <a:srgbClr val="808080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IN"/>
                </a:p>
              </p:txBody>
            </p:sp>
            <p:sp>
              <p:nvSpPr>
                <p:cNvPr id="135216" name="Line 48">
                  <a:extLst>
                    <a:ext uri="{FF2B5EF4-FFF2-40B4-BE49-F238E27FC236}">
                      <a16:creationId xmlns:a16="http://schemas.microsoft.com/office/drawing/2014/main" id="{8F0F2A77-A6DF-A7C7-F0B4-31F6E2F58C1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518" y="1586"/>
                  <a:ext cx="67" cy="38"/>
                </a:xfrm>
                <a:prstGeom prst="line">
                  <a:avLst/>
                </a:prstGeom>
                <a:noFill/>
                <a:ln w="12700">
                  <a:solidFill>
                    <a:srgbClr val="808080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IN"/>
                </a:p>
              </p:txBody>
            </p:sp>
            <p:sp>
              <p:nvSpPr>
                <p:cNvPr id="135217" name="Line 49">
                  <a:extLst>
                    <a:ext uri="{FF2B5EF4-FFF2-40B4-BE49-F238E27FC236}">
                      <a16:creationId xmlns:a16="http://schemas.microsoft.com/office/drawing/2014/main" id="{7B19BCBB-A8A2-C3F7-FF02-B3DFC410C89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534" y="1580"/>
                  <a:ext cx="64" cy="35"/>
                </a:xfrm>
                <a:prstGeom prst="line">
                  <a:avLst/>
                </a:prstGeom>
                <a:noFill/>
                <a:ln w="12700">
                  <a:solidFill>
                    <a:srgbClr val="808080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IN"/>
                </a:p>
              </p:txBody>
            </p:sp>
            <p:sp>
              <p:nvSpPr>
                <p:cNvPr id="135218" name="Line 50">
                  <a:extLst>
                    <a:ext uri="{FF2B5EF4-FFF2-40B4-BE49-F238E27FC236}">
                      <a16:creationId xmlns:a16="http://schemas.microsoft.com/office/drawing/2014/main" id="{81CFA6BC-658F-2859-3E63-1084F13DA24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549" y="1574"/>
                  <a:ext cx="66" cy="34"/>
                </a:xfrm>
                <a:prstGeom prst="line">
                  <a:avLst/>
                </a:prstGeom>
                <a:noFill/>
                <a:ln w="12700">
                  <a:solidFill>
                    <a:srgbClr val="808080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IN"/>
                </a:p>
              </p:txBody>
            </p:sp>
            <p:sp>
              <p:nvSpPr>
                <p:cNvPr id="135219" name="Line 51">
                  <a:extLst>
                    <a:ext uri="{FF2B5EF4-FFF2-40B4-BE49-F238E27FC236}">
                      <a16:creationId xmlns:a16="http://schemas.microsoft.com/office/drawing/2014/main" id="{A272EE71-5AF4-6D16-82AC-FD8B30F2497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408" y="1592"/>
                  <a:ext cx="35" cy="19"/>
                </a:xfrm>
                <a:prstGeom prst="line">
                  <a:avLst/>
                </a:prstGeom>
                <a:noFill/>
                <a:ln w="12700">
                  <a:solidFill>
                    <a:srgbClr val="808080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IN"/>
                </a:p>
              </p:txBody>
            </p:sp>
            <p:sp>
              <p:nvSpPr>
                <p:cNvPr id="135220" name="Line 52">
                  <a:extLst>
                    <a:ext uri="{FF2B5EF4-FFF2-40B4-BE49-F238E27FC236}">
                      <a16:creationId xmlns:a16="http://schemas.microsoft.com/office/drawing/2014/main" id="{D8D3A50F-53BE-CBEA-5A1E-3F98BF78E53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433" y="1586"/>
                  <a:ext cx="32" cy="18"/>
                </a:xfrm>
                <a:prstGeom prst="line">
                  <a:avLst/>
                </a:prstGeom>
                <a:noFill/>
                <a:ln w="12700">
                  <a:solidFill>
                    <a:srgbClr val="808080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IN"/>
                </a:p>
              </p:txBody>
            </p:sp>
            <p:sp>
              <p:nvSpPr>
                <p:cNvPr id="135221" name="Line 53">
                  <a:extLst>
                    <a:ext uri="{FF2B5EF4-FFF2-40B4-BE49-F238E27FC236}">
                      <a16:creationId xmlns:a16="http://schemas.microsoft.com/office/drawing/2014/main" id="{40A41548-8A36-6670-F591-3C1E18ECD2F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451" y="1579"/>
                  <a:ext cx="34" cy="18"/>
                </a:xfrm>
                <a:prstGeom prst="line">
                  <a:avLst/>
                </a:prstGeom>
                <a:noFill/>
                <a:ln w="12700">
                  <a:solidFill>
                    <a:srgbClr val="808080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IN"/>
                </a:p>
              </p:txBody>
            </p:sp>
            <p:sp>
              <p:nvSpPr>
                <p:cNvPr id="135222" name="Line 54">
                  <a:extLst>
                    <a:ext uri="{FF2B5EF4-FFF2-40B4-BE49-F238E27FC236}">
                      <a16:creationId xmlns:a16="http://schemas.microsoft.com/office/drawing/2014/main" id="{97FB04F2-60ED-9793-687B-E0FC4AF5061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471" y="1570"/>
                  <a:ext cx="34" cy="17"/>
                </a:xfrm>
                <a:prstGeom prst="line">
                  <a:avLst/>
                </a:prstGeom>
                <a:noFill/>
                <a:ln w="12700">
                  <a:solidFill>
                    <a:srgbClr val="808080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IN"/>
                </a:p>
              </p:txBody>
            </p:sp>
            <p:sp>
              <p:nvSpPr>
                <p:cNvPr id="135223" name="Line 55">
                  <a:extLst>
                    <a:ext uri="{FF2B5EF4-FFF2-40B4-BE49-F238E27FC236}">
                      <a16:creationId xmlns:a16="http://schemas.microsoft.com/office/drawing/2014/main" id="{72A0CFDA-74F1-D5B5-F721-5CDB6DE8802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494" y="1563"/>
                  <a:ext cx="30" cy="17"/>
                </a:xfrm>
                <a:prstGeom prst="line">
                  <a:avLst/>
                </a:prstGeom>
                <a:noFill/>
                <a:ln w="12700">
                  <a:solidFill>
                    <a:srgbClr val="808080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IN"/>
                </a:p>
              </p:txBody>
            </p:sp>
            <p:sp>
              <p:nvSpPr>
                <p:cNvPr id="135224" name="Line 56">
                  <a:extLst>
                    <a:ext uri="{FF2B5EF4-FFF2-40B4-BE49-F238E27FC236}">
                      <a16:creationId xmlns:a16="http://schemas.microsoft.com/office/drawing/2014/main" id="{653D7081-6C2B-3412-9CFD-444FD54B384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516" y="1558"/>
                  <a:ext cx="29" cy="16"/>
                </a:xfrm>
                <a:prstGeom prst="line">
                  <a:avLst/>
                </a:prstGeom>
                <a:noFill/>
                <a:ln w="12700">
                  <a:solidFill>
                    <a:srgbClr val="808080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IN"/>
                </a:p>
              </p:txBody>
            </p:sp>
          </p:grpSp>
        </p:grpSp>
      </p:grpSp>
      <p:sp>
        <p:nvSpPr>
          <p:cNvPr id="135225" name="Line 57">
            <a:extLst>
              <a:ext uri="{FF2B5EF4-FFF2-40B4-BE49-F238E27FC236}">
                <a16:creationId xmlns:a16="http://schemas.microsoft.com/office/drawing/2014/main" id="{AC490057-78D7-C2CE-019D-67F5EEB5488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867400" y="1981200"/>
            <a:ext cx="1676400" cy="23971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stealth" w="med" len="lg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135226" name="Rectangle 58">
            <a:extLst>
              <a:ext uri="{FF2B5EF4-FFF2-40B4-BE49-F238E27FC236}">
                <a16:creationId xmlns:a16="http://schemas.microsoft.com/office/drawing/2014/main" id="{A82438AB-8C73-14DA-BF97-BAA8DEEB6D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85063" y="2209800"/>
            <a:ext cx="1228725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 algn="ctr"/>
            <a:r>
              <a:rPr lang="en-US" altLang="en-US" sz="1800">
                <a:solidFill>
                  <a:schemeClr val="tx1"/>
                </a:solidFill>
                <a:latin typeface="Tahoma" panose="020B0604030504040204" pitchFamily="34" charset="0"/>
              </a:rPr>
              <a:t>Personal</a:t>
            </a:r>
          </a:p>
          <a:p>
            <a:pPr algn="ctr"/>
            <a:r>
              <a:rPr lang="en-US" altLang="en-US" sz="1800">
                <a:solidFill>
                  <a:schemeClr val="tx1"/>
                </a:solidFill>
                <a:latin typeface="Tahoma" panose="020B0604030504040204" pitchFamily="34" charset="0"/>
              </a:rPr>
              <a:t>Databases</a:t>
            </a:r>
            <a:endParaRPr lang="en-US" altLang="en-US" sz="1800">
              <a:solidFill>
                <a:schemeClr val="tx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35227" name="Line 59">
            <a:extLst>
              <a:ext uri="{FF2B5EF4-FFF2-40B4-BE49-F238E27FC236}">
                <a16:creationId xmlns:a16="http://schemas.microsoft.com/office/drawing/2014/main" id="{E4A90682-8272-3BF6-668F-61F7915B5520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715000" y="2982913"/>
            <a:ext cx="228600" cy="914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stealth" w="med" len="lg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135228" name="Rectangle 60">
            <a:extLst>
              <a:ext uri="{FF2B5EF4-FFF2-40B4-BE49-F238E27FC236}">
                <a16:creationId xmlns:a16="http://schemas.microsoft.com/office/drawing/2014/main" id="{0EF40D6F-F110-3515-B0ED-F2F26D9C05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10163" y="4789488"/>
            <a:ext cx="17462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 algn="ctr"/>
            <a:r>
              <a:rPr lang="en-US" altLang="en-US" sz="1800">
                <a:solidFill>
                  <a:schemeClr val="tx1"/>
                </a:solidFill>
                <a:latin typeface="Tahoma" panose="020B0604030504040204" pitchFamily="34" charset="0"/>
              </a:rPr>
              <a:t>Digital Libraries</a:t>
            </a:r>
            <a:endParaRPr lang="en-US" altLang="en-US" sz="1800">
              <a:solidFill>
                <a:schemeClr val="tx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35229" name="Line 61">
            <a:extLst>
              <a:ext uri="{FF2B5EF4-FFF2-40B4-BE49-F238E27FC236}">
                <a16:creationId xmlns:a16="http://schemas.microsoft.com/office/drawing/2014/main" id="{B3F96C1E-62B2-B5EE-0E48-443C77A9CA0C}"/>
              </a:ext>
            </a:extLst>
          </p:cNvPr>
          <p:cNvSpPr>
            <a:spLocks noChangeShapeType="1"/>
          </p:cNvSpPr>
          <p:nvPr/>
        </p:nvSpPr>
        <p:spPr bwMode="auto">
          <a:xfrm>
            <a:off x="5867400" y="2678113"/>
            <a:ext cx="1219200" cy="7508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stealth" w="med" len="lg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135230" name="Rectangle 62">
            <a:extLst>
              <a:ext uri="{FF2B5EF4-FFF2-40B4-BE49-F238E27FC236}">
                <a16:creationId xmlns:a16="http://schemas.microsoft.com/office/drawing/2014/main" id="{0F0898C6-2857-DBAD-12CB-002E831EE7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22463" y="4103688"/>
            <a:ext cx="21907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 algn="ctr"/>
            <a:r>
              <a:rPr lang="en-US" altLang="en-US" sz="1800">
                <a:solidFill>
                  <a:schemeClr val="tx1"/>
                </a:solidFill>
                <a:latin typeface="Tahoma" panose="020B0604030504040204" pitchFamily="34" charset="0"/>
              </a:rPr>
              <a:t>Scientific Databases</a:t>
            </a:r>
            <a:endParaRPr lang="en-US" altLang="en-US" sz="1800">
              <a:solidFill>
                <a:schemeClr val="tx1"/>
              </a:solidFill>
              <a:latin typeface="Arial Rounded MT Bold" panose="020F0704030504030204" pitchFamily="34" charset="0"/>
            </a:endParaRPr>
          </a:p>
        </p:txBody>
      </p:sp>
      <p:grpSp>
        <p:nvGrpSpPr>
          <p:cNvPr id="135231" name="Group 63">
            <a:extLst>
              <a:ext uri="{FF2B5EF4-FFF2-40B4-BE49-F238E27FC236}">
                <a16:creationId xmlns:a16="http://schemas.microsoft.com/office/drawing/2014/main" id="{2DBB0D1D-80AD-18DC-DA7B-7BDE5944201A}"/>
              </a:ext>
            </a:extLst>
          </p:cNvPr>
          <p:cNvGrpSpPr>
            <a:grpSpLocks/>
          </p:cNvGrpSpPr>
          <p:nvPr/>
        </p:nvGrpSpPr>
        <p:grpSpPr bwMode="auto">
          <a:xfrm>
            <a:off x="5338763" y="4114800"/>
            <a:ext cx="874712" cy="706438"/>
            <a:chOff x="3363" y="2441"/>
            <a:chExt cx="551" cy="445"/>
          </a:xfrm>
        </p:grpSpPr>
        <p:grpSp>
          <p:nvGrpSpPr>
            <p:cNvPr id="135232" name="Group 64">
              <a:extLst>
                <a:ext uri="{FF2B5EF4-FFF2-40B4-BE49-F238E27FC236}">
                  <a16:creationId xmlns:a16="http://schemas.microsoft.com/office/drawing/2014/main" id="{6FF56443-1897-7E9D-DAF2-A06961BB9BA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363" y="2605"/>
              <a:ext cx="471" cy="281"/>
              <a:chOff x="3363" y="2605"/>
              <a:chExt cx="471" cy="281"/>
            </a:xfrm>
          </p:grpSpPr>
          <p:sp>
            <p:nvSpPr>
              <p:cNvPr id="135233" name="Arc 65">
                <a:extLst>
                  <a:ext uri="{FF2B5EF4-FFF2-40B4-BE49-F238E27FC236}">
                    <a16:creationId xmlns:a16="http://schemas.microsoft.com/office/drawing/2014/main" id="{07F4AFEE-6E18-8608-8AA4-45E7D5A95B51}"/>
                  </a:ext>
                </a:extLst>
              </p:cNvPr>
              <p:cNvSpPr>
                <a:spLocks/>
              </p:cNvSpPr>
              <p:nvPr/>
            </p:nvSpPr>
            <p:spPr bwMode="auto">
              <a:xfrm rot="240000">
                <a:off x="3363" y="2717"/>
                <a:ext cx="15" cy="68"/>
              </a:xfrm>
              <a:custGeom>
                <a:avLst/>
                <a:gdLst>
                  <a:gd name="G0" fmla="+- 21600 0 0"/>
                  <a:gd name="G1" fmla="+- 21403 0 0"/>
                  <a:gd name="G2" fmla="+- 21600 0 0"/>
                  <a:gd name="T0" fmla="*/ 18517 w 21600"/>
                  <a:gd name="T1" fmla="*/ 42782 h 42782"/>
                  <a:gd name="T2" fmla="*/ 18690 w 21600"/>
                  <a:gd name="T3" fmla="*/ 0 h 42782"/>
                  <a:gd name="T4" fmla="*/ 21600 w 21600"/>
                  <a:gd name="T5" fmla="*/ 21403 h 427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42782" fill="none" extrusionOk="0">
                    <a:moveTo>
                      <a:pt x="18517" y="42781"/>
                    </a:moveTo>
                    <a:cubicBezTo>
                      <a:pt x="7888" y="41249"/>
                      <a:pt x="0" y="32141"/>
                      <a:pt x="0" y="21403"/>
                    </a:cubicBezTo>
                    <a:cubicBezTo>
                      <a:pt x="0" y="10598"/>
                      <a:pt x="7983" y="1455"/>
                      <a:pt x="18689" y="-1"/>
                    </a:cubicBezTo>
                  </a:path>
                  <a:path w="21600" h="42782" stroke="0" extrusionOk="0">
                    <a:moveTo>
                      <a:pt x="18517" y="42781"/>
                    </a:moveTo>
                    <a:cubicBezTo>
                      <a:pt x="7888" y="41249"/>
                      <a:pt x="0" y="32141"/>
                      <a:pt x="0" y="21403"/>
                    </a:cubicBezTo>
                    <a:cubicBezTo>
                      <a:pt x="0" y="10598"/>
                      <a:pt x="7983" y="1455"/>
                      <a:pt x="18689" y="-1"/>
                    </a:cubicBezTo>
                    <a:lnTo>
                      <a:pt x="21600" y="21403"/>
                    </a:lnTo>
                    <a:close/>
                  </a:path>
                </a:pathLst>
              </a:custGeom>
              <a:solidFill>
                <a:srgbClr val="000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/>
              </a:p>
            </p:txBody>
          </p:sp>
          <p:sp>
            <p:nvSpPr>
              <p:cNvPr id="135234" name="Freeform 66">
                <a:extLst>
                  <a:ext uri="{FF2B5EF4-FFF2-40B4-BE49-F238E27FC236}">
                    <a16:creationId xmlns:a16="http://schemas.microsoft.com/office/drawing/2014/main" id="{9DA2A730-4C51-6263-130F-F54FC6C157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76" y="2605"/>
                <a:ext cx="458" cy="279"/>
              </a:xfrm>
              <a:custGeom>
                <a:avLst/>
                <a:gdLst>
                  <a:gd name="T0" fmla="*/ 0 w 458"/>
                  <a:gd name="T1" fmla="*/ 177 h 279"/>
                  <a:gd name="T2" fmla="*/ 204 w 458"/>
                  <a:gd name="T3" fmla="*/ 278 h 279"/>
                  <a:gd name="T4" fmla="*/ 456 w 458"/>
                  <a:gd name="T5" fmla="*/ 115 h 279"/>
                  <a:gd name="T6" fmla="*/ 454 w 458"/>
                  <a:gd name="T7" fmla="*/ 110 h 279"/>
                  <a:gd name="T8" fmla="*/ 445 w 458"/>
                  <a:gd name="T9" fmla="*/ 107 h 279"/>
                  <a:gd name="T10" fmla="*/ 448 w 458"/>
                  <a:gd name="T11" fmla="*/ 68 h 279"/>
                  <a:gd name="T12" fmla="*/ 455 w 458"/>
                  <a:gd name="T13" fmla="*/ 64 h 279"/>
                  <a:gd name="T14" fmla="*/ 457 w 458"/>
                  <a:gd name="T15" fmla="*/ 59 h 279"/>
                  <a:gd name="T16" fmla="*/ 254 w 458"/>
                  <a:gd name="T17" fmla="*/ 0 h 279"/>
                  <a:gd name="T18" fmla="*/ 3 w 458"/>
                  <a:gd name="T19" fmla="*/ 112 h 279"/>
                  <a:gd name="T20" fmla="*/ 0 w 458"/>
                  <a:gd name="T21" fmla="*/ 177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58" h="279">
                    <a:moveTo>
                      <a:pt x="0" y="177"/>
                    </a:moveTo>
                    <a:lnTo>
                      <a:pt x="204" y="278"/>
                    </a:lnTo>
                    <a:lnTo>
                      <a:pt x="456" y="115"/>
                    </a:lnTo>
                    <a:lnTo>
                      <a:pt x="454" y="110"/>
                    </a:lnTo>
                    <a:lnTo>
                      <a:pt x="445" y="107"/>
                    </a:lnTo>
                    <a:lnTo>
                      <a:pt x="448" y="68"/>
                    </a:lnTo>
                    <a:lnTo>
                      <a:pt x="455" y="64"/>
                    </a:lnTo>
                    <a:lnTo>
                      <a:pt x="457" y="59"/>
                    </a:lnTo>
                    <a:lnTo>
                      <a:pt x="254" y="0"/>
                    </a:lnTo>
                    <a:lnTo>
                      <a:pt x="3" y="112"/>
                    </a:lnTo>
                    <a:lnTo>
                      <a:pt x="0" y="177"/>
                    </a:lnTo>
                  </a:path>
                </a:pathLst>
              </a:custGeom>
              <a:solidFill>
                <a:srgbClr val="000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35235" name="Freeform 67">
                <a:extLst>
                  <a:ext uri="{FF2B5EF4-FFF2-40B4-BE49-F238E27FC236}">
                    <a16:creationId xmlns:a16="http://schemas.microsoft.com/office/drawing/2014/main" id="{9AC4557B-5AEA-A4D2-0E0A-501F8A3287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74" y="2659"/>
                <a:ext cx="459" cy="220"/>
              </a:xfrm>
              <a:custGeom>
                <a:avLst/>
                <a:gdLst>
                  <a:gd name="T0" fmla="*/ 0 w 459"/>
                  <a:gd name="T1" fmla="*/ 122 h 220"/>
                  <a:gd name="T2" fmla="*/ 253 w 459"/>
                  <a:gd name="T3" fmla="*/ 0 h 220"/>
                  <a:gd name="T4" fmla="*/ 458 w 459"/>
                  <a:gd name="T5" fmla="*/ 56 h 220"/>
                  <a:gd name="T6" fmla="*/ 206 w 459"/>
                  <a:gd name="T7" fmla="*/ 219 h 220"/>
                  <a:gd name="T8" fmla="*/ 0 w 459"/>
                  <a:gd name="T9" fmla="*/ 122 h 2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9" h="220">
                    <a:moveTo>
                      <a:pt x="0" y="122"/>
                    </a:moveTo>
                    <a:lnTo>
                      <a:pt x="253" y="0"/>
                    </a:lnTo>
                    <a:lnTo>
                      <a:pt x="458" y="56"/>
                    </a:lnTo>
                    <a:lnTo>
                      <a:pt x="206" y="219"/>
                    </a:lnTo>
                    <a:lnTo>
                      <a:pt x="0" y="122"/>
                    </a:lnTo>
                  </a:path>
                </a:pathLst>
              </a:custGeom>
              <a:solidFill>
                <a:srgbClr val="00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35236" name="Freeform 68">
                <a:extLst>
                  <a:ext uri="{FF2B5EF4-FFF2-40B4-BE49-F238E27FC236}">
                    <a16:creationId xmlns:a16="http://schemas.microsoft.com/office/drawing/2014/main" id="{79F169D7-E723-95A6-B050-6D9D2693B7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79" y="2673"/>
                <a:ext cx="246" cy="201"/>
              </a:xfrm>
              <a:custGeom>
                <a:avLst/>
                <a:gdLst>
                  <a:gd name="T0" fmla="*/ 3 w 246"/>
                  <a:gd name="T1" fmla="*/ 150 h 201"/>
                  <a:gd name="T2" fmla="*/ 0 w 246"/>
                  <a:gd name="T3" fmla="*/ 200 h 201"/>
                  <a:gd name="T4" fmla="*/ 244 w 246"/>
                  <a:gd name="T5" fmla="*/ 45 h 201"/>
                  <a:gd name="T6" fmla="*/ 245 w 246"/>
                  <a:gd name="T7" fmla="*/ 0 h 201"/>
                  <a:gd name="T8" fmla="*/ 3 w 246"/>
                  <a:gd name="T9" fmla="*/ 150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6" h="201">
                    <a:moveTo>
                      <a:pt x="3" y="150"/>
                    </a:moveTo>
                    <a:lnTo>
                      <a:pt x="0" y="200"/>
                    </a:lnTo>
                    <a:lnTo>
                      <a:pt x="244" y="45"/>
                    </a:lnTo>
                    <a:lnTo>
                      <a:pt x="245" y="0"/>
                    </a:lnTo>
                    <a:lnTo>
                      <a:pt x="3" y="150"/>
                    </a:lnTo>
                  </a:path>
                </a:pathLst>
              </a:custGeom>
              <a:solidFill>
                <a:srgbClr val="FFFF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35237" name="Freeform 69">
                <a:extLst>
                  <a:ext uri="{FF2B5EF4-FFF2-40B4-BE49-F238E27FC236}">
                    <a16:creationId xmlns:a16="http://schemas.microsoft.com/office/drawing/2014/main" id="{55DE5808-5BF2-A49F-5B52-A46DF8DB25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81" y="2724"/>
                <a:ext cx="203" cy="149"/>
              </a:xfrm>
              <a:custGeom>
                <a:avLst/>
                <a:gdLst>
                  <a:gd name="T0" fmla="*/ 2 w 203"/>
                  <a:gd name="T1" fmla="*/ 0 h 149"/>
                  <a:gd name="T2" fmla="*/ 0 w 203"/>
                  <a:gd name="T3" fmla="*/ 53 h 149"/>
                  <a:gd name="T4" fmla="*/ 197 w 203"/>
                  <a:gd name="T5" fmla="*/ 148 h 149"/>
                  <a:gd name="T6" fmla="*/ 202 w 203"/>
                  <a:gd name="T7" fmla="*/ 98 h 149"/>
                  <a:gd name="T8" fmla="*/ 2 w 203"/>
                  <a:gd name="T9" fmla="*/ 0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3" h="149">
                    <a:moveTo>
                      <a:pt x="2" y="0"/>
                    </a:moveTo>
                    <a:lnTo>
                      <a:pt x="0" y="53"/>
                    </a:lnTo>
                    <a:lnTo>
                      <a:pt x="197" y="148"/>
                    </a:lnTo>
                    <a:lnTo>
                      <a:pt x="202" y="98"/>
                    </a:lnTo>
                    <a:lnTo>
                      <a:pt x="2" y="0"/>
                    </a:lnTo>
                  </a:path>
                </a:pathLst>
              </a:custGeom>
              <a:solidFill>
                <a:srgbClr val="808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35238" name="Freeform 70">
                <a:extLst>
                  <a:ext uri="{FF2B5EF4-FFF2-40B4-BE49-F238E27FC236}">
                    <a16:creationId xmlns:a16="http://schemas.microsoft.com/office/drawing/2014/main" id="{8FAE09BD-B4C9-35D2-1BEA-A8BE0CEF0A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78" y="2719"/>
                <a:ext cx="207" cy="115"/>
              </a:xfrm>
              <a:custGeom>
                <a:avLst/>
                <a:gdLst>
                  <a:gd name="T0" fmla="*/ 2 w 207"/>
                  <a:gd name="T1" fmla="*/ 0 h 115"/>
                  <a:gd name="T2" fmla="*/ 0 w 207"/>
                  <a:gd name="T3" fmla="*/ 7 h 115"/>
                  <a:gd name="T4" fmla="*/ 198 w 207"/>
                  <a:gd name="T5" fmla="*/ 114 h 115"/>
                  <a:gd name="T6" fmla="*/ 206 w 207"/>
                  <a:gd name="T7" fmla="*/ 99 h 115"/>
                  <a:gd name="T8" fmla="*/ 2 w 207"/>
                  <a:gd name="T9" fmla="*/ 0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7" h="115">
                    <a:moveTo>
                      <a:pt x="2" y="0"/>
                    </a:moveTo>
                    <a:lnTo>
                      <a:pt x="0" y="7"/>
                    </a:lnTo>
                    <a:lnTo>
                      <a:pt x="198" y="114"/>
                    </a:lnTo>
                    <a:lnTo>
                      <a:pt x="206" y="99"/>
                    </a:lnTo>
                    <a:lnTo>
                      <a:pt x="2" y="0"/>
                    </a:lnTo>
                  </a:path>
                </a:pathLst>
              </a:custGeom>
              <a:solidFill>
                <a:srgbClr val="000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35239" name="Freeform 71">
                <a:extLst>
                  <a:ext uri="{FF2B5EF4-FFF2-40B4-BE49-F238E27FC236}">
                    <a16:creationId xmlns:a16="http://schemas.microsoft.com/office/drawing/2014/main" id="{881A211C-C0F8-D206-6C14-CB283F6DB8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79" y="2716"/>
                <a:ext cx="252" cy="170"/>
              </a:xfrm>
              <a:custGeom>
                <a:avLst/>
                <a:gdLst>
                  <a:gd name="T0" fmla="*/ 0 w 252"/>
                  <a:gd name="T1" fmla="*/ 162 h 170"/>
                  <a:gd name="T2" fmla="*/ 2 w 252"/>
                  <a:gd name="T3" fmla="*/ 169 h 170"/>
                  <a:gd name="T4" fmla="*/ 251 w 252"/>
                  <a:gd name="T5" fmla="*/ 6 h 170"/>
                  <a:gd name="T6" fmla="*/ 251 w 252"/>
                  <a:gd name="T7" fmla="*/ 0 h 170"/>
                  <a:gd name="T8" fmla="*/ 0 w 252"/>
                  <a:gd name="T9" fmla="*/ 162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2" h="170">
                    <a:moveTo>
                      <a:pt x="0" y="162"/>
                    </a:moveTo>
                    <a:lnTo>
                      <a:pt x="2" y="169"/>
                    </a:lnTo>
                    <a:lnTo>
                      <a:pt x="251" y="6"/>
                    </a:lnTo>
                    <a:lnTo>
                      <a:pt x="251" y="0"/>
                    </a:lnTo>
                    <a:lnTo>
                      <a:pt x="0" y="162"/>
                    </a:lnTo>
                  </a:path>
                </a:pathLst>
              </a:custGeom>
              <a:solidFill>
                <a:srgbClr val="008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35240" name="Freeform 72">
                <a:extLst>
                  <a:ext uri="{FF2B5EF4-FFF2-40B4-BE49-F238E27FC236}">
                    <a16:creationId xmlns:a16="http://schemas.microsoft.com/office/drawing/2014/main" id="{28D5C8B8-994A-10A2-7CA7-B0831AFE41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80" y="2608"/>
                <a:ext cx="451" cy="212"/>
              </a:xfrm>
              <a:custGeom>
                <a:avLst/>
                <a:gdLst>
                  <a:gd name="T0" fmla="*/ 0 w 451"/>
                  <a:gd name="T1" fmla="*/ 111 h 212"/>
                  <a:gd name="T2" fmla="*/ 246 w 451"/>
                  <a:gd name="T3" fmla="*/ 0 h 212"/>
                  <a:gd name="T4" fmla="*/ 450 w 451"/>
                  <a:gd name="T5" fmla="*/ 58 h 212"/>
                  <a:gd name="T6" fmla="*/ 202 w 451"/>
                  <a:gd name="T7" fmla="*/ 211 h 212"/>
                  <a:gd name="T8" fmla="*/ 0 w 451"/>
                  <a:gd name="T9" fmla="*/ 111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1" h="212">
                    <a:moveTo>
                      <a:pt x="0" y="111"/>
                    </a:moveTo>
                    <a:lnTo>
                      <a:pt x="246" y="0"/>
                    </a:lnTo>
                    <a:lnTo>
                      <a:pt x="450" y="58"/>
                    </a:lnTo>
                    <a:lnTo>
                      <a:pt x="202" y="211"/>
                    </a:lnTo>
                    <a:lnTo>
                      <a:pt x="0" y="111"/>
                    </a:lnTo>
                  </a:path>
                </a:pathLst>
              </a:custGeom>
              <a:solidFill>
                <a:srgbClr val="0000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grpSp>
            <p:nvGrpSpPr>
              <p:cNvPr id="135241" name="Group 73">
                <a:extLst>
                  <a:ext uri="{FF2B5EF4-FFF2-40B4-BE49-F238E27FC236}">
                    <a16:creationId xmlns:a16="http://schemas.microsoft.com/office/drawing/2014/main" id="{1038875F-3F4F-B08C-A3F2-29B2D418AE5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579" y="2618"/>
                <a:ext cx="231" cy="74"/>
                <a:chOff x="3579" y="2618"/>
                <a:chExt cx="231" cy="74"/>
              </a:xfrm>
            </p:grpSpPr>
            <p:sp>
              <p:nvSpPr>
                <p:cNvPr id="135242" name="Freeform 74">
                  <a:extLst>
                    <a:ext uri="{FF2B5EF4-FFF2-40B4-BE49-F238E27FC236}">
                      <a16:creationId xmlns:a16="http://schemas.microsoft.com/office/drawing/2014/main" id="{1A705356-4947-7AAC-A78B-EC936116F87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96" y="2618"/>
                  <a:ext cx="214" cy="67"/>
                </a:xfrm>
                <a:custGeom>
                  <a:avLst/>
                  <a:gdLst>
                    <a:gd name="T0" fmla="*/ 5 w 214"/>
                    <a:gd name="T1" fmla="*/ 0 h 67"/>
                    <a:gd name="T2" fmla="*/ 0 w 214"/>
                    <a:gd name="T3" fmla="*/ 4 h 67"/>
                    <a:gd name="T4" fmla="*/ 206 w 214"/>
                    <a:gd name="T5" fmla="*/ 66 h 67"/>
                    <a:gd name="T6" fmla="*/ 213 w 214"/>
                    <a:gd name="T7" fmla="*/ 64 h 67"/>
                    <a:gd name="T8" fmla="*/ 5 w 214"/>
                    <a:gd name="T9" fmla="*/ 0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14" h="67">
                      <a:moveTo>
                        <a:pt x="5" y="0"/>
                      </a:moveTo>
                      <a:lnTo>
                        <a:pt x="0" y="4"/>
                      </a:lnTo>
                      <a:lnTo>
                        <a:pt x="206" y="66"/>
                      </a:lnTo>
                      <a:lnTo>
                        <a:pt x="213" y="64"/>
                      </a:lnTo>
                      <a:lnTo>
                        <a:pt x="5" y="0"/>
                      </a:lnTo>
                    </a:path>
                  </a:pathLst>
                </a:custGeom>
                <a:solidFill>
                  <a:srgbClr val="FF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135243" name="Freeform 75">
                  <a:extLst>
                    <a:ext uri="{FF2B5EF4-FFF2-40B4-BE49-F238E27FC236}">
                      <a16:creationId xmlns:a16="http://schemas.microsoft.com/office/drawing/2014/main" id="{8CBB74C1-55AB-31D0-C359-8F399B68C01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79" y="2626"/>
                  <a:ext cx="216" cy="66"/>
                </a:xfrm>
                <a:custGeom>
                  <a:avLst/>
                  <a:gdLst>
                    <a:gd name="T0" fmla="*/ 9 w 216"/>
                    <a:gd name="T1" fmla="*/ 0 h 66"/>
                    <a:gd name="T2" fmla="*/ 0 w 216"/>
                    <a:gd name="T3" fmla="*/ 5 h 66"/>
                    <a:gd name="T4" fmla="*/ 208 w 216"/>
                    <a:gd name="T5" fmla="*/ 65 h 66"/>
                    <a:gd name="T6" fmla="*/ 215 w 216"/>
                    <a:gd name="T7" fmla="*/ 64 h 66"/>
                    <a:gd name="T8" fmla="*/ 9 w 216"/>
                    <a:gd name="T9" fmla="*/ 0 h 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16" h="66">
                      <a:moveTo>
                        <a:pt x="9" y="0"/>
                      </a:moveTo>
                      <a:lnTo>
                        <a:pt x="0" y="5"/>
                      </a:lnTo>
                      <a:lnTo>
                        <a:pt x="208" y="65"/>
                      </a:lnTo>
                      <a:lnTo>
                        <a:pt x="215" y="64"/>
                      </a:lnTo>
                      <a:lnTo>
                        <a:pt x="9" y="0"/>
                      </a:lnTo>
                    </a:path>
                  </a:pathLst>
                </a:custGeom>
                <a:solidFill>
                  <a:srgbClr val="FF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</p:grpSp>
          <p:sp>
            <p:nvSpPr>
              <p:cNvPr id="135244" name="Freeform 76">
                <a:extLst>
                  <a:ext uri="{FF2B5EF4-FFF2-40B4-BE49-F238E27FC236}">
                    <a16:creationId xmlns:a16="http://schemas.microsoft.com/office/drawing/2014/main" id="{51C93458-2E32-E28D-1957-C7368D4759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84" y="2666"/>
                <a:ext cx="249" cy="157"/>
              </a:xfrm>
              <a:custGeom>
                <a:avLst/>
                <a:gdLst>
                  <a:gd name="T0" fmla="*/ 0 w 249"/>
                  <a:gd name="T1" fmla="*/ 152 h 157"/>
                  <a:gd name="T2" fmla="*/ 1 w 249"/>
                  <a:gd name="T3" fmla="*/ 156 h 157"/>
                  <a:gd name="T4" fmla="*/ 247 w 249"/>
                  <a:gd name="T5" fmla="*/ 3 h 157"/>
                  <a:gd name="T6" fmla="*/ 248 w 249"/>
                  <a:gd name="T7" fmla="*/ 0 h 157"/>
                  <a:gd name="T8" fmla="*/ 0 w 249"/>
                  <a:gd name="T9" fmla="*/ 152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9" h="157">
                    <a:moveTo>
                      <a:pt x="0" y="152"/>
                    </a:moveTo>
                    <a:lnTo>
                      <a:pt x="1" y="156"/>
                    </a:lnTo>
                    <a:lnTo>
                      <a:pt x="247" y="3"/>
                    </a:lnTo>
                    <a:lnTo>
                      <a:pt x="248" y="0"/>
                    </a:lnTo>
                    <a:lnTo>
                      <a:pt x="0" y="152"/>
                    </a:lnTo>
                  </a:path>
                </a:pathLst>
              </a:custGeom>
              <a:solidFill>
                <a:srgbClr val="008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grpSp>
            <p:nvGrpSpPr>
              <p:cNvPr id="135245" name="Group 77">
                <a:extLst>
                  <a:ext uri="{FF2B5EF4-FFF2-40B4-BE49-F238E27FC236}">
                    <a16:creationId xmlns:a16="http://schemas.microsoft.com/office/drawing/2014/main" id="{46E34515-58BB-51CB-BCED-B3086C53ECD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580" y="2680"/>
                <a:ext cx="243" cy="182"/>
                <a:chOff x="3580" y="2680"/>
                <a:chExt cx="243" cy="182"/>
              </a:xfrm>
            </p:grpSpPr>
            <p:sp>
              <p:nvSpPr>
                <p:cNvPr id="135246" name="Line 78">
                  <a:extLst>
                    <a:ext uri="{FF2B5EF4-FFF2-40B4-BE49-F238E27FC236}">
                      <a16:creationId xmlns:a16="http://schemas.microsoft.com/office/drawing/2014/main" id="{8492DEB2-8F5E-D240-0BD0-DFB2FB76C09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3584" y="2680"/>
                  <a:ext cx="237" cy="148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IN"/>
                </a:p>
              </p:txBody>
            </p:sp>
            <p:sp>
              <p:nvSpPr>
                <p:cNvPr id="135247" name="Line 79">
                  <a:extLst>
                    <a:ext uri="{FF2B5EF4-FFF2-40B4-BE49-F238E27FC236}">
                      <a16:creationId xmlns:a16="http://schemas.microsoft.com/office/drawing/2014/main" id="{90982DAC-8872-BDA3-DC5C-39A6AF702CE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3583" y="2688"/>
                  <a:ext cx="240" cy="147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IN"/>
                </a:p>
              </p:txBody>
            </p:sp>
            <p:sp>
              <p:nvSpPr>
                <p:cNvPr id="135248" name="Line 80">
                  <a:extLst>
                    <a:ext uri="{FF2B5EF4-FFF2-40B4-BE49-F238E27FC236}">
                      <a16:creationId xmlns:a16="http://schemas.microsoft.com/office/drawing/2014/main" id="{4F07BFE7-3137-8C17-B4AA-74690752423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3581" y="2696"/>
                  <a:ext cx="238" cy="15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IN"/>
                </a:p>
              </p:txBody>
            </p:sp>
            <p:sp>
              <p:nvSpPr>
                <p:cNvPr id="135249" name="Line 81">
                  <a:extLst>
                    <a:ext uri="{FF2B5EF4-FFF2-40B4-BE49-F238E27FC236}">
                      <a16:creationId xmlns:a16="http://schemas.microsoft.com/office/drawing/2014/main" id="{EA8193DA-1E48-F971-D51C-F5B0B1FFBD7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3583" y="2701"/>
                  <a:ext cx="237" cy="152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IN"/>
                </a:p>
              </p:txBody>
            </p:sp>
            <p:sp>
              <p:nvSpPr>
                <p:cNvPr id="135250" name="Line 82">
                  <a:extLst>
                    <a:ext uri="{FF2B5EF4-FFF2-40B4-BE49-F238E27FC236}">
                      <a16:creationId xmlns:a16="http://schemas.microsoft.com/office/drawing/2014/main" id="{CC446017-DFF0-6BF3-570B-1C2DD0E6F5F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3580" y="2710"/>
                  <a:ext cx="242" cy="152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IN"/>
                </a:p>
              </p:txBody>
            </p:sp>
          </p:grpSp>
          <p:grpSp>
            <p:nvGrpSpPr>
              <p:cNvPr id="135251" name="Group 83">
                <a:extLst>
                  <a:ext uri="{FF2B5EF4-FFF2-40B4-BE49-F238E27FC236}">
                    <a16:creationId xmlns:a16="http://schemas.microsoft.com/office/drawing/2014/main" id="{D3BE3B1E-FD45-099E-504D-7A7A4275EFE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382" y="2730"/>
                <a:ext cx="202" cy="132"/>
                <a:chOff x="3382" y="2730"/>
                <a:chExt cx="202" cy="132"/>
              </a:xfrm>
            </p:grpSpPr>
            <p:sp>
              <p:nvSpPr>
                <p:cNvPr id="135252" name="Line 84">
                  <a:extLst>
                    <a:ext uri="{FF2B5EF4-FFF2-40B4-BE49-F238E27FC236}">
                      <a16:creationId xmlns:a16="http://schemas.microsoft.com/office/drawing/2014/main" id="{18999D5D-4019-B45F-1EE6-D20231D0721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386" y="2730"/>
                  <a:ext cx="198" cy="96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IN"/>
                </a:p>
              </p:txBody>
            </p:sp>
            <p:sp>
              <p:nvSpPr>
                <p:cNvPr id="135253" name="Line 85">
                  <a:extLst>
                    <a:ext uri="{FF2B5EF4-FFF2-40B4-BE49-F238E27FC236}">
                      <a16:creationId xmlns:a16="http://schemas.microsoft.com/office/drawing/2014/main" id="{ABBB4A74-98FC-7FF9-21A3-9518AA0EAD8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384" y="2736"/>
                  <a:ext cx="198" cy="98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IN"/>
                </a:p>
              </p:txBody>
            </p:sp>
            <p:sp>
              <p:nvSpPr>
                <p:cNvPr id="135254" name="Line 86">
                  <a:extLst>
                    <a:ext uri="{FF2B5EF4-FFF2-40B4-BE49-F238E27FC236}">
                      <a16:creationId xmlns:a16="http://schemas.microsoft.com/office/drawing/2014/main" id="{1E9E7473-6A6A-39DE-B3E0-47036CF9335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382" y="2743"/>
                  <a:ext cx="198" cy="101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IN"/>
                </a:p>
              </p:txBody>
            </p:sp>
            <p:sp>
              <p:nvSpPr>
                <p:cNvPr id="135255" name="Line 87">
                  <a:extLst>
                    <a:ext uri="{FF2B5EF4-FFF2-40B4-BE49-F238E27FC236}">
                      <a16:creationId xmlns:a16="http://schemas.microsoft.com/office/drawing/2014/main" id="{02B5F707-6C1C-7880-E2D3-A85F701C9F4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382" y="2753"/>
                  <a:ext cx="201" cy="10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IN"/>
                </a:p>
              </p:txBody>
            </p:sp>
            <p:sp>
              <p:nvSpPr>
                <p:cNvPr id="135256" name="Line 88">
                  <a:extLst>
                    <a:ext uri="{FF2B5EF4-FFF2-40B4-BE49-F238E27FC236}">
                      <a16:creationId xmlns:a16="http://schemas.microsoft.com/office/drawing/2014/main" id="{027F0454-D170-51F6-5970-1CAB2BDFEC0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382" y="2763"/>
                  <a:ext cx="198" cy="99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IN"/>
                </a:p>
              </p:txBody>
            </p:sp>
          </p:grpSp>
        </p:grpSp>
        <p:grpSp>
          <p:nvGrpSpPr>
            <p:cNvPr id="135257" name="Group 89">
              <a:extLst>
                <a:ext uri="{FF2B5EF4-FFF2-40B4-BE49-F238E27FC236}">
                  <a16:creationId xmlns:a16="http://schemas.microsoft.com/office/drawing/2014/main" id="{973D48AE-9B64-DB67-2898-C2D02612413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385" y="2563"/>
              <a:ext cx="469" cy="281"/>
              <a:chOff x="3385" y="2563"/>
              <a:chExt cx="469" cy="281"/>
            </a:xfrm>
          </p:grpSpPr>
          <p:sp>
            <p:nvSpPr>
              <p:cNvPr id="135258" name="Arc 90">
                <a:extLst>
                  <a:ext uri="{FF2B5EF4-FFF2-40B4-BE49-F238E27FC236}">
                    <a16:creationId xmlns:a16="http://schemas.microsoft.com/office/drawing/2014/main" id="{CF19E24A-3F1A-92FE-2787-18CA0D53D539}"/>
                  </a:ext>
                </a:extLst>
              </p:cNvPr>
              <p:cNvSpPr>
                <a:spLocks/>
              </p:cNvSpPr>
              <p:nvPr/>
            </p:nvSpPr>
            <p:spPr bwMode="auto">
              <a:xfrm rot="240000">
                <a:off x="3385" y="2674"/>
                <a:ext cx="14" cy="69"/>
              </a:xfrm>
              <a:custGeom>
                <a:avLst/>
                <a:gdLst>
                  <a:gd name="G0" fmla="+- 21600 0 0"/>
                  <a:gd name="G1" fmla="+- 21367 0 0"/>
                  <a:gd name="G2" fmla="+- 21600 0 0"/>
                  <a:gd name="T0" fmla="*/ 18344 w 21600"/>
                  <a:gd name="T1" fmla="*/ 42720 h 42720"/>
                  <a:gd name="T2" fmla="*/ 18435 w 21600"/>
                  <a:gd name="T3" fmla="*/ 0 h 42720"/>
                  <a:gd name="T4" fmla="*/ 21600 w 21600"/>
                  <a:gd name="T5" fmla="*/ 21367 h 427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42720" fill="none" extrusionOk="0">
                    <a:moveTo>
                      <a:pt x="18343" y="42720"/>
                    </a:moveTo>
                    <a:cubicBezTo>
                      <a:pt x="7793" y="41111"/>
                      <a:pt x="0" y="32039"/>
                      <a:pt x="0" y="21367"/>
                    </a:cubicBezTo>
                    <a:cubicBezTo>
                      <a:pt x="0" y="10660"/>
                      <a:pt x="7843" y="1568"/>
                      <a:pt x="18435" y="0"/>
                    </a:cubicBezTo>
                  </a:path>
                  <a:path w="21600" h="42720" stroke="0" extrusionOk="0">
                    <a:moveTo>
                      <a:pt x="18343" y="42720"/>
                    </a:moveTo>
                    <a:cubicBezTo>
                      <a:pt x="7793" y="41111"/>
                      <a:pt x="0" y="32039"/>
                      <a:pt x="0" y="21367"/>
                    </a:cubicBezTo>
                    <a:cubicBezTo>
                      <a:pt x="0" y="10660"/>
                      <a:pt x="7843" y="1568"/>
                      <a:pt x="18435" y="0"/>
                    </a:cubicBezTo>
                    <a:lnTo>
                      <a:pt x="21600" y="21367"/>
                    </a:lnTo>
                    <a:close/>
                  </a:path>
                </a:pathLst>
              </a:custGeom>
              <a:solidFill>
                <a:srgbClr val="000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/>
              </a:p>
            </p:txBody>
          </p:sp>
          <p:sp>
            <p:nvSpPr>
              <p:cNvPr id="135259" name="Freeform 91">
                <a:extLst>
                  <a:ext uri="{FF2B5EF4-FFF2-40B4-BE49-F238E27FC236}">
                    <a16:creationId xmlns:a16="http://schemas.microsoft.com/office/drawing/2014/main" id="{FC297351-CCA5-137A-B5F1-5B741AE22A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5" y="2563"/>
                <a:ext cx="459" cy="281"/>
              </a:xfrm>
              <a:custGeom>
                <a:avLst/>
                <a:gdLst>
                  <a:gd name="T0" fmla="*/ 0 w 459"/>
                  <a:gd name="T1" fmla="*/ 176 h 281"/>
                  <a:gd name="T2" fmla="*/ 205 w 459"/>
                  <a:gd name="T3" fmla="*/ 280 h 281"/>
                  <a:gd name="T4" fmla="*/ 458 w 459"/>
                  <a:gd name="T5" fmla="*/ 115 h 281"/>
                  <a:gd name="T6" fmla="*/ 457 w 459"/>
                  <a:gd name="T7" fmla="*/ 110 h 281"/>
                  <a:gd name="T8" fmla="*/ 447 w 459"/>
                  <a:gd name="T9" fmla="*/ 107 h 281"/>
                  <a:gd name="T10" fmla="*/ 451 w 459"/>
                  <a:gd name="T11" fmla="*/ 68 h 281"/>
                  <a:gd name="T12" fmla="*/ 458 w 459"/>
                  <a:gd name="T13" fmla="*/ 62 h 281"/>
                  <a:gd name="T14" fmla="*/ 458 w 459"/>
                  <a:gd name="T15" fmla="*/ 58 h 281"/>
                  <a:gd name="T16" fmla="*/ 255 w 459"/>
                  <a:gd name="T17" fmla="*/ 0 h 281"/>
                  <a:gd name="T18" fmla="*/ 6 w 459"/>
                  <a:gd name="T19" fmla="*/ 112 h 281"/>
                  <a:gd name="T20" fmla="*/ 0 w 459"/>
                  <a:gd name="T21" fmla="*/ 176 h 2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59" h="281">
                    <a:moveTo>
                      <a:pt x="0" y="176"/>
                    </a:moveTo>
                    <a:lnTo>
                      <a:pt x="205" y="280"/>
                    </a:lnTo>
                    <a:lnTo>
                      <a:pt x="458" y="115"/>
                    </a:lnTo>
                    <a:lnTo>
                      <a:pt x="457" y="110"/>
                    </a:lnTo>
                    <a:lnTo>
                      <a:pt x="447" y="107"/>
                    </a:lnTo>
                    <a:lnTo>
                      <a:pt x="451" y="68"/>
                    </a:lnTo>
                    <a:lnTo>
                      <a:pt x="458" y="62"/>
                    </a:lnTo>
                    <a:lnTo>
                      <a:pt x="458" y="58"/>
                    </a:lnTo>
                    <a:lnTo>
                      <a:pt x="255" y="0"/>
                    </a:lnTo>
                    <a:lnTo>
                      <a:pt x="6" y="112"/>
                    </a:lnTo>
                    <a:lnTo>
                      <a:pt x="0" y="176"/>
                    </a:lnTo>
                  </a:path>
                </a:pathLst>
              </a:custGeom>
              <a:solidFill>
                <a:srgbClr val="000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35260" name="Freeform 92">
                <a:extLst>
                  <a:ext uri="{FF2B5EF4-FFF2-40B4-BE49-F238E27FC236}">
                    <a16:creationId xmlns:a16="http://schemas.microsoft.com/office/drawing/2014/main" id="{D9FCF814-01FD-ED6D-C631-4BB9CFCA20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5" y="2616"/>
                <a:ext cx="458" cy="220"/>
              </a:xfrm>
              <a:custGeom>
                <a:avLst/>
                <a:gdLst>
                  <a:gd name="T0" fmla="*/ 0 w 458"/>
                  <a:gd name="T1" fmla="*/ 119 h 220"/>
                  <a:gd name="T2" fmla="*/ 253 w 458"/>
                  <a:gd name="T3" fmla="*/ 0 h 220"/>
                  <a:gd name="T4" fmla="*/ 457 w 458"/>
                  <a:gd name="T5" fmla="*/ 56 h 220"/>
                  <a:gd name="T6" fmla="*/ 204 w 458"/>
                  <a:gd name="T7" fmla="*/ 219 h 220"/>
                  <a:gd name="T8" fmla="*/ 0 w 458"/>
                  <a:gd name="T9" fmla="*/ 119 h 2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8" h="220">
                    <a:moveTo>
                      <a:pt x="0" y="119"/>
                    </a:moveTo>
                    <a:lnTo>
                      <a:pt x="253" y="0"/>
                    </a:lnTo>
                    <a:lnTo>
                      <a:pt x="457" y="56"/>
                    </a:lnTo>
                    <a:lnTo>
                      <a:pt x="204" y="219"/>
                    </a:lnTo>
                    <a:lnTo>
                      <a:pt x="0" y="119"/>
                    </a:lnTo>
                  </a:path>
                </a:pathLst>
              </a:custGeom>
              <a:solidFill>
                <a:srgbClr val="00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35261" name="Freeform 93">
                <a:extLst>
                  <a:ext uri="{FF2B5EF4-FFF2-40B4-BE49-F238E27FC236}">
                    <a16:creationId xmlns:a16="http://schemas.microsoft.com/office/drawing/2014/main" id="{BD56ABDB-3C97-2FD1-2845-553550FD49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00" y="2631"/>
                <a:ext cx="247" cy="201"/>
              </a:xfrm>
              <a:custGeom>
                <a:avLst/>
                <a:gdLst>
                  <a:gd name="T0" fmla="*/ 3 w 247"/>
                  <a:gd name="T1" fmla="*/ 148 h 201"/>
                  <a:gd name="T2" fmla="*/ 0 w 247"/>
                  <a:gd name="T3" fmla="*/ 200 h 201"/>
                  <a:gd name="T4" fmla="*/ 243 w 247"/>
                  <a:gd name="T5" fmla="*/ 44 h 201"/>
                  <a:gd name="T6" fmla="*/ 246 w 247"/>
                  <a:gd name="T7" fmla="*/ 0 h 201"/>
                  <a:gd name="T8" fmla="*/ 3 w 247"/>
                  <a:gd name="T9" fmla="*/ 148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7" h="201">
                    <a:moveTo>
                      <a:pt x="3" y="148"/>
                    </a:moveTo>
                    <a:lnTo>
                      <a:pt x="0" y="200"/>
                    </a:lnTo>
                    <a:lnTo>
                      <a:pt x="243" y="44"/>
                    </a:lnTo>
                    <a:lnTo>
                      <a:pt x="246" y="0"/>
                    </a:lnTo>
                    <a:lnTo>
                      <a:pt x="3" y="148"/>
                    </a:lnTo>
                  </a:path>
                </a:pathLst>
              </a:custGeom>
              <a:solidFill>
                <a:srgbClr val="FFFF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35262" name="Freeform 94">
                <a:extLst>
                  <a:ext uri="{FF2B5EF4-FFF2-40B4-BE49-F238E27FC236}">
                    <a16:creationId xmlns:a16="http://schemas.microsoft.com/office/drawing/2014/main" id="{536D44C0-2A9F-1F83-F152-F62BD8535A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00" y="2682"/>
                <a:ext cx="205" cy="147"/>
              </a:xfrm>
              <a:custGeom>
                <a:avLst/>
                <a:gdLst>
                  <a:gd name="T0" fmla="*/ 5 w 205"/>
                  <a:gd name="T1" fmla="*/ 0 h 147"/>
                  <a:gd name="T2" fmla="*/ 0 w 205"/>
                  <a:gd name="T3" fmla="*/ 52 h 147"/>
                  <a:gd name="T4" fmla="*/ 199 w 205"/>
                  <a:gd name="T5" fmla="*/ 146 h 147"/>
                  <a:gd name="T6" fmla="*/ 204 w 205"/>
                  <a:gd name="T7" fmla="*/ 97 h 147"/>
                  <a:gd name="T8" fmla="*/ 5 w 205"/>
                  <a:gd name="T9" fmla="*/ 0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5" h="147">
                    <a:moveTo>
                      <a:pt x="5" y="0"/>
                    </a:moveTo>
                    <a:lnTo>
                      <a:pt x="0" y="52"/>
                    </a:lnTo>
                    <a:lnTo>
                      <a:pt x="199" y="146"/>
                    </a:lnTo>
                    <a:lnTo>
                      <a:pt x="204" y="97"/>
                    </a:lnTo>
                    <a:lnTo>
                      <a:pt x="5" y="0"/>
                    </a:lnTo>
                  </a:path>
                </a:pathLst>
              </a:custGeom>
              <a:solidFill>
                <a:srgbClr val="808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35263" name="Freeform 95">
                <a:extLst>
                  <a:ext uri="{FF2B5EF4-FFF2-40B4-BE49-F238E27FC236}">
                    <a16:creationId xmlns:a16="http://schemas.microsoft.com/office/drawing/2014/main" id="{B586F5C2-A26A-6676-50AA-3A1D3214B1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8" y="2676"/>
                <a:ext cx="207" cy="114"/>
              </a:xfrm>
              <a:custGeom>
                <a:avLst/>
                <a:gdLst>
                  <a:gd name="T0" fmla="*/ 4 w 207"/>
                  <a:gd name="T1" fmla="*/ 0 h 114"/>
                  <a:gd name="T2" fmla="*/ 0 w 207"/>
                  <a:gd name="T3" fmla="*/ 8 h 114"/>
                  <a:gd name="T4" fmla="*/ 200 w 207"/>
                  <a:gd name="T5" fmla="*/ 113 h 114"/>
                  <a:gd name="T6" fmla="*/ 206 w 207"/>
                  <a:gd name="T7" fmla="*/ 99 h 114"/>
                  <a:gd name="T8" fmla="*/ 4 w 207"/>
                  <a:gd name="T9" fmla="*/ 0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7" h="114">
                    <a:moveTo>
                      <a:pt x="4" y="0"/>
                    </a:moveTo>
                    <a:lnTo>
                      <a:pt x="0" y="8"/>
                    </a:lnTo>
                    <a:lnTo>
                      <a:pt x="200" y="113"/>
                    </a:lnTo>
                    <a:lnTo>
                      <a:pt x="206" y="99"/>
                    </a:lnTo>
                    <a:lnTo>
                      <a:pt x="4" y="0"/>
                    </a:lnTo>
                  </a:path>
                </a:pathLst>
              </a:custGeom>
              <a:solidFill>
                <a:srgbClr val="000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35264" name="Freeform 96">
                <a:extLst>
                  <a:ext uri="{FF2B5EF4-FFF2-40B4-BE49-F238E27FC236}">
                    <a16:creationId xmlns:a16="http://schemas.microsoft.com/office/drawing/2014/main" id="{63D13215-21CB-5593-FD46-2CA1A5E037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00" y="2673"/>
                <a:ext cx="254" cy="171"/>
              </a:xfrm>
              <a:custGeom>
                <a:avLst/>
                <a:gdLst>
                  <a:gd name="T0" fmla="*/ 0 w 254"/>
                  <a:gd name="T1" fmla="*/ 163 h 171"/>
                  <a:gd name="T2" fmla="*/ 0 w 254"/>
                  <a:gd name="T3" fmla="*/ 170 h 171"/>
                  <a:gd name="T4" fmla="*/ 252 w 254"/>
                  <a:gd name="T5" fmla="*/ 6 h 171"/>
                  <a:gd name="T6" fmla="*/ 253 w 254"/>
                  <a:gd name="T7" fmla="*/ 0 h 171"/>
                  <a:gd name="T8" fmla="*/ 0 w 254"/>
                  <a:gd name="T9" fmla="*/ 163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4" h="171">
                    <a:moveTo>
                      <a:pt x="0" y="163"/>
                    </a:moveTo>
                    <a:lnTo>
                      <a:pt x="0" y="170"/>
                    </a:lnTo>
                    <a:lnTo>
                      <a:pt x="252" y="6"/>
                    </a:lnTo>
                    <a:lnTo>
                      <a:pt x="253" y="0"/>
                    </a:lnTo>
                    <a:lnTo>
                      <a:pt x="0" y="163"/>
                    </a:lnTo>
                  </a:path>
                </a:pathLst>
              </a:custGeom>
              <a:solidFill>
                <a:srgbClr val="008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35265" name="Freeform 97">
                <a:extLst>
                  <a:ext uri="{FF2B5EF4-FFF2-40B4-BE49-F238E27FC236}">
                    <a16:creationId xmlns:a16="http://schemas.microsoft.com/office/drawing/2014/main" id="{43DAE810-526F-72A0-B188-7D2106510D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9" y="2565"/>
                <a:ext cx="454" cy="213"/>
              </a:xfrm>
              <a:custGeom>
                <a:avLst/>
                <a:gdLst>
                  <a:gd name="T0" fmla="*/ 0 w 454"/>
                  <a:gd name="T1" fmla="*/ 111 h 213"/>
                  <a:gd name="T2" fmla="*/ 248 w 454"/>
                  <a:gd name="T3" fmla="*/ 0 h 213"/>
                  <a:gd name="T4" fmla="*/ 453 w 454"/>
                  <a:gd name="T5" fmla="*/ 58 h 213"/>
                  <a:gd name="T6" fmla="*/ 206 w 454"/>
                  <a:gd name="T7" fmla="*/ 212 h 213"/>
                  <a:gd name="T8" fmla="*/ 0 w 454"/>
                  <a:gd name="T9" fmla="*/ 111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4" h="213">
                    <a:moveTo>
                      <a:pt x="0" y="111"/>
                    </a:moveTo>
                    <a:lnTo>
                      <a:pt x="248" y="0"/>
                    </a:lnTo>
                    <a:lnTo>
                      <a:pt x="453" y="58"/>
                    </a:lnTo>
                    <a:lnTo>
                      <a:pt x="206" y="212"/>
                    </a:lnTo>
                    <a:lnTo>
                      <a:pt x="0" y="111"/>
                    </a:lnTo>
                  </a:path>
                </a:pathLst>
              </a:custGeom>
              <a:solidFill>
                <a:srgbClr val="0000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grpSp>
            <p:nvGrpSpPr>
              <p:cNvPr id="135266" name="Group 98">
                <a:extLst>
                  <a:ext uri="{FF2B5EF4-FFF2-40B4-BE49-F238E27FC236}">
                    <a16:creationId xmlns:a16="http://schemas.microsoft.com/office/drawing/2014/main" id="{0FCDB74B-4F27-2A9B-2462-81FE421C055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600" y="2575"/>
                <a:ext cx="230" cy="75"/>
                <a:chOff x="3600" y="2575"/>
                <a:chExt cx="230" cy="75"/>
              </a:xfrm>
            </p:grpSpPr>
            <p:sp>
              <p:nvSpPr>
                <p:cNvPr id="135267" name="Freeform 99">
                  <a:extLst>
                    <a:ext uri="{FF2B5EF4-FFF2-40B4-BE49-F238E27FC236}">
                      <a16:creationId xmlns:a16="http://schemas.microsoft.com/office/drawing/2014/main" id="{1B01515A-483C-D46F-3950-02BE428CCCE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17" y="2575"/>
                  <a:ext cx="213" cy="65"/>
                </a:xfrm>
                <a:custGeom>
                  <a:avLst/>
                  <a:gdLst>
                    <a:gd name="T0" fmla="*/ 6 w 213"/>
                    <a:gd name="T1" fmla="*/ 0 h 65"/>
                    <a:gd name="T2" fmla="*/ 0 w 213"/>
                    <a:gd name="T3" fmla="*/ 3 h 65"/>
                    <a:gd name="T4" fmla="*/ 208 w 213"/>
                    <a:gd name="T5" fmla="*/ 64 h 65"/>
                    <a:gd name="T6" fmla="*/ 212 w 213"/>
                    <a:gd name="T7" fmla="*/ 62 h 65"/>
                    <a:gd name="T8" fmla="*/ 6 w 213"/>
                    <a:gd name="T9" fmla="*/ 0 h 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13" h="65">
                      <a:moveTo>
                        <a:pt x="6" y="0"/>
                      </a:moveTo>
                      <a:lnTo>
                        <a:pt x="0" y="3"/>
                      </a:lnTo>
                      <a:lnTo>
                        <a:pt x="208" y="64"/>
                      </a:lnTo>
                      <a:lnTo>
                        <a:pt x="212" y="62"/>
                      </a:lnTo>
                      <a:lnTo>
                        <a:pt x="6" y="0"/>
                      </a:lnTo>
                    </a:path>
                  </a:pathLst>
                </a:custGeom>
                <a:solidFill>
                  <a:srgbClr val="FF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135268" name="Freeform 100">
                  <a:extLst>
                    <a:ext uri="{FF2B5EF4-FFF2-40B4-BE49-F238E27FC236}">
                      <a16:creationId xmlns:a16="http://schemas.microsoft.com/office/drawing/2014/main" id="{79DBBD54-6C54-5B44-00DB-12140CDF6FA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00" y="2584"/>
                  <a:ext cx="216" cy="66"/>
                </a:xfrm>
                <a:custGeom>
                  <a:avLst/>
                  <a:gdLst>
                    <a:gd name="T0" fmla="*/ 8 w 216"/>
                    <a:gd name="T1" fmla="*/ 0 h 66"/>
                    <a:gd name="T2" fmla="*/ 0 w 216"/>
                    <a:gd name="T3" fmla="*/ 3 h 66"/>
                    <a:gd name="T4" fmla="*/ 209 w 216"/>
                    <a:gd name="T5" fmla="*/ 65 h 66"/>
                    <a:gd name="T6" fmla="*/ 215 w 216"/>
                    <a:gd name="T7" fmla="*/ 62 h 66"/>
                    <a:gd name="T8" fmla="*/ 8 w 216"/>
                    <a:gd name="T9" fmla="*/ 0 h 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16" h="66">
                      <a:moveTo>
                        <a:pt x="8" y="0"/>
                      </a:moveTo>
                      <a:lnTo>
                        <a:pt x="0" y="3"/>
                      </a:lnTo>
                      <a:lnTo>
                        <a:pt x="209" y="65"/>
                      </a:lnTo>
                      <a:lnTo>
                        <a:pt x="215" y="62"/>
                      </a:lnTo>
                      <a:lnTo>
                        <a:pt x="8" y="0"/>
                      </a:lnTo>
                    </a:path>
                  </a:pathLst>
                </a:custGeom>
                <a:solidFill>
                  <a:srgbClr val="FF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</p:grpSp>
          <p:sp>
            <p:nvSpPr>
              <p:cNvPr id="135269" name="Freeform 101">
                <a:extLst>
                  <a:ext uri="{FF2B5EF4-FFF2-40B4-BE49-F238E27FC236}">
                    <a16:creationId xmlns:a16="http://schemas.microsoft.com/office/drawing/2014/main" id="{05BB5BF3-ED1F-A685-12C9-7339C3343F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04" y="2623"/>
                <a:ext cx="250" cy="157"/>
              </a:xfrm>
              <a:custGeom>
                <a:avLst/>
                <a:gdLst>
                  <a:gd name="T0" fmla="*/ 0 w 250"/>
                  <a:gd name="T1" fmla="*/ 152 h 157"/>
                  <a:gd name="T2" fmla="*/ 2 w 250"/>
                  <a:gd name="T3" fmla="*/ 156 h 157"/>
                  <a:gd name="T4" fmla="*/ 249 w 250"/>
                  <a:gd name="T5" fmla="*/ 4 h 157"/>
                  <a:gd name="T6" fmla="*/ 249 w 250"/>
                  <a:gd name="T7" fmla="*/ 0 h 157"/>
                  <a:gd name="T8" fmla="*/ 0 w 250"/>
                  <a:gd name="T9" fmla="*/ 152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0" h="157">
                    <a:moveTo>
                      <a:pt x="0" y="152"/>
                    </a:moveTo>
                    <a:lnTo>
                      <a:pt x="2" y="156"/>
                    </a:lnTo>
                    <a:lnTo>
                      <a:pt x="249" y="4"/>
                    </a:lnTo>
                    <a:lnTo>
                      <a:pt x="249" y="0"/>
                    </a:lnTo>
                    <a:lnTo>
                      <a:pt x="0" y="152"/>
                    </a:lnTo>
                  </a:path>
                </a:pathLst>
              </a:custGeom>
              <a:solidFill>
                <a:srgbClr val="008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grpSp>
            <p:nvGrpSpPr>
              <p:cNvPr id="135270" name="Group 102">
                <a:extLst>
                  <a:ext uri="{FF2B5EF4-FFF2-40B4-BE49-F238E27FC236}">
                    <a16:creationId xmlns:a16="http://schemas.microsoft.com/office/drawing/2014/main" id="{ABB2FEBA-25DD-5565-A363-9DF1CCF4848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601" y="2638"/>
                <a:ext cx="243" cy="181"/>
                <a:chOff x="3601" y="2638"/>
                <a:chExt cx="243" cy="181"/>
              </a:xfrm>
            </p:grpSpPr>
            <p:sp>
              <p:nvSpPr>
                <p:cNvPr id="135271" name="Line 103">
                  <a:extLst>
                    <a:ext uri="{FF2B5EF4-FFF2-40B4-BE49-F238E27FC236}">
                      <a16:creationId xmlns:a16="http://schemas.microsoft.com/office/drawing/2014/main" id="{7622DCA3-E4BC-6837-8073-59236C8E597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3605" y="2638"/>
                  <a:ext cx="238" cy="147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IN"/>
                </a:p>
              </p:txBody>
            </p:sp>
            <p:sp>
              <p:nvSpPr>
                <p:cNvPr id="135272" name="Line 104">
                  <a:extLst>
                    <a:ext uri="{FF2B5EF4-FFF2-40B4-BE49-F238E27FC236}">
                      <a16:creationId xmlns:a16="http://schemas.microsoft.com/office/drawing/2014/main" id="{6FB71AF4-6ED7-8856-64F8-922429856C5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3603" y="2645"/>
                  <a:ext cx="241" cy="146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IN"/>
                </a:p>
              </p:txBody>
            </p:sp>
            <p:sp>
              <p:nvSpPr>
                <p:cNvPr id="135273" name="Line 105">
                  <a:extLst>
                    <a:ext uri="{FF2B5EF4-FFF2-40B4-BE49-F238E27FC236}">
                      <a16:creationId xmlns:a16="http://schemas.microsoft.com/office/drawing/2014/main" id="{DC87D1CC-CC7F-B37A-1D1B-C0F21D66BA8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3602" y="2654"/>
                  <a:ext cx="238" cy="149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IN"/>
                </a:p>
              </p:txBody>
            </p:sp>
            <p:sp>
              <p:nvSpPr>
                <p:cNvPr id="135274" name="Line 106">
                  <a:extLst>
                    <a:ext uri="{FF2B5EF4-FFF2-40B4-BE49-F238E27FC236}">
                      <a16:creationId xmlns:a16="http://schemas.microsoft.com/office/drawing/2014/main" id="{67A887A0-9FA9-6B17-9161-5984074676D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3604" y="2657"/>
                  <a:ext cx="239" cy="151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IN"/>
                </a:p>
              </p:txBody>
            </p:sp>
            <p:sp>
              <p:nvSpPr>
                <p:cNvPr id="135275" name="Line 107">
                  <a:extLst>
                    <a:ext uri="{FF2B5EF4-FFF2-40B4-BE49-F238E27FC236}">
                      <a16:creationId xmlns:a16="http://schemas.microsoft.com/office/drawing/2014/main" id="{0514C7DD-2E8C-3E5E-2039-F790AE1B1E5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3601" y="2666"/>
                  <a:ext cx="241" cy="153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IN"/>
                </a:p>
              </p:txBody>
            </p:sp>
          </p:grpSp>
          <p:grpSp>
            <p:nvGrpSpPr>
              <p:cNvPr id="135276" name="Group 108">
                <a:extLst>
                  <a:ext uri="{FF2B5EF4-FFF2-40B4-BE49-F238E27FC236}">
                    <a16:creationId xmlns:a16="http://schemas.microsoft.com/office/drawing/2014/main" id="{D1DA1999-01F1-5539-C098-A4EA23E92F5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403" y="2685"/>
                <a:ext cx="203" cy="132"/>
                <a:chOff x="3403" y="2685"/>
                <a:chExt cx="203" cy="132"/>
              </a:xfrm>
            </p:grpSpPr>
            <p:sp>
              <p:nvSpPr>
                <p:cNvPr id="135277" name="Line 109">
                  <a:extLst>
                    <a:ext uri="{FF2B5EF4-FFF2-40B4-BE49-F238E27FC236}">
                      <a16:creationId xmlns:a16="http://schemas.microsoft.com/office/drawing/2014/main" id="{AB9D6E92-65DC-A323-AF9B-516B8434D6C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406" y="2685"/>
                  <a:ext cx="200" cy="99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IN"/>
                </a:p>
              </p:txBody>
            </p:sp>
            <p:sp>
              <p:nvSpPr>
                <p:cNvPr id="135278" name="Line 110">
                  <a:extLst>
                    <a:ext uri="{FF2B5EF4-FFF2-40B4-BE49-F238E27FC236}">
                      <a16:creationId xmlns:a16="http://schemas.microsoft.com/office/drawing/2014/main" id="{7655F8D2-E969-3FA9-F665-D630D5D14B5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406" y="2693"/>
                  <a:ext cx="197" cy="97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IN"/>
                </a:p>
              </p:txBody>
            </p:sp>
            <p:sp>
              <p:nvSpPr>
                <p:cNvPr id="135279" name="Line 111">
                  <a:extLst>
                    <a:ext uri="{FF2B5EF4-FFF2-40B4-BE49-F238E27FC236}">
                      <a16:creationId xmlns:a16="http://schemas.microsoft.com/office/drawing/2014/main" id="{69224C15-1A29-F7F3-77E2-BA69BA98996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403" y="2701"/>
                  <a:ext cx="200" cy="101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IN"/>
                </a:p>
              </p:txBody>
            </p:sp>
            <p:sp>
              <p:nvSpPr>
                <p:cNvPr id="135280" name="Line 112">
                  <a:extLst>
                    <a:ext uri="{FF2B5EF4-FFF2-40B4-BE49-F238E27FC236}">
                      <a16:creationId xmlns:a16="http://schemas.microsoft.com/office/drawing/2014/main" id="{FB457D7A-CD75-0CE7-CFA9-3958192B0E1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404" y="2711"/>
                  <a:ext cx="200" cy="97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IN"/>
                </a:p>
              </p:txBody>
            </p:sp>
            <p:sp>
              <p:nvSpPr>
                <p:cNvPr id="135281" name="Line 113">
                  <a:extLst>
                    <a:ext uri="{FF2B5EF4-FFF2-40B4-BE49-F238E27FC236}">
                      <a16:creationId xmlns:a16="http://schemas.microsoft.com/office/drawing/2014/main" id="{FC8C0217-422B-772C-28EE-24720F3A608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403" y="2720"/>
                  <a:ext cx="198" cy="97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IN"/>
                </a:p>
              </p:txBody>
            </p:sp>
          </p:grpSp>
        </p:grpSp>
        <p:grpSp>
          <p:nvGrpSpPr>
            <p:cNvPr id="135282" name="Group 114">
              <a:extLst>
                <a:ext uri="{FF2B5EF4-FFF2-40B4-BE49-F238E27FC236}">
                  <a16:creationId xmlns:a16="http://schemas.microsoft.com/office/drawing/2014/main" id="{40B1F45C-3B02-755F-E126-B51C8EB76BC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11" y="2505"/>
              <a:ext cx="472" cy="280"/>
              <a:chOff x="3411" y="2505"/>
              <a:chExt cx="472" cy="280"/>
            </a:xfrm>
          </p:grpSpPr>
          <p:sp>
            <p:nvSpPr>
              <p:cNvPr id="135283" name="Arc 115">
                <a:extLst>
                  <a:ext uri="{FF2B5EF4-FFF2-40B4-BE49-F238E27FC236}">
                    <a16:creationId xmlns:a16="http://schemas.microsoft.com/office/drawing/2014/main" id="{7E485B8B-2CEB-6CC2-16FD-8DD74347F5E1}"/>
                  </a:ext>
                </a:extLst>
              </p:cNvPr>
              <p:cNvSpPr>
                <a:spLocks/>
              </p:cNvSpPr>
              <p:nvPr/>
            </p:nvSpPr>
            <p:spPr bwMode="auto">
              <a:xfrm rot="240000">
                <a:off x="3411" y="2618"/>
                <a:ext cx="14" cy="67"/>
              </a:xfrm>
              <a:custGeom>
                <a:avLst/>
                <a:gdLst>
                  <a:gd name="G0" fmla="+- 21600 0 0"/>
                  <a:gd name="G1" fmla="+- 21383 0 0"/>
                  <a:gd name="G2" fmla="+- 21600 0 0"/>
                  <a:gd name="T0" fmla="*/ 18455 w 21600"/>
                  <a:gd name="T1" fmla="*/ 42753 h 42753"/>
                  <a:gd name="T2" fmla="*/ 18545 w 21600"/>
                  <a:gd name="T3" fmla="*/ 0 h 42753"/>
                  <a:gd name="T4" fmla="*/ 21600 w 21600"/>
                  <a:gd name="T5" fmla="*/ 21383 h 427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42753" fill="none" extrusionOk="0">
                    <a:moveTo>
                      <a:pt x="18455" y="42752"/>
                    </a:moveTo>
                    <a:cubicBezTo>
                      <a:pt x="7854" y="41192"/>
                      <a:pt x="0" y="32097"/>
                      <a:pt x="0" y="21383"/>
                    </a:cubicBezTo>
                    <a:cubicBezTo>
                      <a:pt x="0" y="10633"/>
                      <a:pt x="7903" y="1520"/>
                      <a:pt x="18545" y="0"/>
                    </a:cubicBezTo>
                  </a:path>
                  <a:path w="21600" h="42753" stroke="0" extrusionOk="0">
                    <a:moveTo>
                      <a:pt x="18455" y="42752"/>
                    </a:moveTo>
                    <a:cubicBezTo>
                      <a:pt x="7854" y="41192"/>
                      <a:pt x="0" y="32097"/>
                      <a:pt x="0" y="21383"/>
                    </a:cubicBezTo>
                    <a:cubicBezTo>
                      <a:pt x="0" y="10633"/>
                      <a:pt x="7903" y="1520"/>
                      <a:pt x="18545" y="0"/>
                    </a:cubicBezTo>
                    <a:lnTo>
                      <a:pt x="21600" y="21383"/>
                    </a:lnTo>
                    <a:close/>
                  </a:path>
                </a:pathLst>
              </a:custGeom>
              <a:solidFill>
                <a:srgbClr val="000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/>
              </a:p>
            </p:txBody>
          </p:sp>
          <p:sp>
            <p:nvSpPr>
              <p:cNvPr id="135284" name="Freeform 116">
                <a:extLst>
                  <a:ext uri="{FF2B5EF4-FFF2-40B4-BE49-F238E27FC236}">
                    <a16:creationId xmlns:a16="http://schemas.microsoft.com/office/drawing/2014/main" id="{1182B029-C0DD-0240-6AD8-F4B783557D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24" y="2505"/>
                <a:ext cx="458" cy="279"/>
              </a:xfrm>
              <a:custGeom>
                <a:avLst/>
                <a:gdLst>
                  <a:gd name="T0" fmla="*/ 0 w 458"/>
                  <a:gd name="T1" fmla="*/ 176 h 279"/>
                  <a:gd name="T2" fmla="*/ 205 w 458"/>
                  <a:gd name="T3" fmla="*/ 278 h 279"/>
                  <a:gd name="T4" fmla="*/ 456 w 458"/>
                  <a:gd name="T5" fmla="*/ 117 h 279"/>
                  <a:gd name="T6" fmla="*/ 456 w 458"/>
                  <a:gd name="T7" fmla="*/ 110 h 279"/>
                  <a:gd name="T8" fmla="*/ 446 w 458"/>
                  <a:gd name="T9" fmla="*/ 107 h 279"/>
                  <a:gd name="T10" fmla="*/ 448 w 458"/>
                  <a:gd name="T11" fmla="*/ 68 h 279"/>
                  <a:gd name="T12" fmla="*/ 457 w 458"/>
                  <a:gd name="T13" fmla="*/ 62 h 279"/>
                  <a:gd name="T14" fmla="*/ 455 w 458"/>
                  <a:gd name="T15" fmla="*/ 59 h 279"/>
                  <a:gd name="T16" fmla="*/ 254 w 458"/>
                  <a:gd name="T17" fmla="*/ 0 h 279"/>
                  <a:gd name="T18" fmla="*/ 3 w 458"/>
                  <a:gd name="T19" fmla="*/ 114 h 279"/>
                  <a:gd name="T20" fmla="*/ 0 w 458"/>
                  <a:gd name="T21" fmla="*/ 176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58" h="279">
                    <a:moveTo>
                      <a:pt x="0" y="176"/>
                    </a:moveTo>
                    <a:lnTo>
                      <a:pt x="205" y="278"/>
                    </a:lnTo>
                    <a:lnTo>
                      <a:pt x="456" y="117"/>
                    </a:lnTo>
                    <a:lnTo>
                      <a:pt x="456" y="110"/>
                    </a:lnTo>
                    <a:lnTo>
                      <a:pt x="446" y="107"/>
                    </a:lnTo>
                    <a:lnTo>
                      <a:pt x="448" y="68"/>
                    </a:lnTo>
                    <a:lnTo>
                      <a:pt x="457" y="62"/>
                    </a:lnTo>
                    <a:lnTo>
                      <a:pt x="455" y="59"/>
                    </a:lnTo>
                    <a:lnTo>
                      <a:pt x="254" y="0"/>
                    </a:lnTo>
                    <a:lnTo>
                      <a:pt x="3" y="114"/>
                    </a:lnTo>
                    <a:lnTo>
                      <a:pt x="0" y="176"/>
                    </a:lnTo>
                  </a:path>
                </a:pathLst>
              </a:custGeom>
              <a:solidFill>
                <a:srgbClr val="000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35285" name="Freeform 117">
                <a:extLst>
                  <a:ext uri="{FF2B5EF4-FFF2-40B4-BE49-F238E27FC236}">
                    <a16:creationId xmlns:a16="http://schemas.microsoft.com/office/drawing/2014/main" id="{02D45E35-4958-3D75-DC1F-193859A07D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24" y="2556"/>
                <a:ext cx="459" cy="221"/>
              </a:xfrm>
              <a:custGeom>
                <a:avLst/>
                <a:gdLst>
                  <a:gd name="T0" fmla="*/ 0 w 459"/>
                  <a:gd name="T1" fmla="*/ 124 h 221"/>
                  <a:gd name="T2" fmla="*/ 253 w 459"/>
                  <a:gd name="T3" fmla="*/ 0 h 221"/>
                  <a:gd name="T4" fmla="*/ 458 w 459"/>
                  <a:gd name="T5" fmla="*/ 57 h 221"/>
                  <a:gd name="T6" fmla="*/ 204 w 459"/>
                  <a:gd name="T7" fmla="*/ 220 h 221"/>
                  <a:gd name="T8" fmla="*/ 0 w 459"/>
                  <a:gd name="T9" fmla="*/ 124 h 2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9" h="221">
                    <a:moveTo>
                      <a:pt x="0" y="124"/>
                    </a:moveTo>
                    <a:lnTo>
                      <a:pt x="253" y="0"/>
                    </a:lnTo>
                    <a:lnTo>
                      <a:pt x="458" y="57"/>
                    </a:lnTo>
                    <a:lnTo>
                      <a:pt x="204" y="220"/>
                    </a:lnTo>
                    <a:lnTo>
                      <a:pt x="0" y="124"/>
                    </a:lnTo>
                  </a:path>
                </a:pathLst>
              </a:custGeom>
              <a:solidFill>
                <a:srgbClr val="00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35286" name="Freeform 118">
                <a:extLst>
                  <a:ext uri="{FF2B5EF4-FFF2-40B4-BE49-F238E27FC236}">
                    <a16:creationId xmlns:a16="http://schemas.microsoft.com/office/drawing/2014/main" id="{53382843-0935-39A0-638E-FAD85BFBBC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26" y="2574"/>
                <a:ext cx="249" cy="200"/>
              </a:xfrm>
              <a:custGeom>
                <a:avLst/>
                <a:gdLst>
                  <a:gd name="T0" fmla="*/ 5 w 249"/>
                  <a:gd name="T1" fmla="*/ 149 h 200"/>
                  <a:gd name="T2" fmla="*/ 0 w 249"/>
                  <a:gd name="T3" fmla="*/ 199 h 200"/>
                  <a:gd name="T4" fmla="*/ 244 w 249"/>
                  <a:gd name="T5" fmla="*/ 43 h 200"/>
                  <a:gd name="T6" fmla="*/ 248 w 249"/>
                  <a:gd name="T7" fmla="*/ 0 h 200"/>
                  <a:gd name="T8" fmla="*/ 5 w 249"/>
                  <a:gd name="T9" fmla="*/ 149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9" h="200">
                    <a:moveTo>
                      <a:pt x="5" y="149"/>
                    </a:moveTo>
                    <a:lnTo>
                      <a:pt x="0" y="199"/>
                    </a:lnTo>
                    <a:lnTo>
                      <a:pt x="244" y="43"/>
                    </a:lnTo>
                    <a:lnTo>
                      <a:pt x="248" y="0"/>
                    </a:lnTo>
                    <a:lnTo>
                      <a:pt x="5" y="149"/>
                    </a:lnTo>
                  </a:path>
                </a:pathLst>
              </a:custGeom>
              <a:solidFill>
                <a:srgbClr val="FFFF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35287" name="Freeform 119">
                <a:extLst>
                  <a:ext uri="{FF2B5EF4-FFF2-40B4-BE49-F238E27FC236}">
                    <a16:creationId xmlns:a16="http://schemas.microsoft.com/office/drawing/2014/main" id="{1057E991-C30D-458D-C6FE-19C14FD831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28" y="2623"/>
                <a:ext cx="205" cy="149"/>
              </a:xfrm>
              <a:custGeom>
                <a:avLst/>
                <a:gdLst>
                  <a:gd name="T0" fmla="*/ 5 w 205"/>
                  <a:gd name="T1" fmla="*/ 0 h 149"/>
                  <a:gd name="T2" fmla="*/ 0 w 205"/>
                  <a:gd name="T3" fmla="*/ 53 h 149"/>
                  <a:gd name="T4" fmla="*/ 200 w 205"/>
                  <a:gd name="T5" fmla="*/ 148 h 149"/>
                  <a:gd name="T6" fmla="*/ 204 w 205"/>
                  <a:gd name="T7" fmla="*/ 98 h 149"/>
                  <a:gd name="T8" fmla="*/ 5 w 205"/>
                  <a:gd name="T9" fmla="*/ 0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5" h="149">
                    <a:moveTo>
                      <a:pt x="5" y="0"/>
                    </a:moveTo>
                    <a:lnTo>
                      <a:pt x="0" y="53"/>
                    </a:lnTo>
                    <a:lnTo>
                      <a:pt x="200" y="148"/>
                    </a:lnTo>
                    <a:lnTo>
                      <a:pt x="204" y="98"/>
                    </a:lnTo>
                    <a:lnTo>
                      <a:pt x="5" y="0"/>
                    </a:lnTo>
                  </a:path>
                </a:pathLst>
              </a:custGeom>
              <a:solidFill>
                <a:srgbClr val="808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35288" name="Freeform 120">
                <a:extLst>
                  <a:ext uri="{FF2B5EF4-FFF2-40B4-BE49-F238E27FC236}">
                    <a16:creationId xmlns:a16="http://schemas.microsoft.com/office/drawing/2014/main" id="{400B198D-4350-49CF-CF8B-50B5337E8C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28" y="2618"/>
                <a:ext cx="206" cy="115"/>
              </a:xfrm>
              <a:custGeom>
                <a:avLst/>
                <a:gdLst>
                  <a:gd name="T0" fmla="*/ 0 w 206"/>
                  <a:gd name="T1" fmla="*/ 0 h 115"/>
                  <a:gd name="T2" fmla="*/ 0 w 206"/>
                  <a:gd name="T3" fmla="*/ 9 h 115"/>
                  <a:gd name="T4" fmla="*/ 199 w 206"/>
                  <a:gd name="T5" fmla="*/ 114 h 115"/>
                  <a:gd name="T6" fmla="*/ 205 w 206"/>
                  <a:gd name="T7" fmla="*/ 100 h 115"/>
                  <a:gd name="T8" fmla="*/ 0 w 206"/>
                  <a:gd name="T9" fmla="*/ 0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6" h="115">
                    <a:moveTo>
                      <a:pt x="0" y="0"/>
                    </a:moveTo>
                    <a:lnTo>
                      <a:pt x="0" y="9"/>
                    </a:lnTo>
                    <a:lnTo>
                      <a:pt x="199" y="114"/>
                    </a:lnTo>
                    <a:lnTo>
                      <a:pt x="205" y="100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000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35289" name="Freeform 121">
                <a:extLst>
                  <a:ext uri="{FF2B5EF4-FFF2-40B4-BE49-F238E27FC236}">
                    <a16:creationId xmlns:a16="http://schemas.microsoft.com/office/drawing/2014/main" id="{D453296E-27DB-4930-A3B4-31EE993FA2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29" y="2613"/>
                <a:ext cx="253" cy="172"/>
              </a:xfrm>
              <a:custGeom>
                <a:avLst/>
                <a:gdLst>
                  <a:gd name="T0" fmla="*/ 0 w 253"/>
                  <a:gd name="T1" fmla="*/ 164 h 172"/>
                  <a:gd name="T2" fmla="*/ 1 w 253"/>
                  <a:gd name="T3" fmla="*/ 171 h 172"/>
                  <a:gd name="T4" fmla="*/ 252 w 253"/>
                  <a:gd name="T5" fmla="*/ 6 h 172"/>
                  <a:gd name="T6" fmla="*/ 252 w 253"/>
                  <a:gd name="T7" fmla="*/ 0 h 172"/>
                  <a:gd name="T8" fmla="*/ 0 w 253"/>
                  <a:gd name="T9" fmla="*/ 164 h 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3" h="172">
                    <a:moveTo>
                      <a:pt x="0" y="164"/>
                    </a:moveTo>
                    <a:lnTo>
                      <a:pt x="1" y="171"/>
                    </a:lnTo>
                    <a:lnTo>
                      <a:pt x="252" y="6"/>
                    </a:lnTo>
                    <a:lnTo>
                      <a:pt x="252" y="0"/>
                    </a:lnTo>
                    <a:lnTo>
                      <a:pt x="0" y="164"/>
                    </a:lnTo>
                  </a:path>
                </a:pathLst>
              </a:custGeom>
              <a:solidFill>
                <a:srgbClr val="008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35290" name="Freeform 122">
                <a:extLst>
                  <a:ext uri="{FF2B5EF4-FFF2-40B4-BE49-F238E27FC236}">
                    <a16:creationId xmlns:a16="http://schemas.microsoft.com/office/drawing/2014/main" id="{073AA9A3-90CB-EF0D-28A0-E4C9E5553A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27" y="2505"/>
                <a:ext cx="455" cy="214"/>
              </a:xfrm>
              <a:custGeom>
                <a:avLst/>
                <a:gdLst>
                  <a:gd name="T0" fmla="*/ 0 w 455"/>
                  <a:gd name="T1" fmla="*/ 114 h 214"/>
                  <a:gd name="T2" fmla="*/ 248 w 455"/>
                  <a:gd name="T3" fmla="*/ 0 h 214"/>
                  <a:gd name="T4" fmla="*/ 454 w 455"/>
                  <a:gd name="T5" fmla="*/ 58 h 214"/>
                  <a:gd name="T6" fmla="*/ 206 w 455"/>
                  <a:gd name="T7" fmla="*/ 213 h 214"/>
                  <a:gd name="T8" fmla="*/ 0 w 455"/>
                  <a:gd name="T9" fmla="*/ 114 h 2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5" h="214">
                    <a:moveTo>
                      <a:pt x="0" y="114"/>
                    </a:moveTo>
                    <a:lnTo>
                      <a:pt x="248" y="0"/>
                    </a:lnTo>
                    <a:lnTo>
                      <a:pt x="454" y="58"/>
                    </a:lnTo>
                    <a:lnTo>
                      <a:pt x="206" y="213"/>
                    </a:lnTo>
                    <a:lnTo>
                      <a:pt x="0" y="114"/>
                    </a:lnTo>
                  </a:path>
                </a:pathLst>
              </a:custGeom>
              <a:solidFill>
                <a:srgbClr val="0000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grpSp>
            <p:nvGrpSpPr>
              <p:cNvPr id="135291" name="Group 123">
                <a:extLst>
                  <a:ext uri="{FF2B5EF4-FFF2-40B4-BE49-F238E27FC236}">
                    <a16:creationId xmlns:a16="http://schemas.microsoft.com/office/drawing/2014/main" id="{1C51E36F-7A1F-93D1-05A0-35A4850B99D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628" y="2516"/>
                <a:ext cx="231" cy="77"/>
                <a:chOff x="3628" y="2516"/>
                <a:chExt cx="231" cy="77"/>
              </a:xfrm>
            </p:grpSpPr>
            <p:sp>
              <p:nvSpPr>
                <p:cNvPr id="135292" name="Freeform 124">
                  <a:extLst>
                    <a:ext uri="{FF2B5EF4-FFF2-40B4-BE49-F238E27FC236}">
                      <a16:creationId xmlns:a16="http://schemas.microsoft.com/office/drawing/2014/main" id="{32BE1E58-5668-90F8-85E1-BD38F0FAAF0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46" y="2516"/>
                  <a:ext cx="213" cy="66"/>
                </a:xfrm>
                <a:custGeom>
                  <a:avLst/>
                  <a:gdLst>
                    <a:gd name="T0" fmla="*/ 4 w 213"/>
                    <a:gd name="T1" fmla="*/ 0 h 66"/>
                    <a:gd name="T2" fmla="*/ 0 w 213"/>
                    <a:gd name="T3" fmla="*/ 4 h 66"/>
                    <a:gd name="T4" fmla="*/ 205 w 213"/>
                    <a:gd name="T5" fmla="*/ 65 h 66"/>
                    <a:gd name="T6" fmla="*/ 212 w 213"/>
                    <a:gd name="T7" fmla="*/ 64 h 66"/>
                    <a:gd name="T8" fmla="*/ 4 w 213"/>
                    <a:gd name="T9" fmla="*/ 0 h 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13" h="66">
                      <a:moveTo>
                        <a:pt x="4" y="0"/>
                      </a:moveTo>
                      <a:lnTo>
                        <a:pt x="0" y="4"/>
                      </a:lnTo>
                      <a:lnTo>
                        <a:pt x="205" y="65"/>
                      </a:lnTo>
                      <a:lnTo>
                        <a:pt x="212" y="64"/>
                      </a:lnTo>
                      <a:lnTo>
                        <a:pt x="4" y="0"/>
                      </a:lnTo>
                    </a:path>
                  </a:pathLst>
                </a:custGeom>
                <a:solidFill>
                  <a:srgbClr val="FF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135293" name="Freeform 125">
                  <a:extLst>
                    <a:ext uri="{FF2B5EF4-FFF2-40B4-BE49-F238E27FC236}">
                      <a16:creationId xmlns:a16="http://schemas.microsoft.com/office/drawing/2014/main" id="{70BD35C3-DB63-805C-7E6C-F086C5875C6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28" y="2525"/>
                  <a:ext cx="217" cy="68"/>
                </a:xfrm>
                <a:custGeom>
                  <a:avLst/>
                  <a:gdLst>
                    <a:gd name="T0" fmla="*/ 8 w 217"/>
                    <a:gd name="T1" fmla="*/ 0 h 68"/>
                    <a:gd name="T2" fmla="*/ 0 w 217"/>
                    <a:gd name="T3" fmla="*/ 5 h 68"/>
                    <a:gd name="T4" fmla="*/ 209 w 217"/>
                    <a:gd name="T5" fmla="*/ 67 h 68"/>
                    <a:gd name="T6" fmla="*/ 216 w 217"/>
                    <a:gd name="T7" fmla="*/ 63 h 68"/>
                    <a:gd name="T8" fmla="*/ 8 w 217"/>
                    <a:gd name="T9" fmla="*/ 0 h 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17" h="68">
                      <a:moveTo>
                        <a:pt x="8" y="0"/>
                      </a:moveTo>
                      <a:lnTo>
                        <a:pt x="0" y="5"/>
                      </a:lnTo>
                      <a:lnTo>
                        <a:pt x="209" y="67"/>
                      </a:lnTo>
                      <a:lnTo>
                        <a:pt x="216" y="63"/>
                      </a:lnTo>
                      <a:lnTo>
                        <a:pt x="8" y="0"/>
                      </a:lnTo>
                    </a:path>
                  </a:pathLst>
                </a:custGeom>
                <a:solidFill>
                  <a:srgbClr val="FF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</p:grpSp>
          <p:sp>
            <p:nvSpPr>
              <p:cNvPr id="135294" name="Freeform 126">
                <a:extLst>
                  <a:ext uri="{FF2B5EF4-FFF2-40B4-BE49-F238E27FC236}">
                    <a16:creationId xmlns:a16="http://schemas.microsoft.com/office/drawing/2014/main" id="{CB4B5715-2EA9-8A8B-DBE5-8A574CA14C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32" y="2566"/>
                <a:ext cx="250" cy="157"/>
              </a:xfrm>
              <a:custGeom>
                <a:avLst/>
                <a:gdLst>
                  <a:gd name="T0" fmla="*/ 0 w 250"/>
                  <a:gd name="T1" fmla="*/ 152 h 157"/>
                  <a:gd name="T2" fmla="*/ 1 w 250"/>
                  <a:gd name="T3" fmla="*/ 156 h 157"/>
                  <a:gd name="T4" fmla="*/ 248 w 250"/>
                  <a:gd name="T5" fmla="*/ 2 h 157"/>
                  <a:gd name="T6" fmla="*/ 249 w 250"/>
                  <a:gd name="T7" fmla="*/ 0 h 157"/>
                  <a:gd name="T8" fmla="*/ 0 w 250"/>
                  <a:gd name="T9" fmla="*/ 152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0" h="157">
                    <a:moveTo>
                      <a:pt x="0" y="152"/>
                    </a:moveTo>
                    <a:lnTo>
                      <a:pt x="1" y="156"/>
                    </a:lnTo>
                    <a:lnTo>
                      <a:pt x="248" y="2"/>
                    </a:lnTo>
                    <a:lnTo>
                      <a:pt x="249" y="0"/>
                    </a:lnTo>
                    <a:lnTo>
                      <a:pt x="0" y="152"/>
                    </a:lnTo>
                  </a:path>
                </a:pathLst>
              </a:custGeom>
              <a:solidFill>
                <a:srgbClr val="008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grpSp>
            <p:nvGrpSpPr>
              <p:cNvPr id="135295" name="Group 127">
                <a:extLst>
                  <a:ext uri="{FF2B5EF4-FFF2-40B4-BE49-F238E27FC236}">
                    <a16:creationId xmlns:a16="http://schemas.microsoft.com/office/drawing/2014/main" id="{13740062-2049-AF98-BAC8-B4D1888B154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628" y="2578"/>
                <a:ext cx="245" cy="184"/>
                <a:chOff x="3628" y="2578"/>
                <a:chExt cx="245" cy="184"/>
              </a:xfrm>
            </p:grpSpPr>
            <p:sp>
              <p:nvSpPr>
                <p:cNvPr id="135296" name="Line 128">
                  <a:extLst>
                    <a:ext uri="{FF2B5EF4-FFF2-40B4-BE49-F238E27FC236}">
                      <a16:creationId xmlns:a16="http://schemas.microsoft.com/office/drawing/2014/main" id="{9672A9B5-9DDB-62AC-10AA-6DA3F423FB7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3633" y="2578"/>
                  <a:ext cx="239" cy="149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IN"/>
                </a:p>
              </p:txBody>
            </p:sp>
            <p:sp>
              <p:nvSpPr>
                <p:cNvPr id="135297" name="Line 129">
                  <a:extLst>
                    <a:ext uri="{FF2B5EF4-FFF2-40B4-BE49-F238E27FC236}">
                      <a16:creationId xmlns:a16="http://schemas.microsoft.com/office/drawing/2014/main" id="{FE0918D1-3C33-86C5-223F-AF674D63219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3632" y="2587"/>
                  <a:ext cx="241" cy="149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IN"/>
                </a:p>
              </p:txBody>
            </p:sp>
            <p:sp>
              <p:nvSpPr>
                <p:cNvPr id="135298" name="Line 130">
                  <a:extLst>
                    <a:ext uri="{FF2B5EF4-FFF2-40B4-BE49-F238E27FC236}">
                      <a16:creationId xmlns:a16="http://schemas.microsoft.com/office/drawing/2014/main" id="{A713A679-E00E-4ABC-071E-662CA3B6371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3630" y="2595"/>
                  <a:ext cx="238" cy="149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IN"/>
                </a:p>
              </p:txBody>
            </p:sp>
            <p:sp>
              <p:nvSpPr>
                <p:cNvPr id="135299" name="Line 131">
                  <a:extLst>
                    <a:ext uri="{FF2B5EF4-FFF2-40B4-BE49-F238E27FC236}">
                      <a16:creationId xmlns:a16="http://schemas.microsoft.com/office/drawing/2014/main" id="{07D358A8-3713-4B06-117C-7B4FD3F713D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3631" y="2599"/>
                  <a:ext cx="240" cy="152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IN"/>
                </a:p>
              </p:txBody>
            </p:sp>
            <p:sp>
              <p:nvSpPr>
                <p:cNvPr id="135300" name="Line 132">
                  <a:extLst>
                    <a:ext uri="{FF2B5EF4-FFF2-40B4-BE49-F238E27FC236}">
                      <a16:creationId xmlns:a16="http://schemas.microsoft.com/office/drawing/2014/main" id="{E5C78F08-34FA-F67C-B054-E4CB9046AB2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3628" y="2608"/>
                  <a:ext cx="243" cy="154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IN"/>
                </a:p>
              </p:txBody>
            </p:sp>
          </p:grpSp>
          <p:grpSp>
            <p:nvGrpSpPr>
              <p:cNvPr id="135301" name="Group 133">
                <a:extLst>
                  <a:ext uri="{FF2B5EF4-FFF2-40B4-BE49-F238E27FC236}">
                    <a16:creationId xmlns:a16="http://schemas.microsoft.com/office/drawing/2014/main" id="{4444394C-0B38-6D64-8ACB-ADD93DA3CB5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430" y="2627"/>
                <a:ext cx="203" cy="133"/>
                <a:chOff x="3430" y="2627"/>
                <a:chExt cx="203" cy="133"/>
              </a:xfrm>
            </p:grpSpPr>
            <p:sp>
              <p:nvSpPr>
                <p:cNvPr id="135302" name="Line 134">
                  <a:extLst>
                    <a:ext uri="{FF2B5EF4-FFF2-40B4-BE49-F238E27FC236}">
                      <a16:creationId xmlns:a16="http://schemas.microsoft.com/office/drawing/2014/main" id="{3E06B5E4-BF5D-B55E-ED21-626B39B3AAF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434" y="2627"/>
                  <a:ext cx="199" cy="10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IN"/>
                </a:p>
              </p:txBody>
            </p:sp>
            <p:sp>
              <p:nvSpPr>
                <p:cNvPr id="135303" name="Line 135">
                  <a:extLst>
                    <a:ext uri="{FF2B5EF4-FFF2-40B4-BE49-F238E27FC236}">
                      <a16:creationId xmlns:a16="http://schemas.microsoft.com/office/drawing/2014/main" id="{02E91A69-B4D6-40CD-5431-357D9137ECA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434" y="2636"/>
                  <a:ext cx="198" cy="98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IN"/>
                </a:p>
              </p:txBody>
            </p:sp>
            <p:sp>
              <p:nvSpPr>
                <p:cNvPr id="135304" name="Line 136">
                  <a:extLst>
                    <a:ext uri="{FF2B5EF4-FFF2-40B4-BE49-F238E27FC236}">
                      <a16:creationId xmlns:a16="http://schemas.microsoft.com/office/drawing/2014/main" id="{FCC7736F-1975-7A92-19D4-79FA030425C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431" y="2644"/>
                  <a:ext cx="199" cy="99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IN"/>
                </a:p>
              </p:txBody>
            </p:sp>
            <p:sp>
              <p:nvSpPr>
                <p:cNvPr id="135305" name="Line 137">
                  <a:extLst>
                    <a:ext uri="{FF2B5EF4-FFF2-40B4-BE49-F238E27FC236}">
                      <a16:creationId xmlns:a16="http://schemas.microsoft.com/office/drawing/2014/main" id="{79207B7A-5371-18D4-51CD-95DBD3FC8FA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430" y="2653"/>
                  <a:ext cx="200" cy="97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IN"/>
                </a:p>
              </p:txBody>
            </p:sp>
            <p:sp>
              <p:nvSpPr>
                <p:cNvPr id="135306" name="Line 138">
                  <a:extLst>
                    <a:ext uri="{FF2B5EF4-FFF2-40B4-BE49-F238E27FC236}">
                      <a16:creationId xmlns:a16="http://schemas.microsoft.com/office/drawing/2014/main" id="{F6EA7A1F-5587-94E3-ABEA-1317BD4825A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432" y="2662"/>
                  <a:ext cx="198" cy="98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IN"/>
                </a:p>
              </p:txBody>
            </p:sp>
          </p:grpSp>
        </p:grpSp>
        <p:grpSp>
          <p:nvGrpSpPr>
            <p:cNvPr id="135307" name="Group 139">
              <a:extLst>
                <a:ext uri="{FF2B5EF4-FFF2-40B4-BE49-F238E27FC236}">
                  <a16:creationId xmlns:a16="http://schemas.microsoft.com/office/drawing/2014/main" id="{ABE92880-8579-823F-9B4A-BC9FD2537E8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43" y="2441"/>
              <a:ext cx="471" cy="279"/>
              <a:chOff x="3443" y="2441"/>
              <a:chExt cx="471" cy="279"/>
            </a:xfrm>
          </p:grpSpPr>
          <p:sp>
            <p:nvSpPr>
              <p:cNvPr id="135308" name="Arc 140">
                <a:extLst>
                  <a:ext uri="{FF2B5EF4-FFF2-40B4-BE49-F238E27FC236}">
                    <a16:creationId xmlns:a16="http://schemas.microsoft.com/office/drawing/2014/main" id="{6BC6F73F-6999-2E43-E6A2-0F0A5C832A25}"/>
                  </a:ext>
                </a:extLst>
              </p:cNvPr>
              <p:cNvSpPr>
                <a:spLocks/>
              </p:cNvSpPr>
              <p:nvPr/>
            </p:nvSpPr>
            <p:spPr bwMode="auto">
              <a:xfrm rot="240000">
                <a:off x="3443" y="2555"/>
                <a:ext cx="13" cy="65"/>
              </a:xfrm>
              <a:custGeom>
                <a:avLst/>
                <a:gdLst>
                  <a:gd name="G0" fmla="+- 21600 0 0"/>
                  <a:gd name="G1" fmla="+- 21538 0 0"/>
                  <a:gd name="G2" fmla="+- 21600 0 0"/>
                  <a:gd name="T0" fmla="*/ 19864 w 21600"/>
                  <a:gd name="T1" fmla="*/ 43068 h 43068"/>
                  <a:gd name="T2" fmla="*/ 19968 w 21600"/>
                  <a:gd name="T3" fmla="*/ 0 h 43068"/>
                  <a:gd name="T4" fmla="*/ 21600 w 21600"/>
                  <a:gd name="T5" fmla="*/ 21538 h 430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43068" fill="none" extrusionOk="0">
                    <a:moveTo>
                      <a:pt x="19863" y="43068"/>
                    </a:moveTo>
                    <a:cubicBezTo>
                      <a:pt x="8644" y="42163"/>
                      <a:pt x="0" y="32794"/>
                      <a:pt x="0" y="21538"/>
                    </a:cubicBezTo>
                    <a:cubicBezTo>
                      <a:pt x="0" y="10241"/>
                      <a:pt x="8703" y="853"/>
                      <a:pt x="19967" y="-1"/>
                    </a:cubicBezTo>
                  </a:path>
                  <a:path w="21600" h="43068" stroke="0" extrusionOk="0">
                    <a:moveTo>
                      <a:pt x="19863" y="43068"/>
                    </a:moveTo>
                    <a:cubicBezTo>
                      <a:pt x="8644" y="42163"/>
                      <a:pt x="0" y="32794"/>
                      <a:pt x="0" y="21538"/>
                    </a:cubicBezTo>
                    <a:cubicBezTo>
                      <a:pt x="0" y="10241"/>
                      <a:pt x="8703" y="853"/>
                      <a:pt x="19967" y="-1"/>
                    </a:cubicBezTo>
                    <a:lnTo>
                      <a:pt x="21600" y="21538"/>
                    </a:lnTo>
                    <a:close/>
                  </a:path>
                </a:pathLst>
              </a:custGeom>
              <a:solidFill>
                <a:srgbClr val="000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/>
              </a:p>
            </p:txBody>
          </p:sp>
          <p:sp>
            <p:nvSpPr>
              <p:cNvPr id="135309" name="Freeform 141">
                <a:extLst>
                  <a:ext uri="{FF2B5EF4-FFF2-40B4-BE49-F238E27FC236}">
                    <a16:creationId xmlns:a16="http://schemas.microsoft.com/office/drawing/2014/main" id="{89A0C166-6C89-D051-5831-11DA4CFE71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56" y="2441"/>
                <a:ext cx="457" cy="278"/>
              </a:xfrm>
              <a:custGeom>
                <a:avLst/>
                <a:gdLst>
                  <a:gd name="T0" fmla="*/ 0 w 457"/>
                  <a:gd name="T1" fmla="*/ 175 h 278"/>
                  <a:gd name="T2" fmla="*/ 207 w 457"/>
                  <a:gd name="T3" fmla="*/ 277 h 278"/>
                  <a:gd name="T4" fmla="*/ 455 w 457"/>
                  <a:gd name="T5" fmla="*/ 115 h 278"/>
                  <a:gd name="T6" fmla="*/ 456 w 457"/>
                  <a:gd name="T7" fmla="*/ 108 h 278"/>
                  <a:gd name="T8" fmla="*/ 446 w 457"/>
                  <a:gd name="T9" fmla="*/ 106 h 278"/>
                  <a:gd name="T10" fmla="*/ 448 w 457"/>
                  <a:gd name="T11" fmla="*/ 67 h 278"/>
                  <a:gd name="T12" fmla="*/ 455 w 457"/>
                  <a:gd name="T13" fmla="*/ 62 h 278"/>
                  <a:gd name="T14" fmla="*/ 456 w 457"/>
                  <a:gd name="T15" fmla="*/ 58 h 278"/>
                  <a:gd name="T16" fmla="*/ 254 w 457"/>
                  <a:gd name="T17" fmla="*/ 0 h 278"/>
                  <a:gd name="T18" fmla="*/ 4 w 457"/>
                  <a:gd name="T19" fmla="*/ 110 h 278"/>
                  <a:gd name="T20" fmla="*/ 0 w 457"/>
                  <a:gd name="T21" fmla="*/ 175 h 2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57" h="278">
                    <a:moveTo>
                      <a:pt x="0" y="175"/>
                    </a:moveTo>
                    <a:lnTo>
                      <a:pt x="207" y="277"/>
                    </a:lnTo>
                    <a:lnTo>
                      <a:pt x="455" y="115"/>
                    </a:lnTo>
                    <a:lnTo>
                      <a:pt x="456" y="108"/>
                    </a:lnTo>
                    <a:lnTo>
                      <a:pt x="446" y="106"/>
                    </a:lnTo>
                    <a:lnTo>
                      <a:pt x="448" y="67"/>
                    </a:lnTo>
                    <a:lnTo>
                      <a:pt x="455" y="62"/>
                    </a:lnTo>
                    <a:lnTo>
                      <a:pt x="456" y="58"/>
                    </a:lnTo>
                    <a:lnTo>
                      <a:pt x="254" y="0"/>
                    </a:lnTo>
                    <a:lnTo>
                      <a:pt x="4" y="110"/>
                    </a:lnTo>
                    <a:lnTo>
                      <a:pt x="0" y="175"/>
                    </a:lnTo>
                  </a:path>
                </a:pathLst>
              </a:custGeom>
              <a:solidFill>
                <a:srgbClr val="000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35310" name="Freeform 142">
                <a:extLst>
                  <a:ext uri="{FF2B5EF4-FFF2-40B4-BE49-F238E27FC236}">
                    <a16:creationId xmlns:a16="http://schemas.microsoft.com/office/drawing/2014/main" id="{DBFDA11D-F618-2CDB-BEEE-65D13C45B9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56" y="2493"/>
                <a:ext cx="457" cy="221"/>
              </a:xfrm>
              <a:custGeom>
                <a:avLst/>
                <a:gdLst>
                  <a:gd name="T0" fmla="*/ 0 w 457"/>
                  <a:gd name="T1" fmla="*/ 121 h 221"/>
                  <a:gd name="T2" fmla="*/ 251 w 457"/>
                  <a:gd name="T3" fmla="*/ 0 h 221"/>
                  <a:gd name="T4" fmla="*/ 456 w 457"/>
                  <a:gd name="T5" fmla="*/ 57 h 221"/>
                  <a:gd name="T6" fmla="*/ 204 w 457"/>
                  <a:gd name="T7" fmla="*/ 220 h 221"/>
                  <a:gd name="T8" fmla="*/ 0 w 457"/>
                  <a:gd name="T9" fmla="*/ 121 h 2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7" h="221">
                    <a:moveTo>
                      <a:pt x="0" y="121"/>
                    </a:moveTo>
                    <a:lnTo>
                      <a:pt x="251" y="0"/>
                    </a:lnTo>
                    <a:lnTo>
                      <a:pt x="456" y="57"/>
                    </a:lnTo>
                    <a:lnTo>
                      <a:pt x="204" y="220"/>
                    </a:lnTo>
                    <a:lnTo>
                      <a:pt x="0" y="121"/>
                    </a:lnTo>
                  </a:path>
                </a:pathLst>
              </a:custGeom>
              <a:solidFill>
                <a:srgbClr val="00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35311" name="Freeform 143">
                <a:extLst>
                  <a:ext uri="{FF2B5EF4-FFF2-40B4-BE49-F238E27FC236}">
                    <a16:creationId xmlns:a16="http://schemas.microsoft.com/office/drawing/2014/main" id="{B923C154-C0B3-4D7C-93B3-C502158519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59" y="2508"/>
                <a:ext cx="246" cy="200"/>
              </a:xfrm>
              <a:custGeom>
                <a:avLst/>
                <a:gdLst>
                  <a:gd name="T0" fmla="*/ 4 w 246"/>
                  <a:gd name="T1" fmla="*/ 150 h 200"/>
                  <a:gd name="T2" fmla="*/ 0 w 246"/>
                  <a:gd name="T3" fmla="*/ 199 h 200"/>
                  <a:gd name="T4" fmla="*/ 243 w 246"/>
                  <a:gd name="T5" fmla="*/ 46 h 200"/>
                  <a:gd name="T6" fmla="*/ 245 w 246"/>
                  <a:gd name="T7" fmla="*/ 0 h 200"/>
                  <a:gd name="T8" fmla="*/ 4 w 246"/>
                  <a:gd name="T9" fmla="*/ 150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6" h="200">
                    <a:moveTo>
                      <a:pt x="4" y="150"/>
                    </a:moveTo>
                    <a:lnTo>
                      <a:pt x="0" y="199"/>
                    </a:lnTo>
                    <a:lnTo>
                      <a:pt x="243" y="46"/>
                    </a:lnTo>
                    <a:lnTo>
                      <a:pt x="245" y="0"/>
                    </a:lnTo>
                    <a:lnTo>
                      <a:pt x="4" y="150"/>
                    </a:lnTo>
                  </a:path>
                </a:pathLst>
              </a:custGeom>
              <a:solidFill>
                <a:srgbClr val="FFFF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35312" name="Freeform 144">
                <a:extLst>
                  <a:ext uri="{FF2B5EF4-FFF2-40B4-BE49-F238E27FC236}">
                    <a16:creationId xmlns:a16="http://schemas.microsoft.com/office/drawing/2014/main" id="{3CF5F24C-D948-09CB-596A-30ADF9F3B2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61" y="2560"/>
                <a:ext cx="203" cy="147"/>
              </a:xfrm>
              <a:custGeom>
                <a:avLst/>
                <a:gdLst>
                  <a:gd name="T0" fmla="*/ 3 w 203"/>
                  <a:gd name="T1" fmla="*/ 0 h 147"/>
                  <a:gd name="T2" fmla="*/ 0 w 203"/>
                  <a:gd name="T3" fmla="*/ 50 h 147"/>
                  <a:gd name="T4" fmla="*/ 197 w 203"/>
                  <a:gd name="T5" fmla="*/ 146 h 147"/>
                  <a:gd name="T6" fmla="*/ 202 w 203"/>
                  <a:gd name="T7" fmla="*/ 96 h 147"/>
                  <a:gd name="T8" fmla="*/ 3 w 203"/>
                  <a:gd name="T9" fmla="*/ 0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3" h="147">
                    <a:moveTo>
                      <a:pt x="3" y="0"/>
                    </a:moveTo>
                    <a:lnTo>
                      <a:pt x="0" y="50"/>
                    </a:lnTo>
                    <a:lnTo>
                      <a:pt x="197" y="146"/>
                    </a:lnTo>
                    <a:lnTo>
                      <a:pt x="202" y="96"/>
                    </a:lnTo>
                    <a:lnTo>
                      <a:pt x="3" y="0"/>
                    </a:lnTo>
                  </a:path>
                </a:pathLst>
              </a:custGeom>
              <a:solidFill>
                <a:srgbClr val="808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35313" name="Freeform 145">
                <a:extLst>
                  <a:ext uri="{FF2B5EF4-FFF2-40B4-BE49-F238E27FC236}">
                    <a16:creationId xmlns:a16="http://schemas.microsoft.com/office/drawing/2014/main" id="{3898FF2E-4554-87DE-EFDA-788A395999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60" y="2553"/>
                <a:ext cx="205" cy="116"/>
              </a:xfrm>
              <a:custGeom>
                <a:avLst/>
                <a:gdLst>
                  <a:gd name="T0" fmla="*/ 1 w 205"/>
                  <a:gd name="T1" fmla="*/ 0 h 116"/>
                  <a:gd name="T2" fmla="*/ 0 w 205"/>
                  <a:gd name="T3" fmla="*/ 8 h 116"/>
                  <a:gd name="T4" fmla="*/ 198 w 205"/>
                  <a:gd name="T5" fmla="*/ 115 h 116"/>
                  <a:gd name="T6" fmla="*/ 204 w 205"/>
                  <a:gd name="T7" fmla="*/ 98 h 116"/>
                  <a:gd name="T8" fmla="*/ 1 w 205"/>
                  <a:gd name="T9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5" h="116">
                    <a:moveTo>
                      <a:pt x="1" y="0"/>
                    </a:moveTo>
                    <a:lnTo>
                      <a:pt x="0" y="8"/>
                    </a:lnTo>
                    <a:lnTo>
                      <a:pt x="198" y="115"/>
                    </a:lnTo>
                    <a:lnTo>
                      <a:pt x="204" y="98"/>
                    </a:lnTo>
                    <a:lnTo>
                      <a:pt x="1" y="0"/>
                    </a:lnTo>
                  </a:path>
                </a:pathLst>
              </a:custGeom>
              <a:solidFill>
                <a:srgbClr val="000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35314" name="Freeform 146">
                <a:extLst>
                  <a:ext uri="{FF2B5EF4-FFF2-40B4-BE49-F238E27FC236}">
                    <a16:creationId xmlns:a16="http://schemas.microsoft.com/office/drawing/2014/main" id="{3C3410E9-EBD8-C367-6814-65958EDA2D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0" y="2550"/>
                <a:ext cx="252" cy="170"/>
              </a:xfrm>
              <a:custGeom>
                <a:avLst/>
                <a:gdLst>
                  <a:gd name="T0" fmla="*/ 0 w 252"/>
                  <a:gd name="T1" fmla="*/ 162 h 170"/>
                  <a:gd name="T2" fmla="*/ 1 w 252"/>
                  <a:gd name="T3" fmla="*/ 169 h 170"/>
                  <a:gd name="T4" fmla="*/ 251 w 252"/>
                  <a:gd name="T5" fmla="*/ 6 h 170"/>
                  <a:gd name="T6" fmla="*/ 251 w 252"/>
                  <a:gd name="T7" fmla="*/ 0 h 170"/>
                  <a:gd name="T8" fmla="*/ 0 w 252"/>
                  <a:gd name="T9" fmla="*/ 162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2" h="170">
                    <a:moveTo>
                      <a:pt x="0" y="162"/>
                    </a:moveTo>
                    <a:lnTo>
                      <a:pt x="1" y="169"/>
                    </a:lnTo>
                    <a:lnTo>
                      <a:pt x="251" y="6"/>
                    </a:lnTo>
                    <a:lnTo>
                      <a:pt x="251" y="0"/>
                    </a:lnTo>
                    <a:lnTo>
                      <a:pt x="0" y="162"/>
                    </a:lnTo>
                  </a:path>
                </a:pathLst>
              </a:custGeom>
              <a:solidFill>
                <a:srgbClr val="008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35315" name="Freeform 147">
                <a:extLst>
                  <a:ext uri="{FF2B5EF4-FFF2-40B4-BE49-F238E27FC236}">
                    <a16:creationId xmlns:a16="http://schemas.microsoft.com/office/drawing/2014/main" id="{D62B45B6-3C26-C17A-4C54-513F23C12D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60" y="2442"/>
                <a:ext cx="453" cy="212"/>
              </a:xfrm>
              <a:custGeom>
                <a:avLst/>
                <a:gdLst>
                  <a:gd name="T0" fmla="*/ 0 w 453"/>
                  <a:gd name="T1" fmla="*/ 112 h 212"/>
                  <a:gd name="T2" fmla="*/ 247 w 453"/>
                  <a:gd name="T3" fmla="*/ 0 h 212"/>
                  <a:gd name="T4" fmla="*/ 452 w 453"/>
                  <a:gd name="T5" fmla="*/ 58 h 212"/>
                  <a:gd name="T6" fmla="*/ 204 w 453"/>
                  <a:gd name="T7" fmla="*/ 211 h 212"/>
                  <a:gd name="T8" fmla="*/ 0 w 453"/>
                  <a:gd name="T9" fmla="*/ 112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3" h="212">
                    <a:moveTo>
                      <a:pt x="0" y="112"/>
                    </a:moveTo>
                    <a:lnTo>
                      <a:pt x="247" y="0"/>
                    </a:lnTo>
                    <a:lnTo>
                      <a:pt x="452" y="58"/>
                    </a:lnTo>
                    <a:lnTo>
                      <a:pt x="204" y="211"/>
                    </a:lnTo>
                    <a:lnTo>
                      <a:pt x="0" y="112"/>
                    </a:lnTo>
                  </a:path>
                </a:pathLst>
              </a:custGeom>
              <a:solidFill>
                <a:srgbClr val="0000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grpSp>
            <p:nvGrpSpPr>
              <p:cNvPr id="135316" name="Group 148">
                <a:extLst>
                  <a:ext uri="{FF2B5EF4-FFF2-40B4-BE49-F238E27FC236}">
                    <a16:creationId xmlns:a16="http://schemas.microsoft.com/office/drawing/2014/main" id="{B1DB9770-9C7E-6430-C294-641F7176555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660" y="2453"/>
                <a:ext cx="230" cy="75"/>
                <a:chOff x="3660" y="2453"/>
                <a:chExt cx="230" cy="75"/>
              </a:xfrm>
            </p:grpSpPr>
            <p:sp>
              <p:nvSpPr>
                <p:cNvPr id="135317" name="Freeform 149">
                  <a:extLst>
                    <a:ext uri="{FF2B5EF4-FFF2-40B4-BE49-F238E27FC236}">
                      <a16:creationId xmlns:a16="http://schemas.microsoft.com/office/drawing/2014/main" id="{20169696-2C55-2D8B-7F5A-6822FC7C7F7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75" y="2453"/>
                  <a:ext cx="215" cy="66"/>
                </a:xfrm>
                <a:custGeom>
                  <a:avLst/>
                  <a:gdLst>
                    <a:gd name="T0" fmla="*/ 7 w 215"/>
                    <a:gd name="T1" fmla="*/ 0 h 66"/>
                    <a:gd name="T2" fmla="*/ 0 w 215"/>
                    <a:gd name="T3" fmla="*/ 4 h 66"/>
                    <a:gd name="T4" fmla="*/ 208 w 215"/>
                    <a:gd name="T5" fmla="*/ 65 h 66"/>
                    <a:gd name="T6" fmla="*/ 214 w 215"/>
                    <a:gd name="T7" fmla="*/ 64 h 66"/>
                    <a:gd name="T8" fmla="*/ 7 w 215"/>
                    <a:gd name="T9" fmla="*/ 0 h 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15" h="66">
                      <a:moveTo>
                        <a:pt x="7" y="0"/>
                      </a:moveTo>
                      <a:lnTo>
                        <a:pt x="0" y="4"/>
                      </a:lnTo>
                      <a:lnTo>
                        <a:pt x="208" y="65"/>
                      </a:lnTo>
                      <a:lnTo>
                        <a:pt x="214" y="64"/>
                      </a:lnTo>
                      <a:lnTo>
                        <a:pt x="7" y="0"/>
                      </a:lnTo>
                    </a:path>
                  </a:pathLst>
                </a:custGeom>
                <a:solidFill>
                  <a:srgbClr val="FF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135318" name="Freeform 150">
                  <a:extLst>
                    <a:ext uri="{FF2B5EF4-FFF2-40B4-BE49-F238E27FC236}">
                      <a16:creationId xmlns:a16="http://schemas.microsoft.com/office/drawing/2014/main" id="{395BF0DB-3F0B-D15B-9F6F-8EF1EF3107D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60" y="2461"/>
                  <a:ext cx="215" cy="67"/>
                </a:xfrm>
                <a:custGeom>
                  <a:avLst/>
                  <a:gdLst>
                    <a:gd name="T0" fmla="*/ 7 w 215"/>
                    <a:gd name="T1" fmla="*/ 0 h 67"/>
                    <a:gd name="T2" fmla="*/ 0 w 215"/>
                    <a:gd name="T3" fmla="*/ 4 h 67"/>
                    <a:gd name="T4" fmla="*/ 208 w 215"/>
                    <a:gd name="T5" fmla="*/ 66 h 67"/>
                    <a:gd name="T6" fmla="*/ 214 w 215"/>
                    <a:gd name="T7" fmla="*/ 64 h 67"/>
                    <a:gd name="T8" fmla="*/ 7 w 215"/>
                    <a:gd name="T9" fmla="*/ 0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15" h="67">
                      <a:moveTo>
                        <a:pt x="7" y="0"/>
                      </a:moveTo>
                      <a:lnTo>
                        <a:pt x="0" y="4"/>
                      </a:lnTo>
                      <a:lnTo>
                        <a:pt x="208" y="66"/>
                      </a:lnTo>
                      <a:lnTo>
                        <a:pt x="214" y="64"/>
                      </a:lnTo>
                      <a:lnTo>
                        <a:pt x="7" y="0"/>
                      </a:lnTo>
                    </a:path>
                  </a:pathLst>
                </a:custGeom>
                <a:solidFill>
                  <a:srgbClr val="FF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</p:grpSp>
          <p:sp>
            <p:nvSpPr>
              <p:cNvPr id="135319" name="Freeform 151">
                <a:extLst>
                  <a:ext uri="{FF2B5EF4-FFF2-40B4-BE49-F238E27FC236}">
                    <a16:creationId xmlns:a16="http://schemas.microsoft.com/office/drawing/2014/main" id="{28F87248-399A-ED13-3C33-03503C93C2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4" y="2499"/>
                <a:ext cx="250" cy="158"/>
              </a:xfrm>
              <a:custGeom>
                <a:avLst/>
                <a:gdLst>
                  <a:gd name="T0" fmla="*/ 0 w 250"/>
                  <a:gd name="T1" fmla="*/ 152 h 158"/>
                  <a:gd name="T2" fmla="*/ 1 w 250"/>
                  <a:gd name="T3" fmla="*/ 157 h 158"/>
                  <a:gd name="T4" fmla="*/ 248 w 250"/>
                  <a:gd name="T5" fmla="*/ 4 h 158"/>
                  <a:gd name="T6" fmla="*/ 249 w 250"/>
                  <a:gd name="T7" fmla="*/ 0 h 158"/>
                  <a:gd name="T8" fmla="*/ 0 w 250"/>
                  <a:gd name="T9" fmla="*/ 152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0" h="158">
                    <a:moveTo>
                      <a:pt x="0" y="152"/>
                    </a:moveTo>
                    <a:lnTo>
                      <a:pt x="1" y="157"/>
                    </a:lnTo>
                    <a:lnTo>
                      <a:pt x="248" y="4"/>
                    </a:lnTo>
                    <a:lnTo>
                      <a:pt x="249" y="0"/>
                    </a:lnTo>
                    <a:lnTo>
                      <a:pt x="0" y="152"/>
                    </a:lnTo>
                  </a:path>
                </a:pathLst>
              </a:custGeom>
              <a:solidFill>
                <a:srgbClr val="008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grpSp>
            <p:nvGrpSpPr>
              <p:cNvPr id="135320" name="Group 152">
                <a:extLst>
                  <a:ext uri="{FF2B5EF4-FFF2-40B4-BE49-F238E27FC236}">
                    <a16:creationId xmlns:a16="http://schemas.microsoft.com/office/drawing/2014/main" id="{4AEC24F9-AF24-0B48-304E-4A520A895EB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661" y="2516"/>
                <a:ext cx="243" cy="181"/>
                <a:chOff x="3661" y="2516"/>
                <a:chExt cx="243" cy="181"/>
              </a:xfrm>
            </p:grpSpPr>
            <p:sp>
              <p:nvSpPr>
                <p:cNvPr id="135321" name="Line 153">
                  <a:extLst>
                    <a:ext uri="{FF2B5EF4-FFF2-40B4-BE49-F238E27FC236}">
                      <a16:creationId xmlns:a16="http://schemas.microsoft.com/office/drawing/2014/main" id="{3DF846A7-D80A-7185-D6D5-C2F9CF995E0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3664" y="2516"/>
                  <a:ext cx="238" cy="146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IN"/>
                </a:p>
              </p:txBody>
            </p:sp>
            <p:sp>
              <p:nvSpPr>
                <p:cNvPr id="135322" name="Line 154">
                  <a:extLst>
                    <a:ext uri="{FF2B5EF4-FFF2-40B4-BE49-F238E27FC236}">
                      <a16:creationId xmlns:a16="http://schemas.microsoft.com/office/drawing/2014/main" id="{E6E8CDF0-01E7-BCBA-0E5B-05A944C1152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3663" y="2523"/>
                  <a:ext cx="241" cy="147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IN"/>
                </a:p>
              </p:txBody>
            </p:sp>
            <p:sp>
              <p:nvSpPr>
                <p:cNvPr id="135323" name="Line 155">
                  <a:extLst>
                    <a:ext uri="{FF2B5EF4-FFF2-40B4-BE49-F238E27FC236}">
                      <a16:creationId xmlns:a16="http://schemas.microsoft.com/office/drawing/2014/main" id="{D83EF2A5-D4A5-FBB3-3B18-BC403783402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3662" y="2531"/>
                  <a:ext cx="237" cy="149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IN"/>
                </a:p>
              </p:txBody>
            </p:sp>
            <p:sp>
              <p:nvSpPr>
                <p:cNvPr id="135324" name="Line 156">
                  <a:extLst>
                    <a:ext uri="{FF2B5EF4-FFF2-40B4-BE49-F238E27FC236}">
                      <a16:creationId xmlns:a16="http://schemas.microsoft.com/office/drawing/2014/main" id="{E299176D-5933-9B7D-F2F8-24F535CFE90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3663" y="2535"/>
                  <a:ext cx="238" cy="151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IN"/>
                </a:p>
              </p:txBody>
            </p:sp>
            <p:sp>
              <p:nvSpPr>
                <p:cNvPr id="135325" name="Line 157">
                  <a:extLst>
                    <a:ext uri="{FF2B5EF4-FFF2-40B4-BE49-F238E27FC236}">
                      <a16:creationId xmlns:a16="http://schemas.microsoft.com/office/drawing/2014/main" id="{E2C55F26-DFF2-48E9-D079-3F5ACFE8094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3661" y="2546"/>
                  <a:ext cx="240" cy="151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IN"/>
                </a:p>
              </p:txBody>
            </p:sp>
          </p:grpSp>
          <p:grpSp>
            <p:nvGrpSpPr>
              <p:cNvPr id="135326" name="Group 158">
                <a:extLst>
                  <a:ext uri="{FF2B5EF4-FFF2-40B4-BE49-F238E27FC236}">
                    <a16:creationId xmlns:a16="http://schemas.microsoft.com/office/drawing/2014/main" id="{B8271294-3755-E370-701E-89F300A709D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462" y="2563"/>
                <a:ext cx="204" cy="133"/>
                <a:chOff x="3462" y="2563"/>
                <a:chExt cx="204" cy="133"/>
              </a:xfrm>
            </p:grpSpPr>
            <p:sp>
              <p:nvSpPr>
                <p:cNvPr id="135327" name="Line 159">
                  <a:extLst>
                    <a:ext uri="{FF2B5EF4-FFF2-40B4-BE49-F238E27FC236}">
                      <a16:creationId xmlns:a16="http://schemas.microsoft.com/office/drawing/2014/main" id="{FABCB50E-CAEF-CFCA-DF0B-2521C539B1E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466" y="2563"/>
                  <a:ext cx="200" cy="98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IN"/>
                </a:p>
              </p:txBody>
            </p:sp>
            <p:sp>
              <p:nvSpPr>
                <p:cNvPr id="135328" name="Line 160">
                  <a:extLst>
                    <a:ext uri="{FF2B5EF4-FFF2-40B4-BE49-F238E27FC236}">
                      <a16:creationId xmlns:a16="http://schemas.microsoft.com/office/drawing/2014/main" id="{18C492DC-B194-E1BD-5E29-6D273F6ED89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466" y="2571"/>
                  <a:ext cx="198" cy="97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IN"/>
                </a:p>
              </p:txBody>
            </p:sp>
            <p:sp>
              <p:nvSpPr>
                <p:cNvPr id="135329" name="Line 161">
                  <a:extLst>
                    <a:ext uri="{FF2B5EF4-FFF2-40B4-BE49-F238E27FC236}">
                      <a16:creationId xmlns:a16="http://schemas.microsoft.com/office/drawing/2014/main" id="{90EBC751-40C5-483B-3F23-E1E21AEE1B7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463" y="2579"/>
                  <a:ext cx="198" cy="10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IN"/>
                </a:p>
              </p:txBody>
            </p:sp>
            <p:sp>
              <p:nvSpPr>
                <p:cNvPr id="135330" name="Line 162">
                  <a:extLst>
                    <a:ext uri="{FF2B5EF4-FFF2-40B4-BE49-F238E27FC236}">
                      <a16:creationId xmlns:a16="http://schemas.microsoft.com/office/drawing/2014/main" id="{C4E021D7-15D2-8B38-7BCF-D65FE2DC882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462" y="2587"/>
                  <a:ext cx="201" cy="99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IN"/>
                </a:p>
              </p:txBody>
            </p:sp>
            <p:sp>
              <p:nvSpPr>
                <p:cNvPr id="135331" name="Line 163">
                  <a:extLst>
                    <a:ext uri="{FF2B5EF4-FFF2-40B4-BE49-F238E27FC236}">
                      <a16:creationId xmlns:a16="http://schemas.microsoft.com/office/drawing/2014/main" id="{DEF61A9C-7AF5-B4F8-9116-309C98A9D2C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462" y="2598"/>
                  <a:ext cx="198" cy="98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IN"/>
                </a:p>
              </p:txBody>
            </p:sp>
          </p:grpSp>
        </p:grpSp>
      </p:grpSp>
      <p:grpSp>
        <p:nvGrpSpPr>
          <p:cNvPr id="135332" name="Group 164">
            <a:extLst>
              <a:ext uri="{FF2B5EF4-FFF2-40B4-BE49-F238E27FC236}">
                <a16:creationId xmlns:a16="http://schemas.microsoft.com/office/drawing/2014/main" id="{4BE9DB85-1A2D-F42A-428D-93706823F106}"/>
              </a:ext>
            </a:extLst>
          </p:cNvPr>
          <p:cNvGrpSpPr>
            <a:grpSpLocks/>
          </p:cNvGrpSpPr>
          <p:nvPr/>
        </p:nvGrpSpPr>
        <p:grpSpPr bwMode="auto">
          <a:xfrm>
            <a:off x="4200525" y="3651250"/>
            <a:ext cx="623888" cy="795338"/>
            <a:chOff x="2646" y="2149"/>
            <a:chExt cx="393" cy="501"/>
          </a:xfrm>
        </p:grpSpPr>
        <p:grpSp>
          <p:nvGrpSpPr>
            <p:cNvPr id="135333" name="Group 165">
              <a:extLst>
                <a:ext uri="{FF2B5EF4-FFF2-40B4-BE49-F238E27FC236}">
                  <a16:creationId xmlns:a16="http://schemas.microsoft.com/office/drawing/2014/main" id="{1E19FFAE-5B38-F03F-4EEC-5B54BBF0F89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46" y="2149"/>
              <a:ext cx="193" cy="501"/>
              <a:chOff x="2646" y="2149"/>
              <a:chExt cx="193" cy="501"/>
            </a:xfrm>
          </p:grpSpPr>
          <p:sp>
            <p:nvSpPr>
              <p:cNvPr id="135334" name="Freeform 166">
                <a:extLst>
                  <a:ext uri="{FF2B5EF4-FFF2-40B4-BE49-F238E27FC236}">
                    <a16:creationId xmlns:a16="http://schemas.microsoft.com/office/drawing/2014/main" id="{FDAF6679-7DF3-CD35-8593-4636B29111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46" y="2149"/>
                <a:ext cx="193" cy="476"/>
              </a:xfrm>
              <a:custGeom>
                <a:avLst/>
                <a:gdLst>
                  <a:gd name="T0" fmla="*/ 192 w 193"/>
                  <a:gd name="T1" fmla="*/ 0 h 476"/>
                  <a:gd name="T2" fmla="*/ 180 w 193"/>
                  <a:gd name="T3" fmla="*/ 475 h 476"/>
                  <a:gd name="T4" fmla="*/ 32 w 193"/>
                  <a:gd name="T5" fmla="*/ 456 h 476"/>
                  <a:gd name="T6" fmla="*/ 0 w 193"/>
                  <a:gd name="T7" fmla="*/ 40 h 476"/>
                  <a:gd name="T8" fmla="*/ 192 w 193"/>
                  <a:gd name="T9" fmla="*/ 0 h 4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3" h="476">
                    <a:moveTo>
                      <a:pt x="192" y="0"/>
                    </a:moveTo>
                    <a:lnTo>
                      <a:pt x="180" y="475"/>
                    </a:lnTo>
                    <a:lnTo>
                      <a:pt x="32" y="456"/>
                    </a:lnTo>
                    <a:lnTo>
                      <a:pt x="0" y="40"/>
                    </a:lnTo>
                    <a:lnTo>
                      <a:pt x="192" y="0"/>
                    </a:lnTo>
                  </a:path>
                </a:pathLst>
              </a:custGeom>
              <a:solidFill>
                <a:srgbClr val="BFBFDF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35335" name="Freeform 167">
                <a:extLst>
                  <a:ext uri="{FF2B5EF4-FFF2-40B4-BE49-F238E27FC236}">
                    <a16:creationId xmlns:a16="http://schemas.microsoft.com/office/drawing/2014/main" id="{26BD38EB-D171-E9B4-4D8C-8B5E0DA0AD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9" y="2606"/>
                <a:ext cx="148" cy="44"/>
              </a:xfrm>
              <a:custGeom>
                <a:avLst/>
                <a:gdLst>
                  <a:gd name="T0" fmla="*/ 146 w 148"/>
                  <a:gd name="T1" fmla="*/ 17 h 44"/>
                  <a:gd name="T2" fmla="*/ 147 w 148"/>
                  <a:gd name="T3" fmla="*/ 43 h 44"/>
                  <a:gd name="T4" fmla="*/ 2 w 148"/>
                  <a:gd name="T5" fmla="*/ 18 h 44"/>
                  <a:gd name="T6" fmla="*/ 0 w 148"/>
                  <a:gd name="T7" fmla="*/ 0 h 44"/>
                  <a:gd name="T8" fmla="*/ 146 w 148"/>
                  <a:gd name="T9" fmla="*/ 1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8" h="44">
                    <a:moveTo>
                      <a:pt x="146" y="17"/>
                    </a:moveTo>
                    <a:lnTo>
                      <a:pt x="147" y="43"/>
                    </a:lnTo>
                    <a:lnTo>
                      <a:pt x="2" y="18"/>
                    </a:lnTo>
                    <a:lnTo>
                      <a:pt x="0" y="0"/>
                    </a:lnTo>
                    <a:lnTo>
                      <a:pt x="146" y="17"/>
                    </a:lnTo>
                  </a:path>
                </a:pathLst>
              </a:custGeom>
              <a:solidFill>
                <a:srgbClr val="9F9FBF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grpSp>
            <p:nvGrpSpPr>
              <p:cNvPr id="135336" name="Group 168">
                <a:extLst>
                  <a:ext uri="{FF2B5EF4-FFF2-40B4-BE49-F238E27FC236}">
                    <a16:creationId xmlns:a16="http://schemas.microsoft.com/office/drawing/2014/main" id="{B96EE412-1331-0F2E-D163-260F7BCDCE7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662" y="2175"/>
                <a:ext cx="159" cy="139"/>
                <a:chOff x="2662" y="2175"/>
                <a:chExt cx="159" cy="139"/>
              </a:xfrm>
            </p:grpSpPr>
            <p:sp>
              <p:nvSpPr>
                <p:cNvPr id="135337" name="Freeform 169">
                  <a:extLst>
                    <a:ext uri="{FF2B5EF4-FFF2-40B4-BE49-F238E27FC236}">
                      <a16:creationId xmlns:a16="http://schemas.microsoft.com/office/drawing/2014/main" id="{5466392B-F99C-0577-24FD-50225B35C15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62" y="2175"/>
                  <a:ext cx="159" cy="139"/>
                </a:xfrm>
                <a:custGeom>
                  <a:avLst/>
                  <a:gdLst>
                    <a:gd name="T0" fmla="*/ 158 w 159"/>
                    <a:gd name="T1" fmla="*/ 0 h 139"/>
                    <a:gd name="T2" fmla="*/ 156 w 159"/>
                    <a:gd name="T3" fmla="*/ 130 h 139"/>
                    <a:gd name="T4" fmla="*/ 8 w 159"/>
                    <a:gd name="T5" fmla="*/ 138 h 139"/>
                    <a:gd name="T6" fmla="*/ 0 w 159"/>
                    <a:gd name="T7" fmla="*/ 32 h 139"/>
                    <a:gd name="T8" fmla="*/ 158 w 159"/>
                    <a:gd name="T9" fmla="*/ 0 h 1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59" h="139">
                      <a:moveTo>
                        <a:pt x="158" y="0"/>
                      </a:moveTo>
                      <a:lnTo>
                        <a:pt x="156" y="130"/>
                      </a:lnTo>
                      <a:lnTo>
                        <a:pt x="8" y="138"/>
                      </a:lnTo>
                      <a:lnTo>
                        <a:pt x="0" y="32"/>
                      </a:lnTo>
                      <a:lnTo>
                        <a:pt x="158" y="0"/>
                      </a:lnTo>
                    </a:path>
                  </a:pathLst>
                </a:custGeom>
                <a:solidFill>
                  <a:srgbClr val="9F9FBF"/>
                </a:solidFill>
                <a:ln w="12700" cap="rnd" cmpd="sng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135338" name="Freeform 170">
                  <a:extLst>
                    <a:ext uri="{FF2B5EF4-FFF2-40B4-BE49-F238E27FC236}">
                      <a16:creationId xmlns:a16="http://schemas.microsoft.com/office/drawing/2014/main" id="{6CC82D84-A517-20EB-297F-4A7E7A23F66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77" y="2292"/>
                  <a:ext cx="48" cy="17"/>
                </a:xfrm>
                <a:custGeom>
                  <a:avLst/>
                  <a:gdLst>
                    <a:gd name="T0" fmla="*/ 47 w 48"/>
                    <a:gd name="T1" fmla="*/ 0 h 17"/>
                    <a:gd name="T2" fmla="*/ 0 w 48"/>
                    <a:gd name="T3" fmla="*/ 6 h 17"/>
                    <a:gd name="T4" fmla="*/ 0 w 48"/>
                    <a:gd name="T5" fmla="*/ 16 h 17"/>
                    <a:gd name="T6" fmla="*/ 47 w 48"/>
                    <a:gd name="T7" fmla="*/ 11 h 17"/>
                    <a:gd name="T8" fmla="*/ 47 w 48"/>
                    <a:gd name="T9" fmla="*/ 0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8" h="17">
                      <a:moveTo>
                        <a:pt x="47" y="0"/>
                      </a:moveTo>
                      <a:lnTo>
                        <a:pt x="0" y="6"/>
                      </a:lnTo>
                      <a:lnTo>
                        <a:pt x="0" y="16"/>
                      </a:lnTo>
                      <a:lnTo>
                        <a:pt x="47" y="11"/>
                      </a:lnTo>
                      <a:lnTo>
                        <a:pt x="47" y="0"/>
                      </a:lnTo>
                    </a:path>
                  </a:pathLst>
                </a:custGeom>
                <a:solidFill>
                  <a:srgbClr val="0000FF"/>
                </a:solidFill>
                <a:ln w="12700" cap="rnd" cmpd="sng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</p:grpSp>
          <p:sp>
            <p:nvSpPr>
              <p:cNvPr id="135339" name="Freeform 171">
                <a:extLst>
                  <a:ext uri="{FF2B5EF4-FFF2-40B4-BE49-F238E27FC236}">
                    <a16:creationId xmlns:a16="http://schemas.microsoft.com/office/drawing/2014/main" id="{88CD03EB-C650-37CD-2C27-E605F93E61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2" y="2333"/>
                <a:ext cx="144" cy="261"/>
              </a:xfrm>
              <a:custGeom>
                <a:avLst/>
                <a:gdLst>
                  <a:gd name="T0" fmla="*/ 143 w 144"/>
                  <a:gd name="T1" fmla="*/ 0 h 261"/>
                  <a:gd name="T2" fmla="*/ 140 w 144"/>
                  <a:gd name="T3" fmla="*/ 260 h 261"/>
                  <a:gd name="T4" fmla="*/ 17 w 144"/>
                  <a:gd name="T5" fmla="*/ 247 h 261"/>
                  <a:gd name="T6" fmla="*/ 0 w 144"/>
                  <a:gd name="T7" fmla="*/ 4 h 261"/>
                  <a:gd name="T8" fmla="*/ 143 w 144"/>
                  <a:gd name="T9" fmla="*/ 0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4" h="261">
                    <a:moveTo>
                      <a:pt x="143" y="0"/>
                    </a:moveTo>
                    <a:lnTo>
                      <a:pt x="140" y="260"/>
                    </a:lnTo>
                    <a:lnTo>
                      <a:pt x="17" y="247"/>
                    </a:lnTo>
                    <a:lnTo>
                      <a:pt x="0" y="4"/>
                    </a:lnTo>
                    <a:lnTo>
                      <a:pt x="143" y="0"/>
                    </a:lnTo>
                  </a:path>
                </a:pathLst>
              </a:custGeom>
              <a:solidFill>
                <a:srgbClr val="BFBFDF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35340" name="Freeform 172">
                <a:extLst>
                  <a:ext uri="{FF2B5EF4-FFF2-40B4-BE49-F238E27FC236}">
                    <a16:creationId xmlns:a16="http://schemas.microsoft.com/office/drawing/2014/main" id="{1DDEFAD6-328E-7AA4-ACFA-625D2D0E22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94" y="2549"/>
                <a:ext cx="110" cy="35"/>
              </a:xfrm>
              <a:custGeom>
                <a:avLst/>
                <a:gdLst>
                  <a:gd name="T0" fmla="*/ 109 w 110"/>
                  <a:gd name="T1" fmla="*/ 7 h 35"/>
                  <a:gd name="T2" fmla="*/ 0 w 110"/>
                  <a:gd name="T3" fmla="*/ 0 h 35"/>
                  <a:gd name="T4" fmla="*/ 1 w 110"/>
                  <a:gd name="T5" fmla="*/ 25 h 35"/>
                  <a:gd name="T6" fmla="*/ 109 w 110"/>
                  <a:gd name="T7" fmla="*/ 34 h 35"/>
                  <a:gd name="T8" fmla="*/ 109 w 110"/>
                  <a:gd name="T9" fmla="*/ 7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" h="35">
                    <a:moveTo>
                      <a:pt x="109" y="7"/>
                    </a:moveTo>
                    <a:lnTo>
                      <a:pt x="0" y="0"/>
                    </a:lnTo>
                    <a:lnTo>
                      <a:pt x="1" y="25"/>
                    </a:lnTo>
                    <a:lnTo>
                      <a:pt x="109" y="34"/>
                    </a:lnTo>
                    <a:lnTo>
                      <a:pt x="109" y="7"/>
                    </a:lnTo>
                  </a:path>
                </a:pathLst>
              </a:custGeom>
              <a:solidFill>
                <a:srgbClr val="9F9FBF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grpSp>
            <p:nvGrpSpPr>
              <p:cNvPr id="135341" name="Group 173">
                <a:extLst>
                  <a:ext uri="{FF2B5EF4-FFF2-40B4-BE49-F238E27FC236}">
                    <a16:creationId xmlns:a16="http://schemas.microsoft.com/office/drawing/2014/main" id="{1A5081F0-594F-BB8B-624B-F9C1EFA6641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782" y="2420"/>
                <a:ext cx="21" cy="122"/>
                <a:chOff x="2782" y="2420"/>
                <a:chExt cx="21" cy="122"/>
              </a:xfrm>
            </p:grpSpPr>
            <p:grpSp>
              <p:nvGrpSpPr>
                <p:cNvPr id="135342" name="Group 174">
                  <a:extLst>
                    <a:ext uri="{FF2B5EF4-FFF2-40B4-BE49-F238E27FC236}">
                      <a16:creationId xmlns:a16="http://schemas.microsoft.com/office/drawing/2014/main" id="{DD10A072-0EA4-F7A2-8854-8450375E4FA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785" y="2420"/>
                  <a:ext cx="18" cy="122"/>
                  <a:chOff x="2785" y="2420"/>
                  <a:chExt cx="18" cy="122"/>
                </a:xfrm>
              </p:grpSpPr>
              <p:sp>
                <p:nvSpPr>
                  <p:cNvPr id="135343" name="Freeform 175">
                    <a:extLst>
                      <a:ext uri="{FF2B5EF4-FFF2-40B4-BE49-F238E27FC236}">
                        <a16:creationId xmlns:a16="http://schemas.microsoft.com/office/drawing/2014/main" id="{A8484437-95E8-75A8-872C-0765C7F1680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786" y="2420"/>
                    <a:ext cx="17" cy="22"/>
                  </a:xfrm>
                  <a:custGeom>
                    <a:avLst/>
                    <a:gdLst>
                      <a:gd name="T0" fmla="*/ 16 w 17"/>
                      <a:gd name="T1" fmla="*/ 0 h 22"/>
                      <a:gd name="T2" fmla="*/ 16 w 17"/>
                      <a:gd name="T3" fmla="*/ 21 h 22"/>
                      <a:gd name="T4" fmla="*/ 0 w 17"/>
                      <a:gd name="T5" fmla="*/ 20 h 22"/>
                      <a:gd name="T6" fmla="*/ 0 w 17"/>
                      <a:gd name="T7" fmla="*/ 0 h 22"/>
                      <a:gd name="T8" fmla="*/ 16 w 17"/>
                      <a:gd name="T9" fmla="*/ 0 h 2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7" h="22">
                        <a:moveTo>
                          <a:pt x="16" y="0"/>
                        </a:moveTo>
                        <a:lnTo>
                          <a:pt x="16" y="21"/>
                        </a:lnTo>
                        <a:lnTo>
                          <a:pt x="0" y="20"/>
                        </a:lnTo>
                        <a:lnTo>
                          <a:pt x="0" y="0"/>
                        </a:lnTo>
                        <a:lnTo>
                          <a:pt x="16" y="0"/>
                        </a:lnTo>
                      </a:path>
                    </a:pathLst>
                  </a:custGeom>
                  <a:solidFill>
                    <a:srgbClr val="800000"/>
                  </a:solidFill>
                  <a:ln w="12700" cap="rnd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135344" name="Freeform 176">
                    <a:extLst>
                      <a:ext uri="{FF2B5EF4-FFF2-40B4-BE49-F238E27FC236}">
                        <a16:creationId xmlns:a16="http://schemas.microsoft.com/office/drawing/2014/main" id="{FBB4D50E-5159-4F1C-1939-1D7913DDC25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785" y="2446"/>
                    <a:ext cx="17" cy="21"/>
                  </a:xfrm>
                  <a:custGeom>
                    <a:avLst/>
                    <a:gdLst>
                      <a:gd name="T0" fmla="*/ 16 w 17"/>
                      <a:gd name="T1" fmla="*/ 0 h 21"/>
                      <a:gd name="T2" fmla="*/ 16 w 17"/>
                      <a:gd name="T3" fmla="*/ 20 h 21"/>
                      <a:gd name="T4" fmla="*/ 0 w 17"/>
                      <a:gd name="T5" fmla="*/ 19 h 21"/>
                      <a:gd name="T6" fmla="*/ 0 w 17"/>
                      <a:gd name="T7" fmla="*/ 0 h 21"/>
                      <a:gd name="T8" fmla="*/ 16 w 17"/>
                      <a:gd name="T9" fmla="*/ 0 h 2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7" h="21">
                        <a:moveTo>
                          <a:pt x="16" y="0"/>
                        </a:moveTo>
                        <a:lnTo>
                          <a:pt x="16" y="20"/>
                        </a:lnTo>
                        <a:lnTo>
                          <a:pt x="0" y="19"/>
                        </a:lnTo>
                        <a:lnTo>
                          <a:pt x="0" y="0"/>
                        </a:lnTo>
                        <a:lnTo>
                          <a:pt x="16" y="0"/>
                        </a:lnTo>
                      </a:path>
                    </a:pathLst>
                  </a:custGeom>
                  <a:solidFill>
                    <a:srgbClr val="800000"/>
                  </a:solidFill>
                  <a:ln w="12700" cap="rnd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135345" name="Freeform 177">
                    <a:extLst>
                      <a:ext uri="{FF2B5EF4-FFF2-40B4-BE49-F238E27FC236}">
                        <a16:creationId xmlns:a16="http://schemas.microsoft.com/office/drawing/2014/main" id="{33118825-E452-BE6A-D274-ECB2F682DAD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785" y="2470"/>
                    <a:ext cx="17" cy="23"/>
                  </a:xfrm>
                  <a:custGeom>
                    <a:avLst/>
                    <a:gdLst>
                      <a:gd name="T0" fmla="*/ 16 w 17"/>
                      <a:gd name="T1" fmla="*/ 1 h 23"/>
                      <a:gd name="T2" fmla="*/ 16 w 17"/>
                      <a:gd name="T3" fmla="*/ 22 h 23"/>
                      <a:gd name="T4" fmla="*/ 0 w 17"/>
                      <a:gd name="T5" fmla="*/ 20 h 23"/>
                      <a:gd name="T6" fmla="*/ 2 w 17"/>
                      <a:gd name="T7" fmla="*/ 0 h 23"/>
                      <a:gd name="T8" fmla="*/ 16 w 17"/>
                      <a:gd name="T9" fmla="*/ 1 h 2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7" h="23">
                        <a:moveTo>
                          <a:pt x="16" y="1"/>
                        </a:moveTo>
                        <a:lnTo>
                          <a:pt x="16" y="22"/>
                        </a:lnTo>
                        <a:lnTo>
                          <a:pt x="0" y="20"/>
                        </a:lnTo>
                        <a:lnTo>
                          <a:pt x="2" y="0"/>
                        </a:lnTo>
                        <a:lnTo>
                          <a:pt x="16" y="1"/>
                        </a:lnTo>
                      </a:path>
                    </a:pathLst>
                  </a:custGeom>
                  <a:solidFill>
                    <a:srgbClr val="800000"/>
                  </a:solidFill>
                  <a:ln w="12700" cap="rnd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135346" name="Freeform 178">
                    <a:extLst>
                      <a:ext uri="{FF2B5EF4-FFF2-40B4-BE49-F238E27FC236}">
                        <a16:creationId xmlns:a16="http://schemas.microsoft.com/office/drawing/2014/main" id="{CEDA12DC-A3C4-38DC-8C79-62C32C88E11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785" y="2496"/>
                    <a:ext cx="17" cy="21"/>
                  </a:xfrm>
                  <a:custGeom>
                    <a:avLst/>
                    <a:gdLst>
                      <a:gd name="T0" fmla="*/ 16 w 17"/>
                      <a:gd name="T1" fmla="*/ 0 h 21"/>
                      <a:gd name="T2" fmla="*/ 16 w 17"/>
                      <a:gd name="T3" fmla="*/ 20 h 21"/>
                      <a:gd name="T4" fmla="*/ 0 w 17"/>
                      <a:gd name="T5" fmla="*/ 19 h 21"/>
                      <a:gd name="T6" fmla="*/ 0 w 17"/>
                      <a:gd name="T7" fmla="*/ 0 h 21"/>
                      <a:gd name="T8" fmla="*/ 16 w 17"/>
                      <a:gd name="T9" fmla="*/ 0 h 2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7" h="21">
                        <a:moveTo>
                          <a:pt x="16" y="0"/>
                        </a:moveTo>
                        <a:lnTo>
                          <a:pt x="16" y="20"/>
                        </a:lnTo>
                        <a:lnTo>
                          <a:pt x="0" y="19"/>
                        </a:lnTo>
                        <a:lnTo>
                          <a:pt x="0" y="0"/>
                        </a:lnTo>
                        <a:lnTo>
                          <a:pt x="16" y="0"/>
                        </a:lnTo>
                      </a:path>
                    </a:pathLst>
                  </a:custGeom>
                  <a:solidFill>
                    <a:srgbClr val="800000"/>
                  </a:solidFill>
                  <a:ln w="12700" cap="rnd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135347" name="Freeform 179">
                    <a:extLst>
                      <a:ext uri="{FF2B5EF4-FFF2-40B4-BE49-F238E27FC236}">
                        <a16:creationId xmlns:a16="http://schemas.microsoft.com/office/drawing/2014/main" id="{340C6C44-A2BD-EA40-3F54-4199441DB55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785" y="2520"/>
                    <a:ext cx="17" cy="22"/>
                  </a:xfrm>
                  <a:custGeom>
                    <a:avLst/>
                    <a:gdLst>
                      <a:gd name="T0" fmla="*/ 16 w 17"/>
                      <a:gd name="T1" fmla="*/ 1 h 22"/>
                      <a:gd name="T2" fmla="*/ 16 w 17"/>
                      <a:gd name="T3" fmla="*/ 21 h 22"/>
                      <a:gd name="T4" fmla="*/ 0 w 17"/>
                      <a:gd name="T5" fmla="*/ 20 h 22"/>
                      <a:gd name="T6" fmla="*/ 2 w 17"/>
                      <a:gd name="T7" fmla="*/ 0 h 22"/>
                      <a:gd name="T8" fmla="*/ 16 w 17"/>
                      <a:gd name="T9" fmla="*/ 1 h 2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7" h="22">
                        <a:moveTo>
                          <a:pt x="16" y="1"/>
                        </a:moveTo>
                        <a:lnTo>
                          <a:pt x="16" y="21"/>
                        </a:lnTo>
                        <a:lnTo>
                          <a:pt x="0" y="20"/>
                        </a:lnTo>
                        <a:lnTo>
                          <a:pt x="2" y="0"/>
                        </a:lnTo>
                        <a:lnTo>
                          <a:pt x="16" y="1"/>
                        </a:lnTo>
                      </a:path>
                    </a:pathLst>
                  </a:custGeom>
                  <a:solidFill>
                    <a:srgbClr val="800000"/>
                  </a:solidFill>
                  <a:ln w="12700" cap="rnd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135348" name="Group 180">
                  <a:extLst>
                    <a:ext uri="{FF2B5EF4-FFF2-40B4-BE49-F238E27FC236}">
                      <a16:creationId xmlns:a16="http://schemas.microsoft.com/office/drawing/2014/main" id="{A1894005-3415-3C0C-77CE-A838731DD54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782" y="2420"/>
                  <a:ext cx="19" cy="122"/>
                  <a:chOff x="2782" y="2420"/>
                  <a:chExt cx="19" cy="122"/>
                </a:xfrm>
              </p:grpSpPr>
              <p:sp>
                <p:nvSpPr>
                  <p:cNvPr id="135349" name="Freeform 181">
                    <a:extLst>
                      <a:ext uri="{FF2B5EF4-FFF2-40B4-BE49-F238E27FC236}">
                        <a16:creationId xmlns:a16="http://schemas.microsoft.com/office/drawing/2014/main" id="{3725C0CC-018B-300A-45DF-B1DAA08E36B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784" y="2420"/>
                    <a:ext cx="17" cy="22"/>
                  </a:xfrm>
                  <a:custGeom>
                    <a:avLst/>
                    <a:gdLst>
                      <a:gd name="T0" fmla="*/ 16 w 17"/>
                      <a:gd name="T1" fmla="*/ 0 h 22"/>
                      <a:gd name="T2" fmla="*/ 16 w 17"/>
                      <a:gd name="T3" fmla="*/ 21 h 22"/>
                      <a:gd name="T4" fmla="*/ 1 w 17"/>
                      <a:gd name="T5" fmla="*/ 20 h 22"/>
                      <a:gd name="T6" fmla="*/ 0 w 17"/>
                      <a:gd name="T7" fmla="*/ 0 h 22"/>
                      <a:gd name="T8" fmla="*/ 16 w 17"/>
                      <a:gd name="T9" fmla="*/ 0 h 2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7" h="22">
                        <a:moveTo>
                          <a:pt x="16" y="0"/>
                        </a:moveTo>
                        <a:lnTo>
                          <a:pt x="16" y="21"/>
                        </a:lnTo>
                        <a:lnTo>
                          <a:pt x="1" y="20"/>
                        </a:lnTo>
                        <a:lnTo>
                          <a:pt x="0" y="0"/>
                        </a:lnTo>
                        <a:lnTo>
                          <a:pt x="16" y="0"/>
                        </a:lnTo>
                      </a:path>
                    </a:pathLst>
                  </a:custGeom>
                  <a:solidFill>
                    <a:srgbClr val="FF0000"/>
                  </a:solidFill>
                  <a:ln w="12700" cap="rnd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135350" name="Freeform 182">
                    <a:extLst>
                      <a:ext uri="{FF2B5EF4-FFF2-40B4-BE49-F238E27FC236}">
                        <a16:creationId xmlns:a16="http://schemas.microsoft.com/office/drawing/2014/main" id="{D0BAC3C3-DBB4-5E46-9EB6-FF05FDE2311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782" y="2446"/>
                    <a:ext cx="17" cy="21"/>
                  </a:xfrm>
                  <a:custGeom>
                    <a:avLst/>
                    <a:gdLst>
                      <a:gd name="T0" fmla="*/ 16 w 17"/>
                      <a:gd name="T1" fmla="*/ 0 h 21"/>
                      <a:gd name="T2" fmla="*/ 16 w 17"/>
                      <a:gd name="T3" fmla="*/ 20 h 21"/>
                      <a:gd name="T4" fmla="*/ 2 w 17"/>
                      <a:gd name="T5" fmla="*/ 19 h 21"/>
                      <a:gd name="T6" fmla="*/ 0 w 17"/>
                      <a:gd name="T7" fmla="*/ 0 h 21"/>
                      <a:gd name="T8" fmla="*/ 16 w 17"/>
                      <a:gd name="T9" fmla="*/ 0 h 2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7" h="21">
                        <a:moveTo>
                          <a:pt x="16" y="0"/>
                        </a:moveTo>
                        <a:lnTo>
                          <a:pt x="16" y="20"/>
                        </a:lnTo>
                        <a:lnTo>
                          <a:pt x="2" y="19"/>
                        </a:lnTo>
                        <a:lnTo>
                          <a:pt x="0" y="0"/>
                        </a:lnTo>
                        <a:lnTo>
                          <a:pt x="16" y="0"/>
                        </a:lnTo>
                      </a:path>
                    </a:pathLst>
                  </a:custGeom>
                  <a:solidFill>
                    <a:srgbClr val="FF0000"/>
                  </a:solidFill>
                  <a:ln w="12700" cap="rnd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135351" name="Freeform 183">
                    <a:extLst>
                      <a:ext uri="{FF2B5EF4-FFF2-40B4-BE49-F238E27FC236}">
                        <a16:creationId xmlns:a16="http://schemas.microsoft.com/office/drawing/2014/main" id="{D5999CD4-063F-A053-10DA-E05ACF8A13D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782" y="2470"/>
                    <a:ext cx="17" cy="23"/>
                  </a:xfrm>
                  <a:custGeom>
                    <a:avLst/>
                    <a:gdLst>
                      <a:gd name="T0" fmla="*/ 16 w 17"/>
                      <a:gd name="T1" fmla="*/ 1 h 23"/>
                      <a:gd name="T2" fmla="*/ 16 w 17"/>
                      <a:gd name="T3" fmla="*/ 22 h 23"/>
                      <a:gd name="T4" fmla="*/ 0 w 17"/>
                      <a:gd name="T5" fmla="*/ 20 h 23"/>
                      <a:gd name="T6" fmla="*/ 0 w 17"/>
                      <a:gd name="T7" fmla="*/ 0 h 23"/>
                      <a:gd name="T8" fmla="*/ 16 w 17"/>
                      <a:gd name="T9" fmla="*/ 1 h 2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7" h="23">
                        <a:moveTo>
                          <a:pt x="16" y="1"/>
                        </a:moveTo>
                        <a:lnTo>
                          <a:pt x="16" y="22"/>
                        </a:lnTo>
                        <a:lnTo>
                          <a:pt x="0" y="20"/>
                        </a:lnTo>
                        <a:lnTo>
                          <a:pt x="0" y="0"/>
                        </a:lnTo>
                        <a:lnTo>
                          <a:pt x="16" y="1"/>
                        </a:lnTo>
                      </a:path>
                    </a:pathLst>
                  </a:custGeom>
                  <a:solidFill>
                    <a:srgbClr val="FF0000"/>
                  </a:solidFill>
                  <a:ln w="12700" cap="rnd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135352" name="Freeform 184">
                    <a:extLst>
                      <a:ext uri="{FF2B5EF4-FFF2-40B4-BE49-F238E27FC236}">
                        <a16:creationId xmlns:a16="http://schemas.microsoft.com/office/drawing/2014/main" id="{696EE8D6-2E8F-C6C2-5A11-3878A6FC96D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782" y="2496"/>
                    <a:ext cx="17" cy="21"/>
                  </a:xfrm>
                  <a:custGeom>
                    <a:avLst/>
                    <a:gdLst>
                      <a:gd name="T0" fmla="*/ 16 w 17"/>
                      <a:gd name="T1" fmla="*/ 0 h 21"/>
                      <a:gd name="T2" fmla="*/ 16 w 17"/>
                      <a:gd name="T3" fmla="*/ 20 h 21"/>
                      <a:gd name="T4" fmla="*/ 2 w 17"/>
                      <a:gd name="T5" fmla="*/ 19 h 21"/>
                      <a:gd name="T6" fmla="*/ 0 w 17"/>
                      <a:gd name="T7" fmla="*/ 0 h 21"/>
                      <a:gd name="T8" fmla="*/ 16 w 17"/>
                      <a:gd name="T9" fmla="*/ 0 h 2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7" h="21">
                        <a:moveTo>
                          <a:pt x="16" y="0"/>
                        </a:moveTo>
                        <a:lnTo>
                          <a:pt x="16" y="20"/>
                        </a:lnTo>
                        <a:lnTo>
                          <a:pt x="2" y="19"/>
                        </a:lnTo>
                        <a:lnTo>
                          <a:pt x="0" y="0"/>
                        </a:lnTo>
                        <a:lnTo>
                          <a:pt x="16" y="0"/>
                        </a:lnTo>
                      </a:path>
                    </a:pathLst>
                  </a:custGeom>
                  <a:solidFill>
                    <a:srgbClr val="FF0000"/>
                  </a:solidFill>
                  <a:ln w="12700" cap="rnd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135353" name="Freeform 185">
                    <a:extLst>
                      <a:ext uri="{FF2B5EF4-FFF2-40B4-BE49-F238E27FC236}">
                        <a16:creationId xmlns:a16="http://schemas.microsoft.com/office/drawing/2014/main" id="{757B595D-8351-282B-FE7D-F64CA5B1E4D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782" y="2520"/>
                    <a:ext cx="17" cy="22"/>
                  </a:xfrm>
                  <a:custGeom>
                    <a:avLst/>
                    <a:gdLst>
                      <a:gd name="T0" fmla="*/ 16 w 17"/>
                      <a:gd name="T1" fmla="*/ 1 h 22"/>
                      <a:gd name="T2" fmla="*/ 16 w 17"/>
                      <a:gd name="T3" fmla="*/ 21 h 22"/>
                      <a:gd name="T4" fmla="*/ 0 w 17"/>
                      <a:gd name="T5" fmla="*/ 20 h 22"/>
                      <a:gd name="T6" fmla="*/ 0 w 17"/>
                      <a:gd name="T7" fmla="*/ 0 h 22"/>
                      <a:gd name="T8" fmla="*/ 16 w 17"/>
                      <a:gd name="T9" fmla="*/ 1 h 2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7" h="22">
                        <a:moveTo>
                          <a:pt x="16" y="1"/>
                        </a:moveTo>
                        <a:lnTo>
                          <a:pt x="16" y="21"/>
                        </a:lnTo>
                        <a:lnTo>
                          <a:pt x="0" y="20"/>
                        </a:lnTo>
                        <a:lnTo>
                          <a:pt x="0" y="0"/>
                        </a:lnTo>
                        <a:lnTo>
                          <a:pt x="16" y="1"/>
                        </a:lnTo>
                      </a:path>
                    </a:pathLst>
                  </a:custGeom>
                  <a:solidFill>
                    <a:srgbClr val="FF0000"/>
                  </a:solidFill>
                  <a:ln w="12700" cap="rnd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</p:grpSp>
          </p:grpSp>
        </p:grpSp>
        <p:grpSp>
          <p:nvGrpSpPr>
            <p:cNvPr id="135354" name="Group 186">
              <a:extLst>
                <a:ext uri="{FF2B5EF4-FFF2-40B4-BE49-F238E27FC236}">
                  <a16:creationId xmlns:a16="http://schemas.microsoft.com/office/drawing/2014/main" id="{C2DE8BB0-A7CC-67B6-B83A-2DB195B8F81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26" y="2149"/>
              <a:ext cx="213" cy="501"/>
              <a:chOff x="2826" y="2149"/>
              <a:chExt cx="213" cy="501"/>
            </a:xfrm>
          </p:grpSpPr>
          <p:grpSp>
            <p:nvGrpSpPr>
              <p:cNvPr id="135355" name="Group 187">
                <a:extLst>
                  <a:ext uri="{FF2B5EF4-FFF2-40B4-BE49-F238E27FC236}">
                    <a16:creationId xmlns:a16="http://schemas.microsoft.com/office/drawing/2014/main" id="{29783F98-54C6-D511-A650-7BAAA9E0AE8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826" y="2149"/>
                <a:ext cx="213" cy="501"/>
                <a:chOff x="2826" y="2149"/>
                <a:chExt cx="213" cy="501"/>
              </a:xfrm>
            </p:grpSpPr>
            <p:sp>
              <p:nvSpPr>
                <p:cNvPr id="135356" name="Freeform 188">
                  <a:extLst>
                    <a:ext uri="{FF2B5EF4-FFF2-40B4-BE49-F238E27FC236}">
                      <a16:creationId xmlns:a16="http://schemas.microsoft.com/office/drawing/2014/main" id="{B3513B76-24A0-4E01-8567-9F63D1BB75C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26" y="2149"/>
                  <a:ext cx="213" cy="476"/>
                </a:xfrm>
                <a:custGeom>
                  <a:avLst/>
                  <a:gdLst>
                    <a:gd name="T0" fmla="*/ 212 w 213"/>
                    <a:gd name="T1" fmla="*/ 6 h 476"/>
                    <a:gd name="T2" fmla="*/ 151 w 213"/>
                    <a:gd name="T3" fmla="*/ 469 h 476"/>
                    <a:gd name="T4" fmla="*/ 0 w 213"/>
                    <a:gd name="T5" fmla="*/ 475 h 476"/>
                    <a:gd name="T6" fmla="*/ 11 w 213"/>
                    <a:gd name="T7" fmla="*/ 0 h 476"/>
                    <a:gd name="T8" fmla="*/ 212 w 213"/>
                    <a:gd name="T9" fmla="*/ 6 h 4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13" h="476">
                      <a:moveTo>
                        <a:pt x="212" y="6"/>
                      </a:moveTo>
                      <a:lnTo>
                        <a:pt x="151" y="469"/>
                      </a:lnTo>
                      <a:lnTo>
                        <a:pt x="0" y="475"/>
                      </a:lnTo>
                      <a:lnTo>
                        <a:pt x="11" y="0"/>
                      </a:lnTo>
                      <a:lnTo>
                        <a:pt x="212" y="6"/>
                      </a:lnTo>
                    </a:path>
                  </a:pathLst>
                </a:custGeom>
                <a:solidFill>
                  <a:srgbClr val="7F7F9F"/>
                </a:solidFill>
                <a:ln w="12700" cap="rnd" cmpd="sng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135357" name="Freeform 189">
                  <a:extLst>
                    <a:ext uri="{FF2B5EF4-FFF2-40B4-BE49-F238E27FC236}">
                      <a16:creationId xmlns:a16="http://schemas.microsoft.com/office/drawing/2014/main" id="{0E549923-5536-F488-9A9B-46C9FFC8102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26" y="2617"/>
                  <a:ext cx="152" cy="33"/>
                </a:xfrm>
                <a:custGeom>
                  <a:avLst/>
                  <a:gdLst>
                    <a:gd name="T0" fmla="*/ 151 w 152"/>
                    <a:gd name="T1" fmla="*/ 0 h 33"/>
                    <a:gd name="T2" fmla="*/ 0 w 152"/>
                    <a:gd name="T3" fmla="*/ 6 h 33"/>
                    <a:gd name="T4" fmla="*/ 0 w 152"/>
                    <a:gd name="T5" fmla="*/ 32 h 33"/>
                    <a:gd name="T6" fmla="*/ 148 w 152"/>
                    <a:gd name="T7" fmla="*/ 25 h 33"/>
                    <a:gd name="T8" fmla="*/ 151 w 152"/>
                    <a:gd name="T9" fmla="*/ 0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52" h="33">
                      <a:moveTo>
                        <a:pt x="151" y="0"/>
                      </a:moveTo>
                      <a:lnTo>
                        <a:pt x="0" y="6"/>
                      </a:lnTo>
                      <a:lnTo>
                        <a:pt x="0" y="32"/>
                      </a:lnTo>
                      <a:lnTo>
                        <a:pt x="148" y="25"/>
                      </a:lnTo>
                      <a:lnTo>
                        <a:pt x="151" y="0"/>
                      </a:lnTo>
                    </a:path>
                  </a:pathLst>
                </a:custGeom>
                <a:solidFill>
                  <a:srgbClr val="5F5F7F"/>
                </a:solidFill>
                <a:ln w="12700" cap="rnd" cmpd="sng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</p:grpSp>
          <p:grpSp>
            <p:nvGrpSpPr>
              <p:cNvPr id="135358" name="Group 190">
                <a:extLst>
                  <a:ext uri="{FF2B5EF4-FFF2-40B4-BE49-F238E27FC236}">
                    <a16:creationId xmlns:a16="http://schemas.microsoft.com/office/drawing/2014/main" id="{BB11A740-A3A2-C26E-9014-9A46B0E11C9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847" y="2158"/>
                <a:ext cx="187" cy="22"/>
                <a:chOff x="2847" y="2158"/>
                <a:chExt cx="187" cy="22"/>
              </a:xfrm>
            </p:grpSpPr>
            <p:sp>
              <p:nvSpPr>
                <p:cNvPr id="135359" name="Oval 191">
                  <a:extLst>
                    <a:ext uri="{FF2B5EF4-FFF2-40B4-BE49-F238E27FC236}">
                      <a16:creationId xmlns:a16="http://schemas.microsoft.com/office/drawing/2014/main" id="{E66381D0-91F2-322A-C6FA-99DE9AF2E9F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18" y="2164"/>
                  <a:ext cx="16" cy="16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IN"/>
                </a:p>
              </p:txBody>
            </p:sp>
            <p:sp>
              <p:nvSpPr>
                <p:cNvPr id="135360" name="Oval 192">
                  <a:extLst>
                    <a:ext uri="{FF2B5EF4-FFF2-40B4-BE49-F238E27FC236}">
                      <a16:creationId xmlns:a16="http://schemas.microsoft.com/office/drawing/2014/main" id="{807635C9-DAB9-0F9D-46A2-FE58214DEF1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47" y="2158"/>
                  <a:ext cx="16" cy="16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IN"/>
                </a:p>
              </p:txBody>
            </p:sp>
          </p:grpSp>
          <p:grpSp>
            <p:nvGrpSpPr>
              <p:cNvPr id="135361" name="Group 193">
                <a:extLst>
                  <a:ext uri="{FF2B5EF4-FFF2-40B4-BE49-F238E27FC236}">
                    <a16:creationId xmlns:a16="http://schemas.microsoft.com/office/drawing/2014/main" id="{BA533716-7953-643B-7E55-34270C22D12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833" y="2605"/>
                <a:ext cx="143" cy="21"/>
                <a:chOff x="2833" y="2605"/>
                <a:chExt cx="143" cy="21"/>
              </a:xfrm>
            </p:grpSpPr>
            <p:sp>
              <p:nvSpPr>
                <p:cNvPr id="135362" name="Oval 194">
                  <a:extLst>
                    <a:ext uri="{FF2B5EF4-FFF2-40B4-BE49-F238E27FC236}">
                      <a16:creationId xmlns:a16="http://schemas.microsoft.com/office/drawing/2014/main" id="{B8A60362-CBE3-EA0F-0EDD-3A73345D2C5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60" y="2605"/>
                  <a:ext cx="16" cy="16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IN"/>
                </a:p>
              </p:txBody>
            </p:sp>
            <p:sp>
              <p:nvSpPr>
                <p:cNvPr id="135363" name="Oval 195">
                  <a:extLst>
                    <a:ext uri="{FF2B5EF4-FFF2-40B4-BE49-F238E27FC236}">
                      <a16:creationId xmlns:a16="http://schemas.microsoft.com/office/drawing/2014/main" id="{3E62C4E3-B936-DE63-88FB-A5B4A50CFA4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33" y="2610"/>
                  <a:ext cx="16" cy="16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IN"/>
                </a:p>
              </p:txBody>
            </p:sp>
          </p:grpSp>
        </p:grpSp>
      </p:grpSp>
      <p:grpSp>
        <p:nvGrpSpPr>
          <p:cNvPr id="135364" name="Group 196">
            <a:extLst>
              <a:ext uri="{FF2B5EF4-FFF2-40B4-BE49-F238E27FC236}">
                <a16:creationId xmlns:a16="http://schemas.microsoft.com/office/drawing/2014/main" id="{9A61661A-6D48-A60A-1FF8-0293B93AB8C8}"/>
              </a:ext>
            </a:extLst>
          </p:cNvPr>
          <p:cNvGrpSpPr>
            <a:grpSpLocks/>
          </p:cNvGrpSpPr>
          <p:nvPr/>
        </p:nvGrpSpPr>
        <p:grpSpPr bwMode="auto">
          <a:xfrm>
            <a:off x="6084888" y="4383088"/>
            <a:ext cx="644525" cy="428625"/>
            <a:chOff x="3833" y="2610"/>
            <a:chExt cx="406" cy="270"/>
          </a:xfrm>
        </p:grpSpPr>
        <p:grpSp>
          <p:nvGrpSpPr>
            <p:cNvPr id="135365" name="Group 197">
              <a:extLst>
                <a:ext uri="{FF2B5EF4-FFF2-40B4-BE49-F238E27FC236}">
                  <a16:creationId xmlns:a16="http://schemas.microsoft.com/office/drawing/2014/main" id="{A394E875-6E64-9EAA-3D9E-D0AE3E08340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23" y="2610"/>
              <a:ext cx="86" cy="270"/>
              <a:chOff x="3923" y="2610"/>
              <a:chExt cx="86" cy="270"/>
            </a:xfrm>
          </p:grpSpPr>
          <p:grpSp>
            <p:nvGrpSpPr>
              <p:cNvPr id="135366" name="Group 198">
                <a:extLst>
                  <a:ext uri="{FF2B5EF4-FFF2-40B4-BE49-F238E27FC236}">
                    <a16:creationId xmlns:a16="http://schemas.microsoft.com/office/drawing/2014/main" id="{851CFA70-58B2-64A2-9E5C-80E2244A3DB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923" y="2610"/>
                <a:ext cx="86" cy="270"/>
                <a:chOff x="3923" y="2610"/>
                <a:chExt cx="86" cy="270"/>
              </a:xfrm>
            </p:grpSpPr>
            <p:sp>
              <p:nvSpPr>
                <p:cNvPr id="135367" name="Freeform 199">
                  <a:extLst>
                    <a:ext uri="{FF2B5EF4-FFF2-40B4-BE49-F238E27FC236}">
                      <a16:creationId xmlns:a16="http://schemas.microsoft.com/office/drawing/2014/main" id="{C4E601CA-38B9-5D62-CC93-51FCADA9319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81" y="2617"/>
                  <a:ext cx="28" cy="263"/>
                </a:xfrm>
                <a:custGeom>
                  <a:avLst/>
                  <a:gdLst>
                    <a:gd name="T0" fmla="*/ 0 w 28"/>
                    <a:gd name="T1" fmla="*/ 0 h 263"/>
                    <a:gd name="T2" fmla="*/ 27 w 28"/>
                    <a:gd name="T3" fmla="*/ 41 h 263"/>
                    <a:gd name="T4" fmla="*/ 27 w 28"/>
                    <a:gd name="T5" fmla="*/ 262 h 263"/>
                    <a:gd name="T6" fmla="*/ 0 w 28"/>
                    <a:gd name="T7" fmla="*/ 262 h 263"/>
                    <a:gd name="T8" fmla="*/ 0 w 28"/>
                    <a:gd name="T9" fmla="*/ 0 h 2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8" h="263">
                      <a:moveTo>
                        <a:pt x="0" y="0"/>
                      </a:moveTo>
                      <a:lnTo>
                        <a:pt x="27" y="41"/>
                      </a:lnTo>
                      <a:lnTo>
                        <a:pt x="27" y="262"/>
                      </a:lnTo>
                      <a:lnTo>
                        <a:pt x="0" y="262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800000"/>
                </a:solidFill>
                <a:ln w="12700" cap="rnd" cmpd="sng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135368" name="Freeform 200">
                  <a:extLst>
                    <a:ext uri="{FF2B5EF4-FFF2-40B4-BE49-F238E27FC236}">
                      <a16:creationId xmlns:a16="http://schemas.microsoft.com/office/drawing/2014/main" id="{8B61F18F-78D4-3118-23CB-76A39B07CB8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23" y="2610"/>
                  <a:ext cx="58" cy="269"/>
                </a:xfrm>
                <a:custGeom>
                  <a:avLst/>
                  <a:gdLst>
                    <a:gd name="T0" fmla="*/ 0 w 58"/>
                    <a:gd name="T1" fmla="*/ 268 h 269"/>
                    <a:gd name="T2" fmla="*/ 0 w 58"/>
                    <a:gd name="T3" fmla="*/ 5 h 269"/>
                    <a:gd name="T4" fmla="*/ 3 w 58"/>
                    <a:gd name="T5" fmla="*/ 3 h 269"/>
                    <a:gd name="T6" fmla="*/ 8 w 58"/>
                    <a:gd name="T7" fmla="*/ 2 h 269"/>
                    <a:gd name="T8" fmla="*/ 14 w 58"/>
                    <a:gd name="T9" fmla="*/ 0 h 269"/>
                    <a:gd name="T10" fmla="*/ 19 w 58"/>
                    <a:gd name="T11" fmla="*/ 0 h 269"/>
                    <a:gd name="T12" fmla="*/ 24 w 58"/>
                    <a:gd name="T13" fmla="*/ 0 h 269"/>
                    <a:gd name="T14" fmla="*/ 28 w 58"/>
                    <a:gd name="T15" fmla="*/ 0 h 269"/>
                    <a:gd name="T16" fmla="*/ 31 w 58"/>
                    <a:gd name="T17" fmla="*/ 0 h 269"/>
                    <a:gd name="T18" fmla="*/ 34 w 58"/>
                    <a:gd name="T19" fmla="*/ 0 h 269"/>
                    <a:gd name="T20" fmla="*/ 37 w 58"/>
                    <a:gd name="T21" fmla="*/ 0 h 269"/>
                    <a:gd name="T22" fmla="*/ 40 w 58"/>
                    <a:gd name="T23" fmla="*/ 0 h 269"/>
                    <a:gd name="T24" fmla="*/ 42 w 58"/>
                    <a:gd name="T25" fmla="*/ 1 h 269"/>
                    <a:gd name="T26" fmla="*/ 46 w 58"/>
                    <a:gd name="T27" fmla="*/ 2 h 269"/>
                    <a:gd name="T28" fmla="*/ 52 w 58"/>
                    <a:gd name="T29" fmla="*/ 3 h 269"/>
                    <a:gd name="T30" fmla="*/ 54 w 58"/>
                    <a:gd name="T31" fmla="*/ 4 h 269"/>
                    <a:gd name="T32" fmla="*/ 57 w 58"/>
                    <a:gd name="T33" fmla="*/ 5 h 269"/>
                    <a:gd name="T34" fmla="*/ 57 w 58"/>
                    <a:gd name="T35" fmla="*/ 268 h 269"/>
                    <a:gd name="T36" fmla="*/ 0 w 58"/>
                    <a:gd name="T37" fmla="*/ 268 h 2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58" h="269">
                      <a:moveTo>
                        <a:pt x="0" y="268"/>
                      </a:moveTo>
                      <a:lnTo>
                        <a:pt x="0" y="5"/>
                      </a:lnTo>
                      <a:lnTo>
                        <a:pt x="3" y="3"/>
                      </a:lnTo>
                      <a:lnTo>
                        <a:pt x="8" y="2"/>
                      </a:lnTo>
                      <a:lnTo>
                        <a:pt x="14" y="0"/>
                      </a:lnTo>
                      <a:lnTo>
                        <a:pt x="19" y="0"/>
                      </a:lnTo>
                      <a:lnTo>
                        <a:pt x="24" y="0"/>
                      </a:lnTo>
                      <a:lnTo>
                        <a:pt x="28" y="0"/>
                      </a:lnTo>
                      <a:lnTo>
                        <a:pt x="31" y="0"/>
                      </a:lnTo>
                      <a:lnTo>
                        <a:pt x="34" y="0"/>
                      </a:lnTo>
                      <a:lnTo>
                        <a:pt x="37" y="0"/>
                      </a:lnTo>
                      <a:lnTo>
                        <a:pt x="40" y="0"/>
                      </a:lnTo>
                      <a:lnTo>
                        <a:pt x="42" y="1"/>
                      </a:lnTo>
                      <a:lnTo>
                        <a:pt x="46" y="2"/>
                      </a:lnTo>
                      <a:lnTo>
                        <a:pt x="52" y="3"/>
                      </a:lnTo>
                      <a:lnTo>
                        <a:pt x="54" y="4"/>
                      </a:lnTo>
                      <a:lnTo>
                        <a:pt x="57" y="5"/>
                      </a:lnTo>
                      <a:lnTo>
                        <a:pt x="57" y="268"/>
                      </a:lnTo>
                      <a:lnTo>
                        <a:pt x="0" y="268"/>
                      </a:lnTo>
                    </a:path>
                  </a:pathLst>
                </a:custGeom>
                <a:solidFill>
                  <a:srgbClr val="FF0000"/>
                </a:solidFill>
                <a:ln w="12700" cap="rnd" cmpd="sng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</p:grpSp>
          <p:grpSp>
            <p:nvGrpSpPr>
              <p:cNvPr id="135369" name="Group 201">
                <a:extLst>
                  <a:ext uri="{FF2B5EF4-FFF2-40B4-BE49-F238E27FC236}">
                    <a16:creationId xmlns:a16="http://schemas.microsoft.com/office/drawing/2014/main" id="{541E9A78-7857-48FF-BAC4-4F91FF1B8CA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923" y="2682"/>
                <a:ext cx="58" cy="156"/>
                <a:chOff x="3923" y="2682"/>
                <a:chExt cx="58" cy="156"/>
              </a:xfrm>
            </p:grpSpPr>
            <p:sp>
              <p:nvSpPr>
                <p:cNvPr id="135370" name="Freeform 202">
                  <a:extLst>
                    <a:ext uri="{FF2B5EF4-FFF2-40B4-BE49-F238E27FC236}">
                      <a16:creationId xmlns:a16="http://schemas.microsoft.com/office/drawing/2014/main" id="{A6D5EAA8-9958-1E33-CDA2-035F35BB7EE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23" y="2806"/>
                  <a:ext cx="57" cy="17"/>
                </a:xfrm>
                <a:custGeom>
                  <a:avLst/>
                  <a:gdLst>
                    <a:gd name="T0" fmla="*/ 0 w 57"/>
                    <a:gd name="T1" fmla="*/ 8 h 17"/>
                    <a:gd name="T2" fmla="*/ 2 w 57"/>
                    <a:gd name="T3" fmla="*/ 6 h 17"/>
                    <a:gd name="T4" fmla="*/ 4 w 57"/>
                    <a:gd name="T5" fmla="*/ 5 h 17"/>
                    <a:gd name="T6" fmla="*/ 7 w 57"/>
                    <a:gd name="T7" fmla="*/ 4 h 17"/>
                    <a:gd name="T8" fmla="*/ 11 w 57"/>
                    <a:gd name="T9" fmla="*/ 2 h 17"/>
                    <a:gd name="T10" fmla="*/ 14 w 57"/>
                    <a:gd name="T11" fmla="*/ 1 h 17"/>
                    <a:gd name="T12" fmla="*/ 19 w 57"/>
                    <a:gd name="T13" fmla="*/ 0 h 17"/>
                    <a:gd name="T14" fmla="*/ 24 w 57"/>
                    <a:gd name="T15" fmla="*/ 0 h 17"/>
                    <a:gd name="T16" fmla="*/ 27 w 57"/>
                    <a:gd name="T17" fmla="*/ 0 h 17"/>
                    <a:gd name="T18" fmla="*/ 32 w 57"/>
                    <a:gd name="T19" fmla="*/ 0 h 17"/>
                    <a:gd name="T20" fmla="*/ 36 w 57"/>
                    <a:gd name="T21" fmla="*/ 0 h 17"/>
                    <a:gd name="T22" fmla="*/ 40 w 57"/>
                    <a:gd name="T23" fmla="*/ 1 h 17"/>
                    <a:gd name="T24" fmla="*/ 44 w 57"/>
                    <a:gd name="T25" fmla="*/ 1 h 17"/>
                    <a:gd name="T26" fmla="*/ 47 w 57"/>
                    <a:gd name="T27" fmla="*/ 4 h 17"/>
                    <a:gd name="T28" fmla="*/ 51 w 57"/>
                    <a:gd name="T29" fmla="*/ 5 h 17"/>
                    <a:gd name="T30" fmla="*/ 54 w 57"/>
                    <a:gd name="T31" fmla="*/ 6 h 17"/>
                    <a:gd name="T32" fmla="*/ 56 w 57"/>
                    <a:gd name="T33" fmla="*/ 8 h 17"/>
                    <a:gd name="T34" fmla="*/ 56 w 57"/>
                    <a:gd name="T35" fmla="*/ 16 h 17"/>
                    <a:gd name="T36" fmla="*/ 55 w 57"/>
                    <a:gd name="T37" fmla="*/ 14 h 17"/>
                    <a:gd name="T38" fmla="*/ 52 w 57"/>
                    <a:gd name="T39" fmla="*/ 13 h 17"/>
                    <a:gd name="T40" fmla="*/ 49 w 57"/>
                    <a:gd name="T41" fmla="*/ 12 h 17"/>
                    <a:gd name="T42" fmla="*/ 45 w 57"/>
                    <a:gd name="T43" fmla="*/ 10 h 17"/>
                    <a:gd name="T44" fmla="*/ 41 w 57"/>
                    <a:gd name="T45" fmla="*/ 9 h 17"/>
                    <a:gd name="T46" fmla="*/ 37 w 57"/>
                    <a:gd name="T47" fmla="*/ 8 h 17"/>
                    <a:gd name="T48" fmla="*/ 33 w 57"/>
                    <a:gd name="T49" fmla="*/ 8 h 17"/>
                    <a:gd name="T50" fmla="*/ 29 w 57"/>
                    <a:gd name="T51" fmla="*/ 8 h 17"/>
                    <a:gd name="T52" fmla="*/ 26 w 57"/>
                    <a:gd name="T53" fmla="*/ 8 h 17"/>
                    <a:gd name="T54" fmla="*/ 22 w 57"/>
                    <a:gd name="T55" fmla="*/ 8 h 17"/>
                    <a:gd name="T56" fmla="*/ 19 w 57"/>
                    <a:gd name="T57" fmla="*/ 8 h 17"/>
                    <a:gd name="T58" fmla="*/ 15 w 57"/>
                    <a:gd name="T59" fmla="*/ 9 h 17"/>
                    <a:gd name="T60" fmla="*/ 11 w 57"/>
                    <a:gd name="T61" fmla="*/ 10 h 17"/>
                    <a:gd name="T62" fmla="*/ 7 w 57"/>
                    <a:gd name="T63" fmla="*/ 12 h 17"/>
                    <a:gd name="T64" fmla="*/ 4 w 57"/>
                    <a:gd name="T65" fmla="*/ 13 h 17"/>
                    <a:gd name="T66" fmla="*/ 0 w 57"/>
                    <a:gd name="T67" fmla="*/ 16 h 17"/>
                    <a:gd name="T68" fmla="*/ 0 w 57"/>
                    <a:gd name="T69" fmla="*/ 8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57" h="17">
                      <a:moveTo>
                        <a:pt x="0" y="8"/>
                      </a:moveTo>
                      <a:lnTo>
                        <a:pt x="2" y="6"/>
                      </a:lnTo>
                      <a:lnTo>
                        <a:pt x="4" y="5"/>
                      </a:lnTo>
                      <a:lnTo>
                        <a:pt x="7" y="4"/>
                      </a:lnTo>
                      <a:lnTo>
                        <a:pt x="11" y="2"/>
                      </a:lnTo>
                      <a:lnTo>
                        <a:pt x="14" y="1"/>
                      </a:lnTo>
                      <a:lnTo>
                        <a:pt x="19" y="0"/>
                      </a:lnTo>
                      <a:lnTo>
                        <a:pt x="24" y="0"/>
                      </a:lnTo>
                      <a:lnTo>
                        <a:pt x="27" y="0"/>
                      </a:lnTo>
                      <a:lnTo>
                        <a:pt x="32" y="0"/>
                      </a:lnTo>
                      <a:lnTo>
                        <a:pt x="36" y="0"/>
                      </a:lnTo>
                      <a:lnTo>
                        <a:pt x="40" y="1"/>
                      </a:lnTo>
                      <a:lnTo>
                        <a:pt x="44" y="1"/>
                      </a:lnTo>
                      <a:lnTo>
                        <a:pt x="47" y="4"/>
                      </a:lnTo>
                      <a:lnTo>
                        <a:pt x="51" y="5"/>
                      </a:lnTo>
                      <a:lnTo>
                        <a:pt x="54" y="6"/>
                      </a:lnTo>
                      <a:lnTo>
                        <a:pt x="56" y="8"/>
                      </a:lnTo>
                      <a:lnTo>
                        <a:pt x="56" y="16"/>
                      </a:lnTo>
                      <a:lnTo>
                        <a:pt x="55" y="14"/>
                      </a:lnTo>
                      <a:lnTo>
                        <a:pt x="52" y="13"/>
                      </a:lnTo>
                      <a:lnTo>
                        <a:pt x="49" y="12"/>
                      </a:lnTo>
                      <a:lnTo>
                        <a:pt x="45" y="10"/>
                      </a:lnTo>
                      <a:lnTo>
                        <a:pt x="41" y="9"/>
                      </a:lnTo>
                      <a:lnTo>
                        <a:pt x="37" y="8"/>
                      </a:lnTo>
                      <a:lnTo>
                        <a:pt x="33" y="8"/>
                      </a:lnTo>
                      <a:lnTo>
                        <a:pt x="29" y="8"/>
                      </a:lnTo>
                      <a:lnTo>
                        <a:pt x="26" y="8"/>
                      </a:lnTo>
                      <a:lnTo>
                        <a:pt x="22" y="8"/>
                      </a:lnTo>
                      <a:lnTo>
                        <a:pt x="19" y="8"/>
                      </a:lnTo>
                      <a:lnTo>
                        <a:pt x="15" y="9"/>
                      </a:lnTo>
                      <a:lnTo>
                        <a:pt x="11" y="10"/>
                      </a:lnTo>
                      <a:lnTo>
                        <a:pt x="7" y="12"/>
                      </a:lnTo>
                      <a:lnTo>
                        <a:pt x="4" y="13"/>
                      </a:lnTo>
                      <a:lnTo>
                        <a:pt x="0" y="16"/>
                      </a:lnTo>
                      <a:lnTo>
                        <a:pt x="0" y="8"/>
                      </a:lnTo>
                    </a:path>
                  </a:pathLst>
                </a:custGeom>
                <a:solidFill>
                  <a:srgbClr val="000000"/>
                </a:solidFill>
                <a:ln w="12700" cap="rnd" cmpd="sng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135371" name="Freeform 203">
                  <a:extLst>
                    <a:ext uri="{FF2B5EF4-FFF2-40B4-BE49-F238E27FC236}">
                      <a16:creationId xmlns:a16="http://schemas.microsoft.com/office/drawing/2014/main" id="{EF16C993-C25B-D233-CC5B-7AC785E6616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23" y="2821"/>
                  <a:ext cx="58" cy="17"/>
                </a:xfrm>
                <a:custGeom>
                  <a:avLst/>
                  <a:gdLst>
                    <a:gd name="T0" fmla="*/ 0 w 58"/>
                    <a:gd name="T1" fmla="*/ 8 h 17"/>
                    <a:gd name="T2" fmla="*/ 2 w 58"/>
                    <a:gd name="T3" fmla="*/ 6 h 17"/>
                    <a:gd name="T4" fmla="*/ 4 w 58"/>
                    <a:gd name="T5" fmla="*/ 5 h 17"/>
                    <a:gd name="T6" fmla="*/ 7 w 58"/>
                    <a:gd name="T7" fmla="*/ 4 h 17"/>
                    <a:gd name="T8" fmla="*/ 11 w 58"/>
                    <a:gd name="T9" fmla="*/ 2 h 17"/>
                    <a:gd name="T10" fmla="*/ 15 w 58"/>
                    <a:gd name="T11" fmla="*/ 1 h 17"/>
                    <a:gd name="T12" fmla="*/ 19 w 58"/>
                    <a:gd name="T13" fmla="*/ 0 h 17"/>
                    <a:gd name="T14" fmla="*/ 24 w 58"/>
                    <a:gd name="T15" fmla="*/ 0 h 17"/>
                    <a:gd name="T16" fmla="*/ 27 w 58"/>
                    <a:gd name="T17" fmla="*/ 0 h 17"/>
                    <a:gd name="T18" fmla="*/ 32 w 58"/>
                    <a:gd name="T19" fmla="*/ 0 h 17"/>
                    <a:gd name="T20" fmla="*/ 37 w 58"/>
                    <a:gd name="T21" fmla="*/ 1 h 17"/>
                    <a:gd name="T22" fmla="*/ 40 w 58"/>
                    <a:gd name="T23" fmla="*/ 1 h 17"/>
                    <a:gd name="T24" fmla="*/ 44 w 58"/>
                    <a:gd name="T25" fmla="*/ 2 h 17"/>
                    <a:gd name="T26" fmla="*/ 48 w 58"/>
                    <a:gd name="T27" fmla="*/ 4 h 17"/>
                    <a:gd name="T28" fmla="*/ 52 w 58"/>
                    <a:gd name="T29" fmla="*/ 5 h 17"/>
                    <a:gd name="T30" fmla="*/ 55 w 58"/>
                    <a:gd name="T31" fmla="*/ 6 h 17"/>
                    <a:gd name="T32" fmla="*/ 57 w 58"/>
                    <a:gd name="T33" fmla="*/ 8 h 17"/>
                    <a:gd name="T34" fmla="*/ 57 w 58"/>
                    <a:gd name="T35" fmla="*/ 16 h 17"/>
                    <a:gd name="T36" fmla="*/ 55 w 58"/>
                    <a:gd name="T37" fmla="*/ 16 h 17"/>
                    <a:gd name="T38" fmla="*/ 52 w 58"/>
                    <a:gd name="T39" fmla="*/ 14 h 17"/>
                    <a:gd name="T40" fmla="*/ 49 w 58"/>
                    <a:gd name="T41" fmla="*/ 13 h 17"/>
                    <a:gd name="T42" fmla="*/ 46 w 58"/>
                    <a:gd name="T43" fmla="*/ 12 h 17"/>
                    <a:gd name="T44" fmla="*/ 41 w 58"/>
                    <a:gd name="T45" fmla="*/ 10 h 17"/>
                    <a:gd name="T46" fmla="*/ 37 w 58"/>
                    <a:gd name="T47" fmla="*/ 9 h 17"/>
                    <a:gd name="T48" fmla="*/ 33 w 58"/>
                    <a:gd name="T49" fmla="*/ 8 h 17"/>
                    <a:gd name="T50" fmla="*/ 29 w 58"/>
                    <a:gd name="T51" fmla="*/ 8 h 17"/>
                    <a:gd name="T52" fmla="*/ 26 w 58"/>
                    <a:gd name="T53" fmla="*/ 8 h 17"/>
                    <a:gd name="T54" fmla="*/ 23 w 58"/>
                    <a:gd name="T55" fmla="*/ 8 h 17"/>
                    <a:gd name="T56" fmla="*/ 19 w 58"/>
                    <a:gd name="T57" fmla="*/ 9 h 17"/>
                    <a:gd name="T58" fmla="*/ 15 w 58"/>
                    <a:gd name="T59" fmla="*/ 9 h 17"/>
                    <a:gd name="T60" fmla="*/ 11 w 58"/>
                    <a:gd name="T61" fmla="*/ 10 h 17"/>
                    <a:gd name="T62" fmla="*/ 8 w 58"/>
                    <a:gd name="T63" fmla="*/ 12 h 17"/>
                    <a:gd name="T64" fmla="*/ 4 w 58"/>
                    <a:gd name="T65" fmla="*/ 14 h 17"/>
                    <a:gd name="T66" fmla="*/ 0 w 58"/>
                    <a:gd name="T67" fmla="*/ 16 h 17"/>
                    <a:gd name="T68" fmla="*/ 0 w 58"/>
                    <a:gd name="T69" fmla="*/ 8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58" h="17">
                      <a:moveTo>
                        <a:pt x="0" y="8"/>
                      </a:moveTo>
                      <a:lnTo>
                        <a:pt x="2" y="6"/>
                      </a:lnTo>
                      <a:lnTo>
                        <a:pt x="4" y="5"/>
                      </a:lnTo>
                      <a:lnTo>
                        <a:pt x="7" y="4"/>
                      </a:lnTo>
                      <a:lnTo>
                        <a:pt x="11" y="2"/>
                      </a:lnTo>
                      <a:lnTo>
                        <a:pt x="15" y="1"/>
                      </a:lnTo>
                      <a:lnTo>
                        <a:pt x="19" y="0"/>
                      </a:lnTo>
                      <a:lnTo>
                        <a:pt x="24" y="0"/>
                      </a:lnTo>
                      <a:lnTo>
                        <a:pt x="27" y="0"/>
                      </a:lnTo>
                      <a:lnTo>
                        <a:pt x="32" y="0"/>
                      </a:lnTo>
                      <a:lnTo>
                        <a:pt x="37" y="1"/>
                      </a:lnTo>
                      <a:lnTo>
                        <a:pt x="40" y="1"/>
                      </a:lnTo>
                      <a:lnTo>
                        <a:pt x="44" y="2"/>
                      </a:lnTo>
                      <a:lnTo>
                        <a:pt x="48" y="4"/>
                      </a:lnTo>
                      <a:lnTo>
                        <a:pt x="52" y="5"/>
                      </a:lnTo>
                      <a:lnTo>
                        <a:pt x="55" y="6"/>
                      </a:lnTo>
                      <a:lnTo>
                        <a:pt x="57" y="8"/>
                      </a:lnTo>
                      <a:lnTo>
                        <a:pt x="57" y="16"/>
                      </a:lnTo>
                      <a:lnTo>
                        <a:pt x="55" y="16"/>
                      </a:lnTo>
                      <a:lnTo>
                        <a:pt x="52" y="14"/>
                      </a:lnTo>
                      <a:lnTo>
                        <a:pt x="49" y="13"/>
                      </a:lnTo>
                      <a:lnTo>
                        <a:pt x="46" y="12"/>
                      </a:lnTo>
                      <a:lnTo>
                        <a:pt x="41" y="10"/>
                      </a:lnTo>
                      <a:lnTo>
                        <a:pt x="37" y="9"/>
                      </a:lnTo>
                      <a:lnTo>
                        <a:pt x="33" y="8"/>
                      </a:lnTo>
                      <a:lnTo>
                        <a:pt x="29" y="8"/>
                      </a:lnTo>
                      <a:lnTo>
                        <a:pt x="26" y="8"/>
                      </a:lnTo>
                      <a:lnTo>
                        <a:pt x="23" y="8"/>
                      </a:lnTo>
                      <a:lnTo>
                        <a:pt x="19" y="9"/>
                      </a:lnTo>
                      <a:lnTo>
                        <a:pt x="15" y="9"/>
                      </a:lnTo>
                      <a:lnTo>
                        <a:pt x="11" y="10"/>
                      </a:lnTo>
                      <a:lnTo>
                        <a:pt x="8" y="12"/>
                      </a:lnTo>
                      <a:lnTo>
                        <a:pt x="4" y="14"/>
                      </a:lnTo>
                      <a:lnTo>
                        <a:pt x="0" y="16"/>
                      </a:lnTo>
                      <a:lnTo>
                        <a:pt x="0" y="8"/>
                      </a:lnTo>
                    </a:path>
                  </a:pathLst>
                </a:custGeom>
                <a:solidFill>
                  <a:srgbClr val="000000"/>
                </a:solidFill>
                <a:ln w="12700" cap="rnd" cmpd="sng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135372" name="Freeform 204">
                  <a:extLst>
                    <a:ext uri="{FF2B5EF4-FFF2-40B4-BE49-F238E27FC236}">
                      <a16:creationId xmlns:a16="http://schemas.microsoft.com/office/drawing/2014/main" id="{9597AB41-F0A3-E2D1-FEB6-A65BB9BAA87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23" y="2682"/>
                  <a:ext cx="58" cy="17"/>
                </a:xfrm>
                <a:custGeom>
                  <a:avLst/>
                  <a:gdLst>
                    <a:gd name="T0" fmla="*/ 0 w 58"/>
                    <a:gd name="T1" fmla="*/ 8 h 17"/>
                    <a:gd name="T2" fmla="*/ 2 w 58"/>
                    <a:gd name="T3" fmla="*/ 6 h 17"/>
                    <a:gd name="T4" fmla="*/ 4 w 58"/>
                    <a:gd name="T5" fmla="*/ 5 h 17"/>
                    <a:gd name="T6" fmla="*/ 7 w 58"/>
                    <a:gd name="T7" fmla="*/ 4 h 17"/>
                    <a:gd name="T8" fmla="*/ 11 w 58"/>
                    <a:gd name="T9" fmla="*/ 2 h 17"/>
                    <a:gd name="T10" fmla="*/ 15 w 58"/>
                    <a:gd name="T11" fmla="*/ 1 h 17"/>
                    <a:gd name="T12" fmla="*/ 19 w 58"/>
                    <a:gd name="T13" fmla="*/ 0 h 17"/>
                    <a:gd name="T14" fmla="*/ 24 w 58"/>
                    <a:gd name="T15" fmla="*/ 0 h 17"/>
                    <a:gd name="T16" fmla="*/ 27 w 58"/>
                    <a:gd name="T17" fmla="*/ 0 h 17"/>
                    <a:gd name="T18" fmla="*/ 32 w 58"/>
                    <a:gd name="T19" fmla="*/ 0 h 17"/>
                    <a:gd name="T20" fmla="*/ 37 w 58"/>
                    <a:gd name="T21" fmla="*/ 0 h 17"/>
                    <a:gd name="T22" fmla="*/ 40 w 58"/>
                    <a:gd name="T23" fmla="*/ 1 h 17"/>
                    <a:gd name="T24" fmla="*/ 44 w 58"/>
                    <a:gd name="T25" fmla="*/ 2 h 17"/>
                    <a:gd name="T26" fmla="*/ 48 w 58"/>
                    <a:gd name="T27" fmla="*/ 4 h 17"/>
                    <a:gd name="T28" fmla="*/ 52 w 58"/>
                    <a:gd name="T29" fmla="*/ 5 h 17"/>
                    <a:gd name="T30" fmla="*/ 55 w 58"/>
                    <a:gd name="T31" fmla="*/ 6 h 17"/>
                    <a:gd name="T32" fmla="*/ 57 w 58"/>
                    <a:gd name="T33" fmla="*/ 8 h 17"/>
                    <a:gd name="T34" fmla="*/ 57 w 58"/>
                    <a:gd name="T35" fmla="*/ 16 h 17"/>
                    <a:gd name="T36" fmla="*/ 55 w 58"/>
                    <a:gd name="T37" fmla="*/ 14 h 17"/>
                    <a:gd name="T38" fmla="*/ 52 w 58"/>
                    <a:gd name="T39" fmla="*/ 13 h 17"/>
                    <a:gd name="T40" fmla="*/ 49 w 58"/>
                    <a:gd name="T41" fmla="*/ 12 h 17"/>
                    <a:gd name="T42" fmla="*/ 46 w 58"/>
                    <a:gd name="T43" fmla="*/ 12 h 17"/>
                    <a:gd name="T44" fmla="*/ 41 w 58"/>
                    <a:gd name="T45" fmla="*/ 10 h 17"/>
                    <a:gd name="T46" fmla="*/ 37 w 58"/>
                    <a:gd name="T47" fmla="*/ 9 h 17"/>
                    <a:gd name="T48" fmla="*/ 33 w 58"/>
                    <a:gd name="T49" fmla="*/ 8 h 17"/>
                    <a:gd name="T50" fmla="*/ 29 w 58"/>
                    <a:gd name="T51" fmla="*/ 8 h 17"/>
                    <a:gd name="T52" fmla="*/ 26 w 58"/>
                    <a:gd name="T53" fmla="*/ 8 h 17"/>
                    <a:gd name="T54" fmla="*/ 23 w 58"/>
                    <a:gd name="T55" fmla="*/ 8 h 17"/>
                    <a:gd name="T56" fmla="*/ 19 w 58"/>
                    <a:gd name="T57" fmla="*/ 8 h 17"/>
                    <a:gd name="T58" fmla="*/ 15 w 58"/>
                    <a:gd name="T59" fmla="*/ 9 h 17"/>
                    <a:gd name="T60" fmla="*/ 11 w 58"/>
                    <a:gd name="T61" fmla="*/ 10 h 17"/>
                    <a:gd name="T62" fmla="*/ 8 w 58"/>
                    <a:gd name="T63" fmla="*/ 12 h 17"/>
                    <a:gd name="T64" fmla="*/ 4 w 58"/>
                    <a:gd name="T65" fmla="*/ 13 h 17"/>
                    <a:gd name="T66" fmla="*/ 0 w 58"/>
                    <a:gd name="T67" fmla="*/ 16 h 17"/>
                    <a:gd name="T68" fmla="*/ 0 w 58"/>
                    <a:gd name="T69" fmla="*/ 8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58" h="17">
                      <a:moveTo>
                        <a:pt x="0" y="8"/>
                      </a:moveTo>
                      <a:lnTo>
                        <a:pt x="2" y="6"/>
                      </a:lnTo>
                      <a:lnTo>
                        <a:pt x="4" y="5"/>
                      </a:lnTo>
                      <a:lnTo>
                        <a:pt x="7" y="4"/>
                      </a:lnTo>
                      <a:lnTo>
                        <a:pt x="11" y="2"/>
                      </a:lnTo>
                      <a:lnTo>
                        <a:pt x="15" y="1"/>
                      </a:lnTo>
                      <a:lnTo>
                        <a:pt x="19" y="0"/>
                      </a:lnTo>
                      <a:lnTo>
                        <a:pt x="24" y="0"/>
                      </a:lnTo>
                      <a:lnTo>
                        <a:pt x="27" y="0"/>
                      </a:lnTo>
                      <a:lnTo>
                        <a:pt x="32" y="0"/>
                      </a:lnTo>
                      <a:lnTo>
                        <a:pt x="37" y="0"/>
                      </a:lnTo>
                      <a:lnTo>
                        <a:pt x="40" y="1"/>
                      </a:lnTo>
                      <a:lnTo>
                        <a:pt x="44" y="2"/>
                      </a:lnTo>
                      <a:lnTo>
                        <a:pt x="48" y="4"/>
                      </a:lnTo>
                      <a:lnTo>
                        <a:pt x="52" y="5"/>
                      </a:lnTo>
                      <a:lnTo>
                        <a:pt x="55" y="6"/>
                      </a:lnTo>
                      <a:lnTo>
                        <a:pt x="57" y="8"/>
                      </a:lnTo>
                      <a:lnTo>
                        <a:pt x="57" y="16"/>
                      </a:lnTo>
                      <a:lnTo>
                        <a:pt x="55" y="14"/>
                      </a:lnTo>
                      <a:lnTo>
                        <a:pt x="52" y="13"/>
                      </a:lnTo>
                      <a:lnTo>
                        <a:pt x="49" y="12"/>
                      </a:lnTo>
                      <a:lnTo>
                        <a:pt x="46" y="12"/>
                      </a:lnTo>
                      <a:lnTo>
                        <a:pt x="41" y="10"/>
                      </a:lnTo>
                      <a:lnTo>
                        <a:pt x="37" y="9"/>
                      </a:lnTo>
                      <a:lnTo>
                        <a:pt x="33" y="8"/>
                      </a:lnTo>
                      <a:lnTo>
                        <a:pt x="29" y="8"/>
                      </a:lnTo>
                      <a:lnTo>
                        <a:pt x="26" y="8"/>
                      </a:lnTo>
                      <a:lnTo>
                        <a:pt x="23" y="8"/>
                      </a:lnTo>
                      <a:lnTo>
                        <a:pt x="19" y="8"/>
                      </a:lnTo>
                      <a:lnTo>
                        <a:pt x="15" y="9"/>
                      </a:lnTo>
                      <a:lnTo>
                        <a:pt x="11" y="10"/>
                      </a:lnTo>
                      <a:lnTo>
                        <a:pt x="8" y="12"/>
                      </a:lnTo>
                      <a:lnTo>
                        <a:pt x="4" y="13"/>
                      </a:lnTo>
                      <a:lnTo>
                        <a:pt x="0" y="16"/>
                      </a:lnTo>
                      <a:lnTo>
                        <a:pt x="0" y="8"/>
                      </a:lnTo>
                    </a:path>
                  </a:pathLst>
                </a:custGeom>
                <a:solidFill>
                  <a:srgbClr val="000000"/>
                </a:solidFill>
                <a:ln w="12700" cap="rnd" cmpd="sng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</p:grpSp>
        </p:grpSp>
        <p:grpSp>
          <p:nvGrpSpPr>
            <p:cNvPr id="135373" name="Group 205">
              <a:extLst>
                <a:ext uri="{FF2B5EF4-FFF2-40B4-BE49-F238E27FC236}">
                  <a16:creationId xmlns:a16="http://schemas.microsoft.com/office/drawing/2014/main" id="{EBA713F7-3DF8-5D32-B892-7381D22EAF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79" y="2610"/>
              <a:ext cx="84" cy="270"/>
              <a:chOff x="3979" y="2610"/>
              <a:chExt cx="84" cy="270"/>
            </a:xfrm>
          </p:grpSpPr>
          <p:grpSp>
            <p:nvGrpSpPr>
              <p:cNvPr id="135374" name="Group 206">
                <a:extLst>
                  <a:ext uri="{FF2B5EF4-FFF2-40B4-BE49-F238E27FC236}">
                    <a16:creationId xmlns:a16="http://schemas.microsoft.com/office/drawing/2014/main" id="{74DA15BD-80C8-0AB7-F759-A5DC66E7472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979" y="2610"/>
                <a:ext cx="84" cy="270"/>
                <a:chOff x="3979" y="2610"/>
                <a:chExt cx="84" cy="270"/>
              </a:xfrm>
            </p:grpSpPr>
            <p:sp>
              <p:nvSpPr>
                <p:cNvPr id="135375" name="Freeform 207">
                  <a:extLst>
                    <a:ext uri="{FF2B5EF4-FFF2-40B4-BE49-F238E27FC236}">
                      <a16:creationId xmlns:a16="http://schemas.microsoft.com/office/drawing/2014/main" id="{74E66A36-B869-F49F-9EE2-343508F0D5E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34" y="2617"/>
                  <a:ext cx="29" cy="263"/>
                </a:xfrm>
                <a:custGeom>
                  <a:avLst/>
                  <a:gdLst>
                    <a:gd name="T0" fmla="*/ 0 w 29"/>
                    <a:gd name="T1" fmla="*/ 0 h 263"/>
                    <a:gd name="T2" fmla="*/ 28 w 29"/>
                    <a:gd name="T3" fmla="*/ 41 h 263"/>
                    <a:gd name="T4" fmla="*/ 28 w 29"/>
                    <a:gd name="T5" fmla="*/ 262 h 263"/>
                    <a:gd name="T6" fmla="*/ 0 w 29"/>
                    <a:gd name="T7" fmla="*/ 262 h 263"/>
                    <a:gd name="T8" fmla="*/ 0 w 29"/>
                    <a:gd name="T9" fmla="*/ 0 h 2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263">
                      <a:moveTo>
                        <a:pt x="0" y="0"/>
                      </a:moveTo>
                      <a:lnTo>
                        <a:pt x="28" y="41"/>
                      </a:lnTo>
                      <a:lnTo>
                        <a:pt x="28" y="262"/>
                      </a:lnTo>
                      <a:lnTo>
                        <a:pt x="0" y="262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800000"/>
                </a:solidFill>
                <a:ln w="12700" cap="rnd" cmpd="sng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135376" name="Freeform 208">
                  <a:extLst>
                    <a:ext uri="{FF2B5EF4-FFF2-40B4-BE49-F238E27FC236}">
                      <a16:creationId xmlns:a16="http://schemas.microsoft.com/office/drawing/2014/main" id="{20B19CF4-D136-8719-580D-A519E9AAFED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79" y="2610"/>
                  <a:ext cx="56" cy="269"/>
                </a:xfrm>
                <a:custGeom>
                  <a:avLst/>
                  <a:gdLst>
                    <a:gd name="T0" fmla="*/ 0 w 56"/>
                    <a:gd name="T1" fmla="*/ 268 h 269"/>
                    <a:gd name="T2" fmla="*/ 0 w 56"/>
                    <a:gd name="T3" fmla="*/ 5 h 269"/>
                    <a:gd name="T4" fmla="*/ 2 w 56"/>
                    <a:gd name="T5" fmla="*/ 3 h 269"/>
                    <a:gd name="T6" fmla="*/ 6 w 56"/>
                    <a:gd name="T7" fmla="*/ 2 h 269"/>
                    <a:gd name="T8" fmla="*/ 13 w 56"/>
                    <a:gd name="T9" fmla="*/ 0 h 269"/>
                    <a:gd name="T10" fmla="*/ 18 w 56"/>
                    <a:gd name="T11" fmla="*/ 0 h 269"/>
                    <a:gd name="T12" fmla="*/ 23 w 56"/>
                    <a:gd name="T13" fmla="*/ 0 h 269"/>
                    <a:gd name="T14" fmla="*/ 26 w 56"/>
                    <a:gd name="T15" fmla="*/ 0 h 269"/>
                    <a:gd name="T16" fmla="*/ 29 w 56"/>
                    <a:gd name="T17" fmla="*/ 0 h 269"/>
                    <a:gd name="T18" fmla="*/ 33 w 56"/>
                    <a:gd name="T19" fmla="*/ 0 h 269"/>
                    <a:gd name="T20" fmla="*/ 36 w 56"/>
                    <a:gd name="T21" fmla="*/ 0 h 269"/>
                    <a:gd name="T22" fmla="*/ 38 w 56"/>
                    <a:gd name="T23" fmla="*/ 0 h 269"/>
                    <a:gd name="T24" fmla="*/ 41 w 56"/>
                    <a:gd name="T25" fmla="*/ 1 h 269"/>
                    <a:gd name="T26" fmla="*/ 45 w 56"/>
                    <a:gd name="T27" fmla="*/ 2 h 269"/>
                    <a:gd name="T28" fmla="*/ 50 w 56"/>
                    <a:gd name="T29" fmla="*/ 3 h 269"/>
                    <a:gd name="T30" fmla="*/ 53 w 56"/>
                    <a:gd name="T31" fmla="*/ 4 h 269"/>
                    <a:gd name="T32" fmla="*/ 55 w 56"/>
                    <a:gd name="T33" fmla="*/ 5 h 269"/>
                    <a:gd name="T34" fmla="*/ 55 w 56"/>
                    <a:gd name="T35" fmla="*/ 268 h 269"/>
                    <a:gd name="T36" fmla="*/ 0 w 56"/>
                    <a:gd name="T37" fmla="*/ 268 h 2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56" h="269">
                      <a:moveTo>
                        <a:pt x="0" y="268"/>
                      </a:moveTo>
                      <a:lnTo>
                        <a:pt x="0" y="5"/>
                      </a:lnTo>
                      <a:lnTo>
                        <a:pt x="2" y="3"/>
                      </a:lnTo>
                      <a:lnTo>
                        <a:pt x="6" y="2"/>
                      </a:lnTo>
                      <a:lnTo>
                        <a:pt x="13" y="0"/>
                      </a:lnTo>
                      <a:lnTo>
                        <a:pt x="18" y="0"/>
                      </a:lnTo>
                      <a:lnTo>
                        <a:pt x="23" y="0"/>
                      </a:lnTo>
                      <a:lnTo>
                        <a:pt x="26" y="0"/>
                      </a:lnTo>
                      <a:lnTo>
                        <a:pt x="29" y="0"/>
                      </a:lnTo>
                      <a:lnTo>
                        <a:pt x="33" y="0"/>
                      </a:lnTo>
                      <a:lnTo>
                        <a:pt x="36" y="0"/>
                      </a:lnTo>
                      <a:lnTo>
                        <a:pt x="38" y="0"/>
                      </a:lnTo>
                      <a:lnTo>
                        <a:pt x="41" y="1"/>
                      </a:lnTo>
                      <a:lnTo>
                        <a:pt x="45" y="2"/>
                      </a:lnTo>
                      <a:lnTo>
                        <a:pt x="50" y="3"/>
                      </a:lnTo>
                      <a:lnTo>
                        <a:pt x="53" y="4"/>
                      </a:lnTo>
                      <a:lnTo>
                        <a:pt x="55" y="5"/>
                      </a:lnTo>
                      <a:lnTo>
                        <a:pt x="55" y="268"/>
                      </a:lnTo>
                      <a:lnTo>
                        <a:pt x="0" y="268"/>
                      </a:lnTo>
                    </a:path>
                  </a:pathLst>
                </a:custGeom>
                <a:solidFill>
                  <a:srgbClr val="FF0000"/>
                </a:solidFill>
                <a:ln w="12700" cap="rnd" cmpd="sng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</p:grpSp>
          <p:grpSp>
            <p:nvGrpSpPr>
              <p:cNvPr id="135377" name="Group 209">
                <a:extLst>
                  <a:ext uri="{FF2B5EF4-FFF2-40B4-BE49-F238E27FC236}">
                    <a16:creationId xmlns:a16="http://schemas.microsoft.com/office/drawing/2014/main" id="{F697D76F-9E49-51BB-9A5F-EE5BE45F96C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979" y="2682"/>
                <a:ext cx="56" cy="156"/>
                <a:chOff x="3979" y="2682"/>
                <a:chExt cx="56" cy="156"/>
              </a:xfrm>
            </p:grpSpPr>
            <p:sp>
              <p:nvSpPr>
                <p:cNvPr id="135378" name="Freeform 210">
                  <a:extLst>
                    <a:ext uri="{FF2B5EF4-FFF2-40B4-BE49-F238E27FC236}">
                      <a16:creationId xmlns:a16="http://schemas.microsoft.com/office/drawing/2014/main" id="{B4947A2E-C3BC-6D4E-BEA8-B7662C7B35C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79" y="2806"/>
                  <a:ext cx="56" cy="17"/>
                </a:xfrm>
                <a:custGeom>
                  <a:avLst/>
                  <a:gdLst>
                    <a:gd name="T0" fmla="*/ 0 w 56"/>
                    <a:gd name="T1" fmla="*/ 8 h 17"/>
                    <a:gd name="T2" fmla="*/ 0 w 56"/>
                    <a:gd name="T3" fmla="*/ 6 h 17"/>
                    <a:gd name="T4" fmla="*/ 3 w 56"/>
                    <a:gd name="T5" fmla="*/ 5 h 17"/>
                    <a:gd name="T6" fmla="*/ 5 w 56"/>
                    <a:gd name="T7" fmla="*/ 4 h 17"/>
                    <a:gd name="T8" fmla="*/ 10 w 56"/>
                    <a:gd name="T9" fmla="*/ 2 h 17"/>
                    <a:gd name="T10" fmla="*/ 13 w 56"/>
                    <a:gd name="T11" fmla="*/ 1 h 17"/>
                    <a:gd name="T12" fmla="*/ 17 w 56"/>
                    <a:gd name="T13" fmla="*/ 0 h 17"/>
                    <a:gd name="T14" fmla="*/ 22 w 56"/>
                    <a:gd name="T15" fmla="*/ 0 h 17"/>
                    <a:gd name="T16" fmla="*/ 26 w 56"/>
                    <a:gd name="T17" fmla="*/ 0 h 17"/>
                    <a:gd name="T18" fmla="*/ 31 w 56"/>
                    <a:gd name="T19" fmla="*/ 0 h 17"/>
                    <a:gd name="T20" fmla="*/ 35 w 56"/>
                    <a:gd name="T21" fmla="*/ 0 h 17"/>
                    <a:gd name="T22" fmla="*/ 39 w 56"/>
                    <a:gd name="T23" fmla="*/ 1 h 17"/>
                    <a:gd name="T24" fmla="*/ 42 w 56"/>
                    <a:gd name="T25" fmla="*/ 1 h 17"/>
                    <a:gd name="T26" fmla="*/ 46 w 56"/>
                    <a:gd name="T27" fmla="*/ 4 h 17"/>
                    <a:gd name="T28" fmla="*/ 50 w 56"/>
                    <a:gd name="T29" fmla="*/ 5 h 17"/>
                    <a:gd name="T30" fmla="*/ 53 w 56"/>
                    <a:gd name="T31" fmla="*/ 6 h 17"/>
                    <a:gd name="T32" fmla="*/ 55 w 56"/>
                    <a:gd name="T33" fmla="*/ 8 h 17"/>
                    <a:gd name="T34" fmla="*/ 55 w 56"/>
                    <a:gd name="T35" fmla="*/ 16 h 17"/>
                    <a:gd name="T36" fmla="*/ 53 w 56"/>
                    <a:gd name="T37" fmla="*/ 14 h 17"/>
                    <a:gd name="T38" fmla="*/ 51 w 56"/>
                    <a:gd name="T39" fmla="*/ 13 h 17"/>
                    <a:gd name="T40" fmla="*/ 47 w 56"/>
                    <a:gd name="T41" fmla="*/ 12 h 17"/>
                    <a:gd name="T42" fmla="*/ 44 w 56"/>
                    <a:gd name="T43" fmla="*/ 10 h 17"/>
                    <a:gd name="T44" fmla="*/ 40 w 56"/>
                    <a:gd name="T45" fmla="*/ 9 h 17"/>
                    <a:gd name="T46" fmla="*/ 35 w 56"/>
                    <a:gd name="T47" fmla="*/ 8 h 17"/>
                    <a:gd name="T48" fmla="*/ 31 w 56"/>
                    <a:gd name="T49" fmla="*/ 8 h 17"/>
                    <a:gd name="T50" fmla="*/ 28 w 56"/>
                    <a:gd name="T51" fmla="*/ 8 h 17"/>
                    <a:gd name="T52" fmla="*/ 24 w 56"/>
                    <a:gd name="T53" fmla="*/ 8 h 17"/>
                    <a:gd name="T54" fmla="*/ 21 w 56"/>
                    <a:gd name="T55" fmla="*/ 8 h 17"/>
                    <a:gd name="T56" fmla="*/ 17 w 56"/>
                    <a:gd name="T57" fmla="*/ 8 h 17"/>
                    <a:gd name="T58" fmla="*/ 14 w 56"/>
                    <a:gd name="T59" fmla="*/ 9 h 17"/>
                    <a:gd name="T60" fmla="*/ 10 w 56"/>
                    <a:gd name="T61" fmla="*/ 10 h 17"/>
                    <a:gd name="T62" fmla="*/ 6 w 56"/>
                    <a:gd name="T63" fmla="*/ 12 h 17"/>
                    <a:gd name="T64" fmla="*/ 3 w 56"/>
                    <a:gd name="T65" fmla="*/ 13 h 17"/>
                    <a:gd name="T66" fmla="*/ 0 w 56"/>
                    <a:gd name="T67" fmla="*/ 16 h 17"/>
                    <a:gd name="T68" fmla="*/ 0 w 56"/>
                    <a:gd name="T69" fmla="*/ 8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56" h="17">
                      <a:moveTo>
                        <a:pt x="0" y="8"/>
                      </a:moveTo>
                      <a:lnTo>
                        <a:pt x="0" y="6"/>
                      </a:lnTo>
                      <a:lnTo>
                        <a:pt x="3" y="5"/>
                      </a:lnTo>
                      <a:lnTo>
                        <a:pt x="5" y="4"/>
                      </a:lnTo>
                      <a:lnTo>
                        <a:pt x="10" y="2"/>
                      </a:lnTo>
                      <a:lnTo>
                        <a:pt x="13" y="1"/>
                      </a:lnTo>
                      <a:lnTo>
                        <a:pt x="17" y="0"/>
                      </a:lnTo>
                      <a:lnTo>
                        <a:pt x="22" y="0"/>
                      </a:lnTo>
                      <a:lnTo>
                        <a:pt x="26" y="0"/>
                      </a:lnTo>
                      <a:lnTo>
                        <a:pt x="31" y="0"/>
                      </a:lnTo>
                      <a:lnTo>
                        <a:pt x="35" y="0"/>
                      </a:lnTo>
                      <a:lnTo>
                        <a:pt x="39" y="1"/>
                      </a:lnTo>
                      <a:lnTo>
                        <a:pt x="42" y="1"/>
                      </a:lnTo>
                      <a:lnTo>
                        <a:pt x="46" y="4"/>
                      </a:lnTo>
                      <a:lnTo>
                        <a:pt x="50" y="5"/>
                      </a:lnTo>
                      <a:lnTo>
                        <a:pt x="53" y="6"/>
                      </a:lnTo>
                      <a:lnTo>
                        <a:pt x="55" y="8"/>
                      </a:lnTo>
                      <a:lnTo>
                        <a:pt x="55" y="16"/>
                      </a:lnTo>
                      <a:lnTo>
                        <a:pt x="53" y="14"/>
                      </a:lnTo>
                      <a:lnTo>
                        <a:pt x="51" y="13"/>
                      </a:lnTo>
                      <a:lnTo>
                        <a:pt x="47" y="12"/>
                      </a:lnTo>
                      <a:lnTo>
                        <a:pt x="44" y="10"/>
                      </a:lnTo>
                      <a:lnTo>
                        <a:pt x="40" y="9"/>
                      </a:lnTo>
                      <a:lnTo>
                        <a:pt x="35" y="8"/>
                      </a:lnTo>
                      <a:lnTo>
                        <a:pt x="31" y="8"/>
                      </a:lnTo>
                      <a:lnTo>
                        <a:pt x="28" y="8"/>
                      </a:lnTo>
                      <a:lnTo>
                        <a:pt x="24" y="8"/>
                      </a:lnTo>
                      <a:lnTo>
                        <a:pt x="21" y="8"/>
                      </a:lnTo>
                      <a:lnTo>
                        <a:pt x="17" y="8"/>
                      </a:lnTo>
                      <a:lnTo>
                        <a:pt x="14" y="9"/>
                      </a:lnTo>
                      <a:lnTo>
                        <a:pt x="10" y="10"/>
                      </a:lnTo>
                      <a:lnTo>
                        <a:pt x="6" y="12"/>
                      </a:lnTo>
                      <a:lnTo>
                        <a:pt x="3" y="13"/>
                      </a:lnTo>
                      <a:lnTo>
                        <a:pt x="0" y="16"/>
                      </a:lnTo>
                      <a:lnTo>
                        <a:pt x="0" y="8"/>
                      </a:lnTo>
                    </a:path>
                  </a:pathLst>
                </a:custGeom>
                <a:solidFill>
                  <a:srgbClr val="000000"/>
                </a:solidFill>
                <a:ln w="12700" cap="rnd" cmpd="sng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135379" name="Freeform 211">
                  <a:extLst>
                    <a:ext uri="{FF2B5EF4-FFF2-40B4-BE49-F238E27FC236}">
                      <a16:creationId xmlns:a16="http://schemas.microsoft.com/office/drawing/2014/main" id="{57A564D2-F811-732E-B7DA-21F29CAA1C6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79" y="2821"/>
                  <a:ext cx="56" cy="17"/>
                </a:xfrm>
                <a:custGeom>
                  <a:avLst/>
                  <a:gdLst>
                    <a:gd name="T0" fmla="*/ 0 w 56"/>
                    <a:gd name="T1" fmla="*/ 8 h 17"/>
                    <a:gd name="T2" fmla="*/ 1 w 56"/>
                    <a:gd name="T3" fmla="*/ 6 h 17"/>
                    <a:gd name="T4" fmla="*/ 3 w 56"/>
                    <a:gd name="T5" fmla="*/ 5 h 17"/>
                    <a:gd name="T6" fmla="*/ 6 w 56"/>
                    <a:gd name="T7" fmla="*/ 4 h 17"/>
                    <a:gd name="T8" fmla="*/ 10 w 56"/>
                    <a:gd name="T9" fmla="*/ 2 h 17"/>
                    <a:gd name="T10" fmla="*/ 13 w 56"/>
                    <a:gd name="T11" fmla="*/ 1 h 17"/>
                    <a:gd name="T12" fmla="*/ 18 w 56"/>
                    <a:gd name="T13" fmla="*/ 0 h 17"/>
                    <a:gd name="T14" fmla="*/ 23 w 56"/>
                    <a:gd name="T15" fmla="*/ 0 h 17"/>
                    <a:gd name="T16" fmla="*/ 26 w 56"/>
                    <a:gd name="T17" fmla="*/ 0 h 17"/>
                    <a:gd name="T18" fmla="*/ 31 w 56"/>
                    <a:gd name="T19" fmla="*/ 0 h 17"/>
                    <a:gd name="T20" fmla="*/ 35 w 56"/>
                    <a:gd name="T21" fmla="*/ 1 h 17"/>
                    <a:gd name="T22" fmla="*/ 39 w 56"/>
                    <a:gd name="T23" fmla="*/ 1 h 17"/>
                    <a:gd name="T24" fmla="*/ 43 w 56"/>
                    <a:gd name="T25" fmla="*/ 2 h 17"/>
                    <a:gd name="T26" fmla="*/ 46 w 56"/>
                    <a:gd name="T27" fmla="*/ 4 h 17"/>
                    <a:gd name="T28" fmla="*/ 50 w 56"/>
                    <a:gd name="T29" fmla="*/ 5 h 17"/>
                    <a:gd name="T30" fmla="*/ 53 w 56"/>
                    <a:gd name="T31" fmla="*/ 6 h 17"/>
                    <a:gd name="T32" fmla="*/ 55 w 56"/>
                    <a:gd name="T33" fmla="*/ 8 h 17"/>
                    <a:gd name="T34" fmla="*/ 55 w 56"/>
                    <a:gd name="T35" fmla="*/ 16 h 17"/>
                    <a:gd name="T36" fmla="*/ 54 w 56"/>
                    <a:gd name="T37" fmla="*/ 16 h 17"/>
                    <a:gd name="T38" fmla="*/ 51 w 56"/>
                    <a:gd name="T39" fmla="*/ 14 h 17"/>
                    <a:gd name="T40" fmla="*/ 48 w 56"/>
                    <a:gd name="T41" fmla="*/ 13 h 17"/>
                    <a:gd name="T42" fmla="*/ 44 w 56"/>
                    <a:gd name="T43" fmla="*/ 12 h 17"/>
                    <a:gd name="T44" fmla="*/ 40 w 56"/>
                    <a:gd name="T45" fmla="*/ 10 h 17"/>
                    <a:gd name="T46" fmla="*/ 36 w 56"/>
                    <a:gd name="T47" fmla="*/ 9 h 17"/>
                    <a:gd name="T48" fmla="*/ 31 w 56"/>
                    <a:gd name="T49" fmla="*/ 8 h 17"/>
                    <a:gd name="T50" fmla="*/ 28 w 56"/>
                    <a:gd name="T51" fmla="*/ 8 h 17"/>
                    <a:gd name="T52" fmla="*/ 25 w 56"/>
                    <a:gd name="T53" fmla="*/ 8 h 17"/>
                    <a:gd name="T54" fmla="*/ 21 w 56"/>
                    <a:gd name="T55" fmla="*/ 8 h 17"/>
                    <a:gd name="T56" fmla="*/ 18 w 56"/>
                    <a:gd name="T57" fmla="*/ 9 h 17"/>
                    <a:gd name="T58" fmla="*/ 14 w 56"/>
                    <a:gd name="T59" fmla="*/ 9 h 17"/>
                    <a:gd name="T60" fmla="*/ 10 w 56"/>
                    <a:gd name="T61" fmla="*/ 10 h 17"/>
                    <a:gd name="T62" fmla="*/ 6 w 56"/>
                    <a:gd name="T63" fmla="*/ 12 h 17"/>
                    <a:gd name="T64" fmla="*/ 3 w 56"/>
                    <a:gd name="T65" fmla="*/ 14 h 17"/>
                    <a:gd name="T66" fmla="*/ 0 w 56"/>
                    <a:gd name="T67" fmla="*/ 16 h 17"/>
                    <a:gd name="T68" fmla="*/ 0 w 56"/>
                    <a:gd name="T69" fmla="*/ 8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56" h="17">
                      <a:moveTo>
                        <a:pt x="0" y="8"/>
                      </a:moveTo>
                      <a:lnTo>
                        <a:pt x="1" y="6"/>
                      </a:lnTo>
                      <a:lnTo>
                        <a:pt x="3" y="5"/>
                      </a:lnTo>
                      <a:lnTo>
                        <a:pt x="6" y="4"/>
                      </a:lnTo>
                      <a:lnTo>
                        <a:pt x="10" y="2"/>
                      </a:lnTo>
                      <a:lnTo>
                        <a:pt x="13" y="1"/>
                      </a:lnTo>
                      <a:lnTo>
                        <a:pt x="18" y="0"/>
                      </a:lnTo>
                      <a:lnTo>
                        <a:pt x="23" y="0"/>
                      </a:lnTo>
                      <a:lnTo>
                        <a:pt x="26" y="0"/>
                      </a:lnTo>
                      <a:lnTo>
                        <a:pt x="31" y="0"/>
                      </a:lnTo>
                      <a:lnTo>
                        <a:pt x="35" y="1"/>
                      </a:lnTo>
                      <a:lnTo>
                        <a:pt x="39" y="1"/>
                      </a:lnTo>
                      <a:lnTo>
                        <a:pt x="43" y="2"/>
                      </a:lnTo>
                      <a:lnTo>
                        <a:pt x="46" y="4"/>
                      </a:lnTo>
                      <a:lnTo>
                        <a:pt x="50" y="5"/>
                      </a:lnTo>
                      <a:lnTo>
                        <a:pt x="53" y="6"/>
                      </a:lnTo>
                      <a:lnTo>
                        <a:pt x="55" y="8"/>
                      </a:lnTo>
                      <a:lnTo>
                        <a:pt x="55" y="16"/>
                      </a:lnTo>
                      <a:lnTo>
                        <a:pt x="54" y="16"/>
                      </a:lnTo>
                      <a:lnTo>
                        <a:pt x="51" y="14"/>
                      </a:lnTo>
                      <a:lnTo>
                        <a:pt x="48" y="13"/>
                      </a:lnTo>
                      <a:lnTo>
                        <a:pt x="44" y="12"/>
                      </a:lnTo>
                      <a:lnTo>
                        <a:pt x="40" y="10"/>
                      </a:lnTo>
                      <a:lnTo>
                        <a:pt x="36" y="9"/>
                      </a:lnTo>
                      <a:lnTo>
                        <a:pt x="31" y="8"/>
                      </a:lnTo>
                      <a:lnTo>
                        <a:pt x="28" y="8"/>
                      </a:lnTo>
                      <a:lnTo>
                        <a:pt x="25" y="8"/>
                      </a:lnTo>
                      <a:lnTo>
                        <a:pt x="21" y="8"/>
                      </a:lnTo>
                      <a:lnTo>
                        <a:pt x="18" y="9"/>
                      </a:lnTo>
                      <a:lnTo>
                        <a:pt x="14" y="9"/>
                      </a:lnTo>
                      <a:lnTo>
                        <a:pt x="10" y="10"/>
                      </a:lnTo>
                      <a:lnTo>
                        <a:pt x="6" y="12"/>
                      </a:lnTo>
                      <a:lnTo>
                        <a:pt x="3" y="14"/>
                      </a:lnTo>
                      <a:lnTo>
                        <a:pt x="0" y="16"/>
                      </a:lnTo>
                      <a:lnTo>
                        <a:pt x="0" y="8"/>
                      </a:lnTo>
                    </a:path>
                  </a:pathLst>
                </a:custGeom>
                <a:solidFill>
                  <a:srgbClr val="000000"/>
                </a:solidFill>
                <a:ln w="12700" cap="rnd" cmpd="sng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135380" name="Freeform 212">
                  <a:extLst>
                    <a:ext uri="{FF2B5EF4-FFF2-40B4-BE49-F238E27FC236}">
                      <a16:creationId xmlns:a16="http://schemas.microsoft.com/office/drawing/2014/main" id="{2943B2F2-957A-89CD-9479-6F7AF282158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79" y="2682"/>
                  <a:ext cx="56" cy="17"/>
                </a:xfrm>
                <a:custGeom>
                  <a:avLst/>
                  <a:gdLst>
                    <a:gd name="T0" fmla="*/ 0 w 56"/>
                    <a:gd name="T1" fmla="*/ 8 h 17"/>
                    <a:gd name="T2" fmla="*/ 1 w 56"/>
                    <a:gd name="T3" fmla="*/ 6 h 17"/>
                    <a:gd name="T4" fmla="*/ 3 w 56"/>
                    <a:gd name="T5" fmla="*/ 5 h 17"/>
                    <a:gd name="T6" fmla="*/ 6 w 56"/>
                    <a:gd name="T7" fmla="*/ 4 h 17"/>
                    <a:gd name="T8" fmla="*/ 10 w 56"/>
                    <a:gd name="T9" fmla="*/ 2 h 17"/>
                    <a:gd name="T10" fmla="*/ 13 w 56"/>
                    <a:gd name="T11" fmla="*/ 1 h 17"/>
                    <a:gd name="T12" fmla="*/ 18 w 56"/>
                    <a:gd name="T13" fmla="*/ 0 h 17"/>
                    <a:gd name="T14" fmla="*/ 23 w 56"/>
                    <a:gd name="T15" fmla="*/ 0 h 17"/>
                    <a:gd name="T16" fmla="*/ 26 w 56"/>
                    <a:gd name="T17" fmla="*/ 0 h 17"/>
                    <a:gd name="T18" fmla="*/ 31 w 56"/>
                    <a:gd name="T19" fmla="*/ 0 h 17"/>
                    <a:gd name="T20" fmla="*/ 35 w 56"/>
                    <a:gd name="T21" fmla="*/ 0 h 17"/>
                    <a:gd name="T22" fmla="*/ 39 w 56"/>
                    <a:gd name="T23" fmla="*/ 1 h 17"/>
                    <a:gd name="T24" fmla="*/ 43 w 56"/>
                    <a:gd name="T25" fmla="*/ 2 h 17"/>
                    <a:gd name="T26" fmla="*/ 46 w 56"/>
                    <a:gd name="T27" fmla="*/ 4 h 17"/>
                    <a:gd name="T28" fmla="*/ 50 w 56"/>
                    <a:gd name="T29" fmla="*/ 5 h 17"/>
                    <a:gd name="T30" fmla="*/ 53 w 56"/>
                    <a:gd name="T31" fmla="*/ 6 h 17"/>
                    <a:gd name="T32" fmla="*/ 55 w 56"/>
                    <a:gd name="T33" fmla="*/ 8 h 17"/>
                    <a:gd name="T34" fmla="*/ 55 w 56"/>
                    <a:gd name="T35" fmla="*/ 16 h 17"/>
                    <a:gd name="T36" fmla="*/ 54 w 56"/>
                    <a:gd name="T37" fmla="*/ 14 h 17"/>
                    <a:gd name="T38" fmla="*/ 51 w 56"/>
                    <a:gd name="T39" fmla="*/ 13 h 17"/>
                    <a:gd name="T40" fmla="*/ 48 w 56"/>
                    <a:gd name="T41" fmla="*/ 12 h 17"/>
                    <a:gd name="T42" fmla="*/ 44 w 56"/>
                    <a:gd name="T43" fmla="*/ 12 h 17"/>
                    <a:gd name="T44" fmla="*/ 40 w 56"/>
                    <a:gd name="T45" fmla="*/ 10 h 17"/>
                    <a:gd name="T46" fmla="*/ 36 w 56"/>
                    <a:gd name="T47" fmla="*/ 9 h 17"/>
                    <a:gd name="T48" fmla="*/ 31 w 56"/>
                    <a:gd name="T49" fmla="*/ 8 h 17"/>
                    <a:gd name="T50" fmla="*/ 28 w 56"/>
                    <a:gd name="T51" fmla="*/ 8 h 17"/>
                    <a:gd name="T52" fmla="*/ 25 w 56"/>
                    <a:gd name="T53" fmla="*/ 8 h 17"/>
                    <a:gd name="T54" fmla="*/ 21 w 56"/>
                    <a:gd name="T55" fmla="*/ 8 h 17"/>
                    <a:gd name="T56" fmla="*/ 18 w 56"/>
                    <a:gd name="T57" fmla="*/ 8 h 17"/>
                    <a:gd name="T58" fmla="*/ 14 w 56"/>
                    <a:gd name="T59" fmla="*/ 9 h 17"/>
                    <a:gd name="T60" fmla="*/ 10 w 56"/>
                    <a:gd name="T61" fmla="*/ 10 h 17"/>
                    <a:gd name="T62" fmla="*/ 6 w 56"/>
                    <a:gd name="T63" fmla="*/ 12 h 17"/>
                    <a:gd name="T64" fmla="*/ 3 w 56"/>
                    <a:gd name="T65" fmla="*/ 13 h 17"/>
                    <a:gd name="T66" fmla="*/ 0 w 56"/>
                    <a:gd name="T67" fmla="*/ 16 h 17"/>
                    <a:gd name="T68" fmla="*/ 0 w 56"/>
                    <a:gd name="T69" fmla="*/ 8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56" h="17">
                      <a:moveTo>
                        <a:pt x="0" y="8"/>
                      </a:moveTo>
                      <a:lnTo>
                        <a:pt x="1" y="6"/>
                      </a:lnTo>
                      <a:lnTo>
                        <a:pt x="3" y="5"/>
                      </a:lnTo>
                      <a:lnTo>
                        <a:pt x="6" y="4"/>
                      </a:lnTo>
                      <a:lnTo>
                        <a:pt x="10" y="2"/>
                      </a:lnTo>
                      <a:lnTo>
                        <a:pt x="13" y="1"/>
                      </a:lnTo>
                      <a:lnTo>
                        <a:pt x="18" y="0"/>
                      </a:lnTo>
                      <a:lnTo>
                        <a:pt x="23" y="0"/>
                      </a:lnTo>
                      <a:lnTo>
                        <a:pt x="26" y="0"/>
                      </a:lnTo>
                      <a:lnTo>
                        <a:pt x="31" y="0"/>
                      </a:lnTo>
                      <a:lnTo>
                        <a:pt x="35" y="0"/>
                      </a:lnTo>
                      <a:lnTo>
                        <a:pt x="39" y="1"/>
                      </a:lnTo>
                      <a:lnTo>
                        <a:pt x="43" y="2"/>
                      </a:lnTo>
                      <a:lnTo>
                        <a:pt x="46" y="4"/>
                      </a:lnTo>
                      <a:lnTo>
                        <a:pt x="50" y="5"/>
                      </a:lnTo>
                      <a:lnTo>
                        <a:pt x="53" y="6"/>
                      </a:lnTo>
                      <a:lnTo>
                        <a:pt x="55" y="8"/>
                      </a:lnTo>
                      <a:lnTo>
                        <a:pt x="55" y="16"/>
                      </a:lnTo>
                      <a:lnTo>
                        <a:pt x="54" y="14"/>
                      </a:lnTo>
                      <a:lnTo>
                        <a:pt x="51" y="13"/>
                      </a:lnTo>
                      <a:lnTo>
                        <a:pt x="48" y="12"/>
                      </a:lnTo>
                      <a:lnTo>
                        <a:pt x="44" y="12"/>
                      </a:lnTo>
                      <a:lnTo>
                        <a:pt x="40" y="10"/>
                      </a:lnTo>
                      <a:lnTo>
                        <a:pt x="36" y="9"/>
                      </a:lnTo>
                      <a:lnTo>
                        <a:pt x="31" y="8"/>
                      </a:lnTo>
                      <a:lnTo>
                        <a:pt x="28" y="8"/>
                      </a:lnTo>
                      <a:lnTo>
                        <a:pt x="25" y="8"/>
                      </a:lnTo>
                      <a:lnTo>
                        <a:pt x="21" y="8"/>
                      </a:lnTo>
                      <a:lnTo>
                        <a:pt x="18" y="8"/>
                      </a:lnTo>
                      <a:lnTo>
                        <a:pt x="14" y="9"/>
                      </a:lnTo>
                      <a:lnTo>
                        <a:pt x="10" y="10"/>
                      </a:lnTo>
                      <a:lnTo>
                        <a:pt x="6" y="12"/>
                      </a:lnTo>
                      <a:lnTo>
                        <a:pt x="3" y="13"/>
                      </a:lnTo>
                      <a:lnTo>
                        <a:pt x="0" y="16"/>
                      </a:lnTo>
                      <a:lnTo>
                        <a:pt x="0" y="8"/>
                      </a:lnTo>
                    </a:path>
                  </a:pathLst>
                </a:custGeom>
                <a:solidFill>
                  <a:srgbClr val="000000"/>
                </a:solidFill>
                <a:ln w="12700" cap="rnd" cmpd="sng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</p:grpSp>
        </p:grpSp>
        <p:grpSp>
          <p:nvGrpSpPr>
            <p:cNvPr id="135381" name="Group 213">
              <a:extLst>
                <a:ext uri="{FF2B5EF4-FFF2-40B4-BE49-F238E27FC236}">
                  <a16:creationId xmlns:a16="http://schemas.microsoft.com/office/drawing/2014/main" id="{D6C03511-ABC2-067B-13A5-E3E62506F4F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34" y="2610"/>
              <a:ext cx="85" cy="270"/>
              <a:chOff x="4034" y="2610"/>
              <a:chExt cx="85" cy="270"/>
            </a:xfrm>
          </p:grpSpPr>
          <p:grpSp>
            <p:nvGrpSpPr>
              <p:cNvPr id="135382" name="Group 214">
                <a:extLst>
                  <a:ext uri="{FF2B5EF4-FFF2-40B4-BE49-F238E27FC236}">
                    <a16:creationId xmlns:a16="http://schemas.microsoft.com/office/drawing/2014/main" id="{3024497D-19E6-240D-A51B-B969926B2F9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034" y="2610"/>
                <a:ext cx="85" cy="270"/>
                <a:chOff x="4034" y="2610"/>
                <a:chExt cx="85" cy="270"/>
              </a:xfrm>
            </p:grpSpPr>
            <p:sp>
              <p:nvSpPr>
                <p:cNvPr id="135383" name="Freeform 215">
                  <a:extLst>
                    <a:ext uri="{FF2B5EF4-FFF2-40B4-BE49-F238E27FC236}">
                      <a16:creationId xmlns:a16="http://schemas.microsoft.com/office/drawing/2014/main" id="{982C94EE-78AF-E850-57D1-7652F3CA016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91" y="2617"/>
                  <a:ext cx="28" cy="263"/>
                </a:xfrm>
                <a:custGeom>
                  <a:avLst/>
                  <a:gdLst>
                    <a:gd name="T0" fmla="*/ 0 w 28"/>
                    <a:gd name="T1" fmla="*/ 0 h 263"/>
                    <a:gd name="T2" fmla="*/ 27 w 28"/>
                    <a:gd name="T3" fmla="*/ 41 h 263"/>
                    <a:gd name="T4" fmla="*/ 27 w 28"/>
                    <a:gd name="T5" fmla="*/ 262 h 263"/>
                    <a:gd name="T6" fmla="*/ 0 w 28"/>
                    <a:gd name="T7" fmla="*/ 262 h 263"/>
                    <a:gd name="T8" fmla="*/ 0 w 28"/>
                    <a:gd name="T9" fmla="*/ 0 h 2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8" h="263">
                      <a:moveTo>
                        <a:pt x="0" y="0"/>
                      </a:moveTo>
                      <a:lnTo>
                        <a:pt x="27" y="41"/>
                      </a:lnTo>
                      <a:lnTo>
                        <a:pt x="27" y="262"/>
                      </a:lnTo>
                      <a:lnTo>
                        <a:pt x="0" y="262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800000"/>
                </a:solidFill>
                <a:ln w="12700" cap="rnd" cmpd="sng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135384" name="Freeform 216">
                  <a:extLst>
                    <a:ext uri="{FF2B5EF4-FFF2-40B4-BE49-F238E27FC236}">
                      <a16:creationId xmlns:a16="http://schemas.microsoft.com/office/drawing/2014/main" id="{1451FAD9-82F8-F1F9-DCD1-0707252C4FD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34" y="2610"/>
                  <a:ext cx="57" cy="269"/>
                </a:xfrm>
                <a:custGeom>
                  <a:avLst/>
                  <a:gdLst>
                    <a:gd name="T0" fmla="*/ 0 w 57"/>
                    <a:gd name="T1" fmla="*/ 268 h 269"/>
                    <a:gd name="T2" fmla="*/ 0 w 57"/>
                    <a:gd name="T3" fmla="*/ 5 h 269"/>
                    <a:gd name="T4" fmla="*/ 2 w 57"/>
                    <a:gd name="T5" fmla="*/ 3 h 269"/>
                    <a:gd name="T6" fmla="*/ 7 w 57"/>
                    <a:gd name="T7" fmla="*/ 2 h 269"/>
                    <a:gd name="T8" fmla="*/ 13 w 57"/>
                    <a:gd name="T9" fmla="*/ 0 h 269"/>
                    <a:gd name="T10" fmla="*/ 18 w 57"/>
                    <a:gd name="T11" fmla="*/ 0 h 269"/>
                    <a:gd name="T12" fmla="*/ 23 w 57"/>
                    <a:gd name="T13" fmla="*/ 0 h 269"/>
                    <a:gd name="T14" fmla="*/ 27 w 57"/>
                    <a:gd name="T15" fmla="*/ 0 h 269"/>
                    <a:gd name="T16" fmla="*/ 30 w 57"/>
                    <a:gd name="T17" fmla="*/ 0 h 269"/>
                    <a:gd name="T18" fmla="*/ 33 w 57"/>
                    <a:gd name="T19" fmla="*/ 0 h 269"/>
                    <a:gd name="T20" fmla="*/ 36 w 57"/>
                    <a:gd name="T21" fmla="*/ 0 h 269"/>
                    <a:gd name="T22" fmla="*/ 39 w 57"/>
                    <a:gd name="T23" fmla="*/ 0 h 269"/>
                    <a:gd name="T24" fmla="*/ 41 w 57"/>
                    <a:gd name="T25" fmla="*/ 1 h 269"/>
                    <a:gd name="T26" fmla="*/ 45 w 57"/>
                    <a:gd name="T27" fmla="*/ 2 h 269"/>
                    <a:gd name="T28" fmla="*/ 51 w 57"/>
                    <a:gd name="T29" fmla="*/ 3 h 269"/>
                    <a:gd name="T30" fmla="*/ 53 w 57"/>
                    <a:gd name="T31" fmla="*/ 4 h 269"/>
                    <a:gd name="T32" fmla="*/ 56 w 57"/>
                    <a:gd name="T33" fmla="*/ 5 h 269"/>
                    <a:gd name="T34" fmla="*/ 56 w 57"/>
                    <a:gd name="T35" fmla="*/ 268 h 269"/>
                    <a:gd name="T36" fmla="*/ 0 w 57"/>
                    <a:gd name="T37" fmla="*/ 268 h 2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57" h="269">
                      <a:moveTo>
                        <a:pt x="0" y="268"/>
                      </a:moveTo>
                      <a:lnTo>
                        <a:pt x="0" y="5"/>
                      </a:lnTo>
                      <a:lnTo>
                        <a:pt x="2" y="3"/>
                      </a:lnTo>
                      <a:lnTo>
                        <a:pt x="7" y="2"/>
                      </a:lnTo>
                      <a:lnTo>
                        <a:pt x="13" y="0"/>
                      </a:lnTo>
                      <a:lnTo>
                        <a:pt x="18" y="0"/>
                      </a:lnTo>
                      <a:lnTo>
                        <a:pt x="23" y="0"/>
                      </a:lnTo>
                      <a:lnTo>
                        <a:pt x="27" y="0"/>
                      </a:lnTo>
                      <a:lnTo>
                        <a:pt x="30" y="0"/>
                      </a:lnTo>
                      <a:lnTo>
                        <a:pt x="33" y="0"/>
                      </a:lnTo>
                      <a:lnTo>
                        <a:pt x="36" y="0"/>
                      </a:lnTo>
                      <a:lnTo>
                        <a:pt x="39" y="0"/>
                      </a:lnTo>
                      <a:lnTo>
                        <a:pt x="41" y="1"/>
                      </a:lnTo>
                      <a:lnTo>
                        <a:pt x="45" y="2"/>
                      </a:lnTo>
                      <a:lnTo>
                        <a:pt x="51" y="3"/>
                      </a:lnTo>
                      <a:lnTo>
                        <a:pt x="53" y="4"/>
                      </a:lnTo>
                      <a:lnTo>
                        <a:pt x="56" y="5"/>
                      </a:lnTo>
                      <a:lnTo>
                        <a:pt x="56" y="268"/>
                      </a:lnTo>
                      <a:lnTo>
                        <a:pt x="0" y="268"/>
                      </a:lnTo>
                    </a:path>
                  </a:pathLst>
                </a:custGeom>
                <a:solidFill>
                  <a:srgbClr val="FF0000"/>
                </a:solidFill>
                <a:ln w="12700" cap="rnd" cmpd="sng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</p:grpSp>
          <p:grpSp>
            <p:nvGrpSpPr>
              <p:cNvPr id="135385" name="Group 217">
                <a:extLst>
                  <a:ext uri="{FF2B5EF4-FFF2-40B4-BE49-F238E27FC236}">
                    <a16:creationId xmlns:a16="http://schemas.microsoft.com/office/drawing/2014/main" id="{20386F4C-C812-F8C5-F1A9-D3556B812C3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034" y="2682"/>
                <a:ext cx="57" cy="156"/>
                <a:chOff x="4034" y="2682"/>
                <a:chExt cx="57" cy="156"/>
              </a:xfrm>
            </p:grpSpPr>
            <p:sp>
              <p:nvSpPr>
                <p:cNvPr id="135386" name="Freeform 218">
                  <a:extLst>
                    <a:ext uri="{FF2B5EF4-FFF2-40B4-BE49-F238E27FC236}">
                      <a16:creationId xmlns:a16="http://schemas.microsoft.com/office/drawing/2014/main" id="{C919AC91-99D2-9E3F-247B-9DE0C87C5ED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34" y="2806"/>
                  <a:ext cx="57" cy="17"/>
                </a:xfrm>
                <a:custGeom>
                  <a:avLst/>
                  <a:gdLst>
                    <a:gd name="T0" fmla="*/ 0 w 57"/>
                    <a:gd name="T1" fmla="*/ 8 h 17"/>
                    <a:gd name="T2" fmla="*/ 2 w 57"/>
                    <a:gd name="T3" fmla="*/ 6 h 17"/>
                    <a:gd name="T4" fmla="*/ 4 w 57"/>
                    <a:gd name="T5" fmla="*/ 5 h 17"/>
                    <a:gd name="T6" fmla="*/ 7 w 57"/>
                    <a:gd name="T7" fmla="*/ 4 h 17"/>
                    <a:gd name="T8" fmla="*/ 11 w 57"/>
                    <a:gd name="T9" fmla="*/ 2 h 17"/>
                    <a:gd name="T10" fmla="*/ 14 w 57"/>
                    <a:gd name="T11" fmla="*/ 1 h 17"/>
                    <a:gd name="T12" fmla="*/ 19 w 57"/>
                    <a:gd name="T13" fmla="*/ 0 h 17"/>
                    <a:gd name="T14" fmla="*/ 24 w 57"/>
                    <a:gd name="T15" fmla="*/ 0 h 17"/>
                    <a:gd name="T16" fmla="*/ 27 w 57"/>
                    <a:gd name="T17" fmla="*/ 0 h 17"/>
                    <a:gd name="T18" fmla="*/ 32 w 57"/>
                    <a:gd name="T19" fmla="*/ 0 h 17"/>
                    <a:gd name="T20" fmla="*/ 36 w 57"/>
                    <a:gd name="T21" fmla="*/ 0 h 17"/>
                    <a:gd name="T22" fmla="*/ 40 w 57"/>
                    <a:gd name="T23" fmla="*/ 1 h 17"/>
                    <a:gd name="T24" fmla="*/ 44 w 57"/>
                    <a:gd name="T25" fmla="*/ 1 h 17"/>
                    <a:gd name="T26" fmla="*/ 47 w 57"/>
                    <a:gd name="T27" fmla="*/ 4 h 17"/>
                    <a:gd name="T28" fmla="*/ 51 w 57"/>
                    <a:gd name="T29" fmla="*/ 5 h 17"/>
                    <a:gd name="T30" fmla="*/ 54 w 57"/>
                    <a:gd name="T31" fmla="*/ 6 h 17"/>
                    <a:gd name="T32" fmla="*/ 56 w 57"/>
                    <a:gd name="T33" fmla="*/ 8 h 17"/>
                    <a:gd name="T34" fmla="*/ 56 w 57"/>
                    <a:gd name="T35" fmla="*/ 16 h 17"/>
                    <a:gd name="T36" fmla="*/ 55 w 57"/>
                    <a:gd name="T37" fmla="*/ 14 h 17"/>
                    <a:gd name="T38" fmla="*/ 52 w 57"/>
                    <a:gd name="T39" fmla="*/ 13 h 17"/>
                    <a:gd name="T40" fmla="*/ 49 w 57"/>
                    <a:gd name="T41" fmla="*/ 12 h 17"/>
                    <a:gd name="T42" fmla="*/ 45 w 57"/>
                    <a:gd name="T43" fmla="*/ 10 h 17"/>
                    <a:gd name="T44" fmla="*/ 41 w 57"/>
                    <a:gd name="T45" fmla="*/ 9 h 17"/>
                    <a:gd name="T46" fmla="*/ 37 w 57"/>
                    <a:gd name="T47" fmla="*/ 8 h 17"/>
                    <a:gd name="T48" fmla="*/ 33 w 57"/>
                    <a:gd name="T49" fmla="*/ 8 h 17"/>
                    <a:gd name="T50" fmla="*/ 29 w 57"/>
                    <a:gd name="T51" fmla="*/ 8 h 17"/>
                    <a:gd name="T52" fmla="*/ 26 w 57"/>
                    <a:gd name="T53" fmla="*/ 8 h 17"/>
                    <a:gd name="T54" fmla="*/ 22 w 57"/>
                    <a:gd name="T55" fmla="*/ 8 h 17"/>
                    <a:gd name="T56" fmla="*/ 19 w 57"/>
                    <a:gd name="T57" fmla="*/ 8 h 17"/>
                    <a:gd name="T58" fmla="*/ 15 w 57"/>
                    <a:gd name="T59" fmla="*/ 9 h 17"/>
                    <a:gd name="T60" fmla="*/ 11 w 57"/>
                    <a:gd name="T61" fmla="*/ 10 h 17"/>
                    <a:gd name="T62" fmla="*/ 7 w 57"/>
                    <a:gd name="T63" fmla="*/ 12 h 17"/>
                    <a:gd name="T64" fmla="*/ 4 w 57"/>
                    <a:gd name="T65" fmla="*/ 13 h 17"/>
                    <a:gd name="T66" fmla="*/ 0 w 57"/>
                    <a:gd name="T67" fmla="*/ 16 h 17"/>
                    <a:gd name="T68" fmla="*/ 0 w 57"/>
                    <a:gd name="T69" fmla="*/ 8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57" h="17">
                      <a:moveTo>
                        <a:pt x="0" y="8"/>
                      </a:moveTo>
                      <a:lnTo>
                        <a:pt x="2" y="6"/>
                      </a:lnTo>
                      <a:lnTo>
                        <a:pt x="4" y="5"/>
                      </a:lnTo>
                      <a:lnTo>
                        <a:pt x="7" y="4"/>
                      </a:lnTo>
                      <a:lnTo>
                        <a:pt x="11" y="2"/>
                      </a:lnTo>
                      <a:lnTo>
                        <a:pt x="14" y="1"/>
                      </a:lnTo>
                      <a:lnTo>
                        <a:pt x="19" y="0"/>
                      </a:lnTo>
                      <a:lnTo>
                        <a:pt x="24" y="0"/>
                      </a:lnTo>
                      <a:lnTo>
                        <a:pt x="27" y="0"/>
                      </a:lnTo>
                      <a:lnTo>
                        <a:pt x="32" y="0"/>
                      </a:lnTo>
                      <a:lnTo>
                        <a:pt x="36" y="0"/>
                      </a:lnTo>
                      <a:lnTo>
                        <a:pt x="40" y="1"/>
                      </a:lnTo>
                      <a:lnTo>
                        <a:pt x="44" y="1"/>
                      </a:lnTo>
                      <a:lnTo>
                        <a:pt x="47" y="4"/>
                      </a:lnTo>
                      <a:lnTo>
                        <a:pt x="51" y="5"/>
                      </a:lnTo>
                      <a:lnTo>
                        <a:pt x="54" y="6"/>
                      </a:lnTo>
                      <a:lnTo>
                        <a:pt x="56" y="8"/>
                      </a:lnTo>
                      <a:lnTo>
                        <a:pt x="56" y="16"/>
                      </a:lnTo>
                      <a:lnTo>
                        <a:pt x="55" y="14"/>
                      </a:lnTo>
                      <a:lnTo>
                        <a:pt x="52" y="13"/>
                      </a:lnTo>
                      <a:lnTo>
                        <a:pt x="49" y="12"/>
                      </a:lnTo>
                      <a:lnTo>
                        <a:pt x="45" y="10"/>
                      </a:lnTo>
                      <a:lnTo>
                        <a:pt x="41" y="9"/>
                      </a:lnTo>
                      <a:lnTo>
                        <a:pt x="37" y="8"/>
                      </a:lnTo>
                      <a:lnTo>
                        <a:pt x="33" y="8"/>
                      </a:lnTo>
                      <a:lnTo>
                        <a:pt x="29" y="8"/>
                      </a:lnTo>
                      <a:lnTo>
                        <a:pt x="26" y="8"/>
                      </a:lnTo>
                      <a:lnTo>
                        <a:pt x="22" y="8"/>
                      </a:lnTo>
                      <a:lnTo>
                        <a:pt x="19" y="8"/>
                      </a:lnTo>
                      <a:lnTo>
                        <a:pt x="15" y="9"/>
                      </a:lnTo>
                      <a:lnTo>
                        <a:pt x="11" y="10"/>
                      </a:lnTo>
                      <a:lnTo>
                        <a:pt x="7" y="12"/>
                      </a:lnTo>
                      <a:lnTo>
                        <a:pt x="4" y="13"/>
                      </a:lnTo>
                      <a:lnTo>
                        <a:pt x="0" y="16"/>
                      </a:lnTo>
                      <a:lnTo>
                        <a:pt x="0" y="8"/>
                      </a:lnTo>
                    </a:path>
                  </a:pathLst>
                </a:custGeom>
                <a:solidFill>
                  <a:srgbClr val="000000"/>
                </a:solidFill>
                <a:ln w="12700" cap="rnd" cmpd="sng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135387" name="Freeform 219">
                  <a:extLst>
                    <a:ext uri="{FF2B5EF4-FFF2-40B4-BE49-F238E27FC236}">
                      <a16:creationId xmlns:a16="http://schemas.microsoft.com/office/drawing/2014/main" id="{3D4E0E4A-E931-7F6C-7F2A-FB348AE0228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34" y="2821"/>
                  <a:ext cx="57" cy="17"/>
                </a:xfrm>
                <a:custGeom>
                  <a:avLst/>
                  <a:gdLst>
                    <a:gd name="T0" fmla="*/ 0 w 57"/>
                    <a:gd name="T1" fmla="*/ 8 h 17"/>
                    <a:gd name="T2" fmla="*/ 1 w 57"/>
                    <a:gd name="T3" fmla="*/ 6 h 17"/>
                    <a:gd name="T4" fmla="*/ 3 w 57"/>
                    <a:gd name="T5" fmla="*/ 5 h 17"/>
                    <a:gd name="T6" fmla="*/ 6 w 57"/>
                    <a:gd name="T7" fmla="*/ 4 h 17"/>
                    <a:gd name="T8" fmla="*/ 10 w 57"/>
                    <a:gd name="T9" fmla="*/ 2 h 17"/>
                    <a:gd name="T10" fmla="*/ 14 w 57"/>
                    <a:gd name="T11" fmla="*/ 1 h 17"/>
                    <a:gd name="T12" fmla="*/ 18 w 57"/>
                    <a:gd name="T13" fmla="*/ 0 h 17"/>
                    <a:gd name="T14" fmla="*/ 23 w 57"/>
                    <a:gd name="T15" fmla="*/ 0 h 17"/>
                    <a:gd name="T16" fmla="*/ 26 w 57"/>
                    <a:gd name="T17" fmla="*/ 0 h 17"/>
                    <a:gd name="T18" fmla="*/ 31 w 57"/>
                    <a:gd name="T19" fmla="*/ 0 h 17"/>
                    <a:gd name="T20" fmla="*/ 36 w 57"/>
                    <a:gd name="T21" fmla="*/ 1 h 17"/>
                    <a:gd name="T22" fmla="*/ 39 w 57"/>
                    <a:gd name="T23" fmla="*/ 1 h 17"/>
                    <a:gd name="T24" fmla="*/ 43 w 57"/>
                    <a:gd name="T25" fmla="*/ 2 h 17"/>
                    <a:gd name="T26" fmla="*/ 47 w 57"/>
                    <a:gd name="T27" fmla="*/ 4 h 17"/>
                    <a:gd name="T28" fmla="*/ 51 w 57"/>
                    <a:gd name="T29" fmla="*/ 5 h 17"/>
                    <a:gd name="T30" fmla="*/ 54 w 57"/>
                    <a:gd name="T31" fmla="*/ 6 h 17"/>
                    <a:gd name="T32" fmla="*/ 56 w 57"/>
                    <a:gd name="T33" fmla="*/ 8 h 17"/>
                    <a:gd name="T34" fmla="*/ 56 w 57"/>
                    <a:gd name="T35" fmla="*/ 16 h 17"/>
                    <a:gd name="T36" fmla="*/ 54 w 57"/>
                    <a:gd name="T37" fmla="*/ 16 h 17"/>
                    <a:gd name="T38" fmla="*/ 51 w 57"/>
                    <a:gd name="T39" fmla="*/ 14 h 17"/>
                    <a:gd name="T40" fmla="*/ 48 w 57"/>
                    <a:gd name="T41" fmla="*/ 13 h 17"/>
                    <a:gd name="T42" fmla="*/ 45 w 57"/>
                    <a:gd name="T43" fmla="*/ 12 h 17"/>
                    <a:gd name="T44" fmla="*/ 40 w 57"/>
                    <a:gd name="T45" fmla="*/ 10 h 17"/>
                    <a:gd name="T46" fmla="*/ 36 w 57"/>
                    <a:gd name="T47" fmla="*/ 9 h 17"/>
                    <a:gd name="T48" fmla="*/ 32 w 57"/>
                    <a:gd name="T49" fmla="*/ 8 h 17"/>
                    <a:gd name="T50" fmla="*/ 28 w 57"/>
                    <a:gd name="T51" fmla="*/ 8 h 17"/>
                    <a:gd name="T52" fmla="*/ 25 w 57"/>
                    <a:gd name="T53" fmla="*/ 8 h 17"/>
                    <a:gd name="T54" fmla="*/ 22 w 57"/>
                    <a:gd name="T55" fmla="*/ 8 h 17"/>
                    <a:gd name="T56" fmla="*/ 18 w 57"/>
                    <a:gd name="T57" fmla="*/ 9 h 17"/>
                    <a:gd name="T58" fmla="*/ 14 w 57"/>
                    <a:gd name="T59" fmla="*/ 9 h 17"/>
                    <a:gd name="T60" fmla="*/ 10 w 57"/>
                    <a:gd name="T61" fmla="*/ 10 h 17"/>
                    <a:gd name="T62" fmla="*/ 7 w 57"/>
                    <a:gd name="T63" fmla="*/ 12 h 17"/>
                    <a:gd name="T64" fmla="*/ 3 w 57"/>
                    <a:gd name="T65" fmla="*/ 14 h 17"/>
                    <a:gd name="T66" fmla="*/ 0 w 57"/>
                    <a:gd name="T67" fmla="*/ 16 h 17"/>
                    <a:gd name="T68" fmla="*/ 0 w 57"/>
                    <a:gd name="T69" fmla="*/ 8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57" h="17">
                      <a:moveTo>
                        <a:pt x="0" y="8"/>
                      </a:moveTo>
                      <a:lnTo>
                        <a:pt x="1" y="6"/>
                      </a:lnTo>
                      <a:lnTo>
                        <a:pt x="3" y="5"/>
                      </a:lnTo>
                      <a:lnTo>
                        <a:pt x="6" y="4"/>
                      </a:lnTo>
                      <a:lnTo>
                        <a:pt x="10" y="2"/>
                      </a:lnTo>
                      <a:lnTo>
                        <a:pt x="14" y="1"/>
                      </a:lnTo>
                      <a:lnTo>
                        <a:pt x="18" y="0"/>
                      </a:lnTo>
                      <a:lnTo>
                        <a:pt x="23" y="0"/>
                      </a:lnTo>
                      <a:lnTo>
                        <a:pt x="26" y="0"/>
                      </a:lnTo>
                      <a:lnTo>
                        <a:pt x="31" y="0"/>
                      </a:lnTo>
                      <a:lnTo>
                        <a:pt x="36" y="1"/>
                      </a:lnTo>
                      <a:lnTo>
                        <a:pt x="39" y="1"/>
                      </a:lnTo>
                      <a:lnTo>
                        <a:pt x="43" y="2"/>
                      </a:lnTo>
                      <a:lnTo>
                        <a:pt x="47" y="4"/>
                      </a:lnTo>
                      <a:lnTo>
                        <a:pt x="51" y="5"/>
                      </a:lnTo>
                      <a:lnTo>
                        <a:pt x="54" y="6"/>
                      </a:lnTo>
                      <a:lnTo>
                        <a:pt x="56" y="8"/>
                      </a:lnTo>
                      <a:lnTo>
                        <a:pt x="56" y="16"/>
                      </a:lnTo>
                      <a:lnTo>
                        <a:pt x="54" y="16"/>
                      </a:lnTo>
                      <a:lnTo>
                        <a:pt x="51" y="14"/>
                      </a:lnTo>
                      <a:lnTo>
                        <a:pt x="48" y="13"/>
                      </a:lnTo>
                      <a:lnTo>
                        <a:pt x="45" y="12"/>
                      </a:lnTo>
                      <a:lnTo>
                        <a:pt x="40" y="10"/>
                      </a:lnTo>
                      <a:lnTo>
                        <a:pt x="36" y="9"/>
                      </a:lnTo>
                      <a:lnTo>
                        <a:pt x="32" y="8"/>
                      </a:lnTo>
                      <a:lnTo>
                        <a:pt x="28" y="8"/>
                      </a:lnTo>
                      <a:lnTo>
                        <a:pt x="25" y="8"/>
                      </a:lnTo>
                      <a:lnTo>
                        <a:pt x="22" y="8"/>
                      </a:lnTo>
                      <a:lnTo>
                        <a:pt x="18" y="9"/>
                      </a:lnTo>
                      <a:lnTo>
                        <a:pt x="14" y="9"/>
                      </a:lnTo>
                      <a:lnTo>
                        <a:pt x="10" y="10"/>
                      </a:lnTo>
                      <a:lnTo>
                        <a:pt x="7" y="12"/>
                      </a:lnTo>
                      <a:lnTo>
                        <a:pt x="3" y="14"/>
                      </a:lnTo>
                      <a:lnTo>
                        <a:pt x="0" y="16"/>
                      </a:lnTo>
                      <a:lnTo>
                        <a:pt x="0" y="8"/>
                      </a:lnTo>
                    </a:path>
                  </a:pathLst>
                </a:custGeom>
                <a:solidFill>
                  <a:srgbClr val="000000"/>
                </a:solidFill>
                <a:ln w="12700" cap="rnd" cmpd="sng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135388" name="Freeform 220">
                  <a:extLst>
                    <a:ext uri="{FF2B5EF4-FFF2-40B4-BE49-F238E27FC236}">
                      <a16:creationId xmlns:a16="http://schemas.microsoft.com/office/drawing/2014/main" id="{E9E95658-9334-FB14-727C-F4EF690F9DD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34" y="2682"/>
                  <a:ext cx="57" cy="17"/>
                </a:xfrm>
                <a:custGeom>
                  <a:avLst/>
                  <a:gdLst>
                    <a:gd name="T0" fmla="*/ 0 w 57"/>
                    <a:gd name="T1" fmla="*/ 8 h 17"/>
                    <a:gd name="T2" fmla="*/ 1 w 57"/>
                    <a:gd name="T3" fmla="*/ 6 h 17"/>
                    <a:gd name="T4" fmla="*/ 3 w 57"/>
                    <a:gd name="T5" fmla="*/ 5 h 17"/>
                    <a:gd name="T6" fmla="*/ 6 w 57"/>
                    <a:gd name="T7" fmla="*/ 4 h 17"/>
                    <a:gd name="T8" fmla="*/ 10 w 57"/>
                    <a:gd name="T9" fmla="*/ 2 h 17"/>
                    <a:gd name="T10" fmla="*/ 14 w 57"/>
                    <a:gd name="T11" fmla="*/ 1 h 17"/>
                    <a:gd name="T12" fmla="*/ 18 w 57"/>
                    <a:gd name="T13" fmla="*/ 0 h 17"/>
                    <a:gd name="T14" fmla="*/ 23 w 57"/>
                    <a:gd name="T15" fmla="*/ 0 h 17"/>
                    <a:gd name="T16" fmla="*/ 26 w 57"/>
                    <a:gd name="T17" fmla="*/ 0 h 17"/>
                    <a:gd name="T18" fmla="*/ 31 w 57"/>
                    <a:gd name="T19" fmla="*/ 0 h 17"/>
                    <a:gd name="T20" fmla="*/ 36 w 57"/>
                    <a:gd name="T21" fmla="*/ 0 h 17"/>
                    <a:gd name="T22" fmla="*/ 39 w 57"/>
                    <a:gd name="T23" fmla="*/ 1 h 17"/>
                    <a:gd name="T24" fmla="*/ 43 w 57"/>
                    <a:gd name="T25" fmla="*/ 2 h 17"/>
                    <a:gd name="T26" fmla="*/ 47 w 57"/>
                    <a:gd name="T27" fmla="*/ 4 h 17"/>
                    <a:gd name="T28" fmla="*/ 51 w 57"/>
                    <a:gd name="T29" fmla="*/ 5 h 17"/>
                    <a:gd name="T30" fmla="*/ 54 w 57"/>
                    <a:gd name="T31" fmla="*/ 6 h 17"/>
                    <a:gd name="T32" fmla="*/ 56 w 57"/>
                    <a:gd name="T33" fmla="*/ 8 h 17"/>
                    <a:gd name="T34" fmla="*/ 56 w 57"/>
                    <a:gd name="T35" fmla="*/ 16 h 17"/>
                    <a:gd name="T36" fmla="*/ 54 w 57"/>
                    <a:gd name="T37" fmla="*/ 14 h 17"/>
                    <a:gd name="T38" fmla="*/ 51 w 57"/>
                    <a:gd name="T39" fmla="*/ 13 h 17"/>
                    <a:gd name="T40" fmla="*/ 48 w 57"/>
                    <a:gd name="T41" fmla="*/ 12 h 17"/>
                    <a:gd name="T42" fmla="*/ 45 w 57"/>
                    <a:gd name="T43" fmla="*/ 12 h 17"/>
                    <a:gd name="T44" fmla="*/ 40 w 57"/>
                    <a:gd name="T45" fmla="*/ 10 h 17"/>
                    <a:gd name="T46" fmla="*/ 36 w 57"/>
                    <a:gd name="T47" fmla="*/ 9 h 17"/>
                    <a:gd name="T48" fmla="*/ 32 w 57"/>
                    <a:gd name="T49" fmla="*/ 8 h 17"/>
                    <a:gd name="T50" fmla="*/ 28 w 57"/>
                    <a:gd name="T51" fmla="*/ 8 h 17"/>
                    <a:gd name="T52" fmla="*/ 25 w 57"/>
                    <a:gd name="T53" fmla="*/ 8 h 17"/>
                    <a:gd name="T54" fmla="*/ 22 w 57"/>
                    <a:gd name="T55" fmla="*/ 8 h 17"/>
                    <a:gd name="T56" fmla="*/ 18 w 57"/>
                    <a:gd name="T57" fmla="*/ 8 h 17"/>
                    <a:gd name="T58" fmla="*/ 14 w 57"/>
                    <a:gd name="T59" fmla="*/ 9 h 17"/>
                    <a:gd name="T60" fmla="*/ 10 w 57"/>
                    <a:gd name="T61" fmla="*/ 10 h 17"/>
                    <a:gd name="T62" fmla="*/ 7 w 57"/>
                    <a:gd name="T63" fmla="*/ 12 h 17"/>
                    <a:gd name="T64" fmla="*/ 3 w 57"/>
                    <a:gd name="T65" fmla="*/ 13 h 17"/>
                    <a:gd name="T66" fmla="*/ 0 w 57"/>
                    <a:gd name="T67" fmla="*/ 16 h 17"/>
                    <a:gd name="T68" fmla="*/ 0 w 57"/>
                    <a:gd name="T69" fmla="*/ 8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57" h="17">
                      <a:moveTo>
                        <a:pt x="0" y="8"/>
                      </a:moveTo>
                      <a:lnTo>
                        <a:pt x="1" y="6"/>
                      </a:lnTo>
                      <a:lnTo>
                        <a:pt x="3" y="5"/>
                      </a:lnTo>
                      <a:lnTo>
                        <a:pt x="6" y="4"/>
                      </a:lnTo>
                      <a:lnTo>
                        <a:pt x="10" y="2"/>
                      </a:lnTo>
                      <a:lnTo>
                        <a:pt x="14" y="1"/>
                      </a:lnTo>
                      <a:lnTo>
                        <a:pt x="18" y="0"/>
                      </a:lnTo>
                      <a:lnTo>
                        <a:pt x="23" y="0"/>
                      </a:lnTo>
                      <a:lnTo>
                        <a:pt x="26" y="0"/>
                      </a:lnTo>
                      <a:lnTo>
                        <a:pt x="31" y="0"/>
                      </a:lnTo>
                      <a:lnTo>
                        <a:pt x="36" y="0"/>
                      </a:lnTo>
                      <a:lnTo>
                        <a:pt x="39" y="1"/>
                      </a:lnTo>
                      <a:lnTo>
                        <a:pt x="43" y="2"/>
                      </a:lnTo>
                      <a:lnTo>
                        <a:pt x="47" y="4"/>
                      </a:lnTo>
                      <a:lnTo>
                        <a:pt x="51" y="5"/>
                      </a:lnTo>
                      <a:lnTo>
                        <a:pt x="54" y="6"/>
                      </a:lnTo>
                      <a:lnTo>
                        <a:pt x="56" y="8"/>
                      </a:lnTo>
                      <a:lnTo>
                        <a:pt x="56" y="16"/>
                      </a:lnTo>
                      <a:lnTo>
                        <a:pt x="54" y="14"/>
                      </a:lnTo>
                      <a:lnTo>
                        <a:pt x="51" y="13"/>
                      </a:lnTo>
                      <a:lnTo>
                        <a:pt x="48" y="12"/>
                      </a:lnTo>
                      <a:lnTo>
                        <a:pt x="45" y="12"/>
                      </a:lnTo>
                      <a:lnTo>
                        <a:pt x="40" y="10"/>
                      </a:lnTo>
                      <a:lnTo>
                        <a:pt x="36" y="9"/>
                      </a:lnTo>
                      <a:lnTo>
                        <a:pt x="32" y="8"/>
                      </a:lnTo>
                      <a:lnTo>
                        <a:pt x="28" y="8"/>
                      </a:lnTo>
                      <a:lnTo>
                        <a:pt x="25" y="8"/>
                      </a:lnTo>
                      <a:lnTo>
                        <a:pt x="22" y="8"/>
                      </a:lnTo>
                      <a:lnTo>
                        <a:pt x="18" y="8"/>
                      </a:lnTo>
                      <a:lnTo>
                        <a:pt x="14" y="9"/>
                      </a:lnTo>
                      <a:lnTo>
                        <a:pt x="10" y="10"/>
                      </a:lnTo>
                      <a:lnTo>
                        <a:pt x="7" y="12"/>
                      </a:lnTo>
                      <a:lnTo>
                        <a:pt x="3" y="13"/>
                      </a:lnTo>
                      <a:lnTo>
                        <a:pt x="0" y="16"/>
                      </a:lnTo>
                      <a:lnTo>
                        <a:pt x="0" y="8"/>
                      </a:lnTo>
                    </a:path>
                  </a:pathLst>
                </a:custGeom>
                <a:solidFill>
                  <a:srgbClr val="000000"/>
                </a:solidFill>
                <a:ln w="12700" cap="rnd" cmpd="sng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</p:grpSp>
        </p:grpSp>
        <p:grpSp>
          <p:nvGrpSpPr>
            <p:cNvPr id="135389" name="Group 221">
              <a:extLst>
                <a:ext uri="{FF2B5EF4-FFF2-40B4-BE49-F238E27FC236}">
                  <a16:creationId xmlns:a16="http://schemas.microsoft.com/office/drawing/2014/main" id="{2D236D35-AE2E-6BC9-5E5A-830B946A7E0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90" y="2610"/>
              <a:ext cx="84" cy="270"/>
              <a:chOff x="4090" y="2610"/>
              <a:chExt cx="84" cy="270"/>
            </a:xfrm>
          </p:grpSpPr>
          <p:grpSp>
            <p:nvGrpSpPr>
              <p:cNvPr id="135390" name="Group 222">
                <a:extLst>
                  <a:ext uri="{FF2B5EF4-FFF2-40B4-BE49-F238E27FC236}">
                    <a16:creationId xmlns:a16="http://schemas.microsoft.com/office/drawing/2014/main" id="{ECBA237D-67E9-0839-4D60-2B1ACF22844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090" y="2610"/>
                <a:ext cx="84" cy="270"/>
                <a:chOff x="4090" y="2610"/>
                <a:chExt cx="84" cy="270"/>
              </a:xfrm>
            </p:grpSpPr>
            <p:sp>
              <p:nvSpPr>
                <p:cNvPr id="135391" name="Freeform 223">
                  <a:extLst>
                    <a:ext uri="{FF2B5EF4-FFF2-40B4-BE49-F238E27FC236}">
                      <a16:creationId xmlns:a16="http://schemas.microsoft.com/office/drawing/2014/main" id="{23C5352E-341A-3D87-0E8A-E5733FE3107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90" y="2610"/>
                  <a:ext cx="58" cy="269"/>
                </a:xfrm>
                <a:custGeom>
                  <a:avLst/>
                  <a:gdLst>
                    <a:gd name="T0" fmla="*/ 0 w 58"/>
                    <a:gd name="T1" fmla="*/ 268 h 269"/>
                    <a:gd name="T2" fmla="*/ 0 w 58"/>
                    <a:gd name="T3" fmla="*/ 5 h 269"/>
                    <a:gd name="T4" fmla="*/ 3 w 58"/>
                    <a:gd name="T5" fmla="*/ 3 h 269"/>
                    <a:gd name="T6" fmla="*/ 8 w 58"/>
                    <a:gd name="T7" fmla="*/ 2 h 269"/>
                    <a:gd name="T8" fmla="*/ 14 w 58"/>
                    <a:gd name="T9" fmla="*/ 0 h 269"/>
                    <a:gd name="T10" fmla="*/ 19 w 58"/>
                    <a:gd name="T11" fmla="*/ 0 h 269"/>
                    <a:gd name="T12" fmla="*/ 24 w 58"/>
                    <a:gd name="T13" fmla="*/ 0 h 269"/>
                    <a:gd name="T14" fmla="*/ 28 w 58"/>
                    <a:gd name="T15" fmla="*/ 0 h 269"/>
                    <a:gd name="T16" fmla="*/ 31 w 58"/>
                    <a:gd name="T17" fmla="*/ 0 h 269"/>
                    <a:gd name="T18" fmla="*/ 34 w 58"/>
                    <a:gd name="T19" fmla="*/ 0 h 269"/>
                    <a:gd name="T20" fmla="*/ 37 w 58"/>
                    <a:gd name="T21" fmla="*/ 0 h 269"/>
                    <a:gd name="T22" fmla="*/ 40 w 58"/>
                    <a:gd name="T23" fmla="*/ 0 h 269"/>
                    <a:gd name="T24" fmla="*/ 42 w 58"/>
                    <a:gd name="T25" fmla="*/ 1 h 269"/>
                    <a:gd name="T26" fmla="*/ 46 w 58"/>
                    <a:gd name="T27" fmla="*/ 2 h 269"/>
                    <a:gd name="T28" fmla="*/ 51 w 58"/>
                    <a:gd name="T29" fmla="*/ 3 h 269"/>
                    <a:gd name="T30" fmla="*/ 54 w 58"/>
                    <a:gd name="T31" fmla="*/ 4 h 269"/>
                    <a:gd name="T32" fmla="*/ 57 w 58"/>
                    <a:gd name="T33" fmla="*/ 5 h 269"/>
                    <a:gd name="T34" fmla="*/ 57 w 58"/>
                    <a:gd name="T35" fmla="*/ 268 h 269"/>
                    <a:gd name="T36" fmla="*/ 0 w 58"/>
                    <a:gd name="T37" fmla="*/ 268 h 2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58" h="269">
                      <a:moveTo>
                        <a:pt x="0" y="268"/>
                      </a:moveTo>
                      <a:lnTo>
                        <a:pt x="0" y="5"/>
                      </a:lnTo>
                      <a:lnTo>
                        <a:pt x="3" y="3"/>
                      </a:lnTo>
                      <a:lnTo>
                        <a:pt x="8" y="2"/>
                      </a:lnTo>
                      <a:lnTo>
                        <a:pt x="14" y="0"/>
                      </a:lnTo>
                      <a:lnTo>
                        <a:pt x="19" y="0"/>
                      </a:lnTo>
                      <a:lnTo>
                        <a:pt x="24" y="0"/>
                      </a:lnTo>
                      <a:lnTo>
                        <a:pt x="28" y="0"/>
                      </a:lnTo>
                      <a:lnTo>
                        <a:pt x="31" y="0"/>
                      </a:lnTo>
                      <a:lnTo>
                        <a:pt x="34" y="0"/>
                      </a:lnTo>
                      <a:lnTo>
                        <a:pt x="37" y="0"/>
                      </a:lnTo>
                      <a:lnTo>
                        <a:pt x="40" y="0"/>
                      </a:lnTo>
                      <a:lnTo>
                        <a:pt x="42" y="1"/>
                      </a:lnTo>
                      <a:lnTo>
                        <a:pt x="46" y="2"/>
                      </a:lnTo>
                      <a:lnTo>
                        <a:pt x="51" y="3"/>
                      </a:lnTo>
                      <a:lnTo>
                        <a:pt x="54" y="4"/>
                      </a:lnTo>
                      <a:lnTo>
                        <a:pt x="57" y="5"/>
                      </a:lnTo>
                      <a:lnTo>
                        <a:pt x="57" y="268"/>
                      </a:lnTo>
                      <a:lnTo>
                        <a:pt x="0" y="268"/>
                      </a:lnTo>
                    </a:path>
                  </a:pathLst>
                </a:custGeom>
                <a:solidFill>
                  <a:srgbClr val="FF0000"/>
                </a:solidFill>
                <a:ln w="12700" cap="rnd" cmpd="sng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135392" name="Freeform 224">
                  <a:extLst>
                    <a:ext uri="{FF2B5EF4-FFF2-40B4-BE49-F238E27FC236}">
                      <a16:creationId xmlns:a16="http://schemas.microsoft.com/office/drawing/2014/main" id="{CB0691A6-0C54-F89D-A816-A8960D4F9D9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47" y="2617"/>
                  <a:ext cx="27" cy="263"/>
                </a:xfrm>
                <a:custGeom>
                  <a:avLst/>
                  <a:gdLst>
                    <a:gd name="T0" fmla="*/ 0 w 27"/>
                    <a:gd name="T1" fmla="*/ 0 h 263"/>
                    <a:gd name="T2" fmla="*/ 26 w 27"/>
                    <a:gd name="T3" fmla="*/ 41 h 263"/>
                    <a:gd name="T4" fmla="*/ 26 w 27"/>
                    <a:gd name="T5" fmla="*/ 262 h 263"/>
                    <a:gd name="T6" fmla="*/ 0 w 27"/>
                    <a:gd name="T7" fmla="*/ 262 h 263"/>
                    <a:gd name="T8" fmla="*/ 0 w 27"/>
                    <a:gd name="T9" fmla="*/ 0 h 2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263">
                      <a:moveTo>
                        <a:pt x="0" y="0"/>
                      </a:moveTo>
                      <a:lnTo>
                        <a:pt x="26" y="41"/>
                      </a:lnTo>
                      <a:lnTo>
                        <a:pt x="26" y="262"/>
                      </a:lnTo>
                      <a:lnTo>
                        <a:pt x="0" y="262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800000"/>
                </a:solidFill>
                <a:ln w="12700" cap="rnd" cmpd="sng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</p:grpSp>
          <p:grpSp>
            <p:nvGrpSpPr>
              <p:cNvPr id="135393" name="Group 225">
                <a:extLst>
                  <a:ext uri="{FF2B5EF4-FFF2-40B4-BE49-F238E27FC236}">
                    <a16:creationId xmlns:a16="http://schemas.microsoft.com/office/drawing/2014/main" id="{5F3F9B17-CDDB-2ABB-FEF0-871F8B82F6B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090" y="2682"/>
                <a:ext cx="58" cy="156"/>
                <a:chOff x="4090" y="2682"/>
                <a:chExt cx="58" cy="156"/>
              </a:xfrm>
            </p:grpSpPr>
            <p:sp>
              <p:nvSpPr>
                <p:cNvPr id="135394" name="Freeform 226">
                  <a:extLst>
                    <a:ext uri="{FF2B5EF4-FFF2-40B4-BE49-F238E27FC236}">
                      <a16:creationId xmlns:a16="http://schemas.microsoft.com/office/drawing/2014/main" id="{E08C38D4-1161-6183-0A6B-4D733F9648D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90" y="2806"/>
                  <a:ext cx="57" cy="17"/>
                </a:xfrm>
                <a:custGeom>
                  <a:avLst/>
                  <a:gdLst>
                    <a:gd name="T0" fmla="*/ 0 w 57"/>
                    <a:gd name="T1" fmla="*/ 8 h 17"/>
                    <a:gd name="T2" fmla="*/ 2 w 57"/>
                    <a:gd name="T3" fmla="*/ 6 h 17"/>
                    <a:gd name="T4" fmla="*/ 4 w 57"/>
                    <a:gd name="T5" fmla="*/ 5 h 17"/>
                    <a:gd name="T6" fmla="*/ 7 w 57"/>
                    <a:gd name="T7" fmla="*/ 4 h 17"/>
                    <a:gd name="T8" fmla="*/ 11 w 57"/>
                    <a:gd name="T9" fmla="*/ 2 h 17"/>
                    <a:gd name="T10" fmla="*/ 14 w 57"/>
                    <a:gd name="T11" fmla="*/ 1 h 17"/>
                    <a:gd name="T12" fmla="*/ 19 w 57"/>
                    <a:gd name="T13" fmla="*/ 0 h 17"/>
                    <a:gd name="T14" fmla="*/ 24 w 57"/>
                    <a:gd name="T15" fmla="*/ 0 h 17"/>
                    <a:gd name="T16" fmla="*/ 27 w 57"/>
                    <a:gd name="T17" fmla="*/ 0 h 17"/>
                    <a:gd name="T18" fmla="*/ 32 w 57"/>
                    <a:gd name="T19" fmla="*/ 0 h 17"/>
                    <a:gd name="T20" fmla="*/ 36 w 57"/>
                    <a:gd name="T21" fmla="*/ 0 h 17"/>
                    <a:gd name="T22" fmla="*/ 40 w 57"/>
                    <a:gd name="T23" fmla="*/ 1 h 17"/>
                    <a:gd name="T24" fmla="*/ 44 w 57"/>
                    <a:gd name="T25" fmla="*/ 1 h 17"/>
                    <a:gd name="T26" fmla="*/ 47 w 57"/>
                    <a:gd name="T27" fmla="*/ 4 h 17"/>
                    <a:gd name="T28" fmla="*/ 51 w 57"/>
                    <a:gd name="T29" fmla="*/ 5 h 17"/>
                    <a:gd name="T30" fmla="*/ 54 w 57"/>
                    <a:gd name="T31" fmla="*/ 6 h 17"/>
                    <a:gd name="T32" fmla="*/ 56 w 57"/>
                    <a:gd name="T33" fmla="*/ 8 h 17"/>
                    <a:gd name="T34" fmla="*/ 56 w 57"/>
                    <a:gd name="T35" fmla="*/ 16 h 17"/>
                    <a:gd name="T36" fmla="*/ 55 w 57"/>
                    <a:gd name="T37" fmla="*/ 14 h 17"/>
                    <a:gd name="T38" fmla="*/ 52 w 57"/>
                    <a:gd name="T39" fmla="*/ 13 h 17"/>
                    <a:gd name="T40" fmla="*/ 49 w 57"/>
                    <a:gd name="T41" fmla="*/ 12 h 17"/>
                    <a:gd name="T42" fmla="*/ 45 w 57"/>
                    <a:gd name="T43" fmla="*/ 10 h 17"/>
                    <a:gd name="T44" fmla="*/ 41 w 57"/>
                    <a:gd name="T45" fmla="*/ 9 h 17"/>
                    <a:gd name="T46" fmla="*/ 37 w 57"/>
                    <a:gd name="T47" fmla="*/ 8 h 17"/>
                    <a:gd name="T48" fmla="*/ 33 w 57"/>
                    <a:gd name="T49" fmla="*/ 8 h 17"/>
                    <a:gd name="T50" fmla="*/ 29 w 57"/>
                    <a:gd name="T51" fmla="*/ 8 h 17"/>
                    <a:gd name="T52" fmla="*/ 26 w 57"/>
                    <a:gd name="T53" fmla="*/ 8 h 17"/>
                    <a:gd name="T54" fmla="*/ 22 w 57"/>
                    <a:gd name="T55" fmla="*/ 8 h 17"/>
                    <a:gd name="T56" fmla="*/ 19 w 57"/>
                    <a:gd name="T57" fmla="*/ 8 h 17"/>
                    <a:gd name="T58" fmla="*/ 15 w 57"/>
                    <a:gd name="T59" fmla="*/ 9 h 17"/>
                    <a:gd name="T60" fmla="*/ 11 w 57"/>
                    <a:gd name="T61" fmla="*/ 10 h 17"/>
                    <a:gd name="T62" fmla="*/ 7 w 57"/>
                    <a:gd name="T63" fmla="*/ 12 h 17"/>
                    <a:gd name="T64" fmla="*/ 4 w 57"/>
                    <a:gd name="T65" fmla="*/ 13 h 17"/>
                    <a:gd name="T66" fmla="*/ 0 w 57"/>
                    <a:gd name="T67" fmla="*/ 16 h 17"/>
                    <a:gd name="T68" fmla="*/ 0 w 57"/>
                    <a:gd name="T69" fmla="*/ 8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57" h="17">
                      <a:moveTo>
                        <a:pt x="0" y="8"/>
                      </a:moveTo>
                      <a:lnTo>
                        <a:pt x="2" y="6"/>
                      </a:lnTo>
                      <a:lnTo>
                        <a:pt x="4" y="5"/>
                      </a:lnTo>
                      <a:lnTo>
                        <a:pt x="7" y="4"/>
                      </a:lnTo>
                      <a:lnTo>
                        <a:pt x="11" y="2"/>
                      </a:lnTo>
                      <a:lnTo>
                        <a:pt x="14" y="1"/>
                      </a:lnTo>
                      <a:lnTo>
                        <a:pt x="19" y="0"/>
                      </a:lnTo>
                      <a:lnTo>
                        <a:pt x="24" y="0"/>
                      </a:lnTo>
                      <a:lnTo>
                        <a:pt x="27" y="0"/>
                      </a:lnTo>
                      <a:lnTo>
                        <a:pt x="32" y="0"/>
                      </a:lnTo>
                      <a:lnTo>
                        <a:pt x="36" y="0"/>
                      </a:lnTo>
                      <a:lnTo>
                        <a:pt x="40" y="1"/>
                      </a:lnTo>
                      <a:lnTo>
                        <a:pt x="44" y="1"/>
                      </a:lnTo>
                      <a:lnTo>
                        <a:pt x="47" y="4"/>
                      </a:lnTo>
                      <a:lnTo>
                        <a:pt x="51" y="5"/>
                      </a:lnTo>
                      <a:lnTo>
                        <a:pt x="54" y="6"/>
                      </a:lnTo>
                      <a:lnTo>
                        <a:pt x="56" y="8"/>
                      </a:lnTo>
                      <a:lnTo>
                        <a:pt x="56" y="16"/>
                      </a:lnTo>
                      <a:lnTo>
                        <a:pt x="55" y="14"/>
                      </a:lnTo>
                      <a:lnTo>
                        <a:pt x="52" y="13"/>
                      </a:lnTo>
                      <a:lnTo>
                        <a:pt x="49" y="12"/>
                      </a:lnTo>
                      <a:lnTo>
                        <a:pt x="45" y="10"/>
                      </a:lnTo>
                      <a:lnTo>
                        <a:pt x="41" y="9"/>
                      </a:lnTo>
                      <a:lnTo>
                        <a:pt x="37" y="8"/>
                      </a:lnTo>
                      <a:lnTo>
                        <a:pt x="33" y="8"/>
                      </a:lnTo>
                      <a:lnTo>
                        <a:pt x="29" y="8"/>
                      </a:lnTo>
                      <a:lnTo>
                        <a:pt x="26" y="8"/>
                      </a:lnTo>
                      <a:lnTo>
                        <a:pt x="22" y="8"/>
                      </a:lnTo>
                      <a:lnTo>
                        <a:pt x="19" y="8"/>
                      </a:lnTo>
                      <a:lnTo>
                        <a:pt x="15" y="9"/>
                      </a:lnTo>
                      <a:lnTo>
                        <a:pt x="11" y="10"/>
                      </a:lnTo>
                      <a:lnTo>
                        <a:pt x="7" y="12"/>
                      </a:lnTo>
                      <a:lnTo>
                        <a:pt x="4" y="13"/>
                      </a:lnTo>
                      <a:lnTo>
                        <a:pt x="0" y="16"/>
                      </a:lnTo>
                      <a:lnTo>
                        <a:pt x="0" y="8"/>
                      </a:lnTo>
                    </a:path>
                  </a:pathLst>
                </a:custGeom>
                <a:solidFill>
                  <a:srgbClr val="000000"/>
                </a:solidFill>
                <a:ln w="12700" cap="rnd" cmpd="sng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135395" name="Freeform 227">
                  <a:extLst>
                    <a:ext uri="{FF2B5EF4-FFF2-40B4-BE49-F238E27FC236}">
                      <a16:creationId xmlns:a16="http://schemas.microsoft.com/office/drawing/2014/main" id="{1BD78A59-5EF7-4EC0-7969-E47E5A7135A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90" y="2821"/>
                  <a:ext cx="58" cy="17"/>
                </a:xfrm>
                <a:custGeom>
                  <a:avLst/>
                  <a:gdLst>
                    <a:gd name="T0" fmla="*/ 0 w 58"/>
                    <a:gd name="T1" fmla="*/ 8 h 17"/>
                    <a:gd name="T2" fmla="*/ 2 w 58"/>
                    <a:gd name="T3" fmla="*/ 6 h 17"/>
                    <a:gd name="T4" fmla="*/ 4 w 58"/>
                    <a:gd name="T5" fmla="*/ 5 h 17"/>
                    <a:gd name="T6" fmla="*/ 7 w 58"/>
                    <a:gd name="T7" fmla="*/ 4 h 17"/>
                    <a:gd name="T8" fmla="*/ 11 w 58"/>
                    <a:gd name="T9" fmla="*/ 2 h 17"/>
                    <a:gd name="T10" fmla="*/ 15 w 58"/>
                    <a:gd name="T11" fmla="*/ 1 h 17"/>
                    <a:gd name="T12" fmla="*/ 19 w 58"/>
                    <a:gd name="T13" fmla="*/ 0 h 17"/>
                    <a:gd name="T14" fmla="*/ 24 w 58"/>
                    <a:gd name="T15" fmla="*/ 0 h 17"/>
                    <a:gd name="T16" fmla="*/ 27 w 58"/>
                    <a:gd name="T17" fmla="*/ 0 h 17"/>
                    <a:gd name="T18" fmla="*/ 32 w 58"/>
                    <a:gd name="T19" fmla="*/ 0 h 17"/>
                    <a:gd name="T20" fmla="*/ 37 w 58"/>
                    <a:gd name="T21" fmla="*/ 1 h 17"/>
                    <a:gd name="T22" fmla="*/ 40 w 58"/>
                    <a:gd name="T23" fmla="*/ 1 h 17"/>
                    <a:gd name="T24" fmla="*/ 44 w 58"/>
                    <a:gd name="T25" fmla="*/ 2 h 17"/>
                    <a:gd name="T26" fmla="*/ 48 w 58"/>
                    <a:gd name="T27" fmla="*/ 4 h 17"/>
                    <a:gd name="T28" fmla="*/ 52 w 58"/>
                    <a:gd name="T29" fmla="*/ 5 h 17"/>
                    <a:gd name="T30" fmla="*/ 55 w 58"/>
                    <a:gd name="T31" fmla="*/ 6 h 17"/>
                    <a:gd name="T32" fmla="*/ 57 w 58"/>
                    <a:gd name="T33" fmla="*/ 8 h 17"/>
                    <a:gd name="T34" fmla="*/ 57 w 58"/>
                    <a:gd name="T35" fmla="*/ 16 h 17"/>
                    <a:gd name="T36" fmla="*/ 55 w 58"/>
                    <a:gd name="T37" fmla="*/ 16 h 17"/>
                    <a:gd name="T38" fmla="*/ 52 w 58"/>
                    <a:gd name="T39" fmla="*/ 14 h 17"/>
                    <a:gd name="T40" fmla="*/ 49 w 58"/>
                    <a:gd name="T41" fmla="*/ 13 h 17"/>
                    <a:gd name="T42" fmla="*/ 45 w 58"/>
                    <a:gd name="T43" fmla="*/ 12 h 17"/>
                    <a:gd name="T44" fmla="*/ 41 w 58"/>
                    <a:gd name="T45" fmla="*/ 10 h 17"/>
                    <a:gd name="T46" fmla="*/ 37 w 58"/>
                    <a:gd name="T47" fmla="*/ 9 h 17"/>
                    <a:gd name="T48" fmla="*/ 33 w 58"/>
                    <a:gd name="T49" fmla="*/ 8 h 17"/>
                    <a:gd name="T50" fmla="*/ 29 w 58"/>
                    <a:gd name="T51" fmla="*/ 8 h 17"/>
                    <a:gd name="T52" fmla="*/ 26 w 58"/>
                    <a:gd name="T53" fmla="*/ 8 h 17"/>
                    <a:gd name="T54" fmla="*/ 23 w 58"/>
                    <a:gd name="T55" fmla="*/ 8 h 17"/>
                    <a:gd name="T56" fmla="*/ 19 w 58"/>
                    <a:gd name="T57" fmla="*/ 9 h 17"/>
                    <a:gd name="T58" fmla="*/ 15 w 58"/>
                    <a:gd name="T59" fmla="*/ 9 h 17"/>
                    <a:gd name="T60" fmla="*/ 11 w 58"/>
                    <a:gd name="T61" fmla="*/ 10 h 17"/>
                    <a:gd name="T62" fmla="*/ 8 w 58"/>
                    <a:gd name="T63" fmla="*/ 12 h 17"/>
                    <a:gd name="T64" fmla="*/ 4 w 58"/>
                    <a:gd name="T65" fmla="*/ 14 h 17"/>
                    <a:gd name="T66" fmla="*/ 0 w 58"/>
                    <a:gd name="T67" fmla="*/ 16 h 17"/>
                    <a:gd name="T68" fmla="*/ 0 w 58"/>
                    <a:gd name="T69" fmla="*/ 8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58" h="17">
                      <a:moveTo>
                        <a:pt x="0" y="8"/>
                      </a:moveTo>
                      <a:lnTo>
                        <a:pt x="2" y="6"/>
                      </a:lnTo>
                      <a:lnTo>
                        <a:pt x="4" y="5"/>
                      </a:lnTo>
                      <a:lnTo>
                        <a:pt x="7" y="4"/>
                      </a:lnTo>
                      <a:lnTo>
                        <a:pt x="11" y="2"/>
                      </a:lnTo>
                      <a:lnTo>
                        <a:pt x="15" y="1"/>
                      </a:lnTo>
                      <a:lnTo>
                        <a:pt x="19" y="0"/>
                      </a:lnTo>
                      <a:lnTo>
                        <a:pt x="24" y="0"/>
                      </a:lnTo>
                      <a:lnTo>
                        <a:pt x="27" y="0"/>
                      </a:lnTo>
                      <a:lnTo>
                        <a:pt x="32" y="0"/>
                      </a:lnTo>
                      <a:lnTo>
                        <a:pt x="37" y="1"/>
                      </a:lnTo>
                      <a:lnTo>
                        <a:pt x="40" y="1"/>
                      </a:lnTo>
                      <a:lnTo>
                        <a:pt x="44" y="2"/>
                      </a:lnTo>
                      <a:lnTo>
                        <a:pt x="48" y="4"/>
                      </a:lnTo>
                      <a:lnTo>
                        <a:pt x="52" y="5"/>
                      </a:lnTo>
                      <a:lnTo>
                        <a:pt x="55" y="6"/>
                      </a:lnTo>
                      <a:lnTo>
                        <a:pt x="57" y="8"/>
                      </a:lnTo>
                      <a:lnTo>
                        <a:pt x="57" y="16"/>
                      </a:lnTo>
                      <a:lnTo>
                        <a:pt x="55" y="16"/>
                      </a:lnTo>
                      <a:lnTo>
                        <a:pt x="52" y="14"/>
                      </a:lnTo>
                      <a:lnTo>
                        <a:pt x="49" y="13"/>
                      </a:lnTo>
                      <a:lnTo>
                        <a:pt x="45" y="12"/>
                      </a:lnTo>
                      <a:lnTo>
                        <a:pt x="41" y="10"/>
                      </a:lnTo>
                      <a:lnTo>
                        <a:pt x="37" y="9"/>
                      </a:lnTo>
                      <a:lnTo>
                        <a:pt x="33" y="8"/>
                      </a:lnTo>
                      <a:lnTo>
                        <a:pt x="29" y="8"/>
                      </a:lnTo>
                      <a:lnTo>
                        <a:pt x="26" y="8"/>
                      </a:lnTo>
                      <a:lnTo>
                        <a:pt x="23" y="8"/>
                      </a:lnTo>
                      <a:lnTo>
                        <a:pt x="19" y="9"/>
                      </a:lnTo>
                      <a:lnTo>
                        <a:pt x="15" y="9"/>
                      </a:lnTo>
                      <a:lnTo>
                        <a:pt x="11" y="10"/>
                      </a:lnTo>
                      <a:lnTo>
                        <a:pt x="8" y="12"/>
                      </a:lnTo>
                      <a:lnTo>
                        <a:pt x="4" y="14"/>
                      </a:lnTo>
                      <a:lnTo>
                        <a:pt x="0" y="16"/>
                      </a:lnTo>
                      <a:lnTo>
                        <a:pt x="0" y="8"/>
                      </a:lnTo>
                    </a:path>
                  </a:pathLst>
                </a:custGeom>
                <a:solidFill>
                  <a:srgbClr val="000000"/>
                </a:solidFill>
                <a:ln w="12700" cap="rnd" cmpd="sng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135396" name="Freeform 228">
                  <a:extLst>
                    <a:ext uri="{FF2B5EF4-FFF2-40B4-BE49-F238E27FC236}">
                      <a16:creationId xmlns:a16="http://schemas.microsoft.com/office/drawing/2014/main" id="{5303A58A-A43B-9028-70E1-D7D8ECDB349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90" y="2682"/>
                  <a:ext cx="58" cy="17"/>
                </a:xfrm>
                <a:custGeom>
                  <a:avLst/>
                  <a:gdLst>
                    <a:gd name="T0" fmla="*/ 0 w 58"/>
                    <a:gd name="T1" fmla="*/ 8 h 17"/>
                    <a:gd name="T2" fmla="*/ 2 w 58"/>
                    <a:gd name="T3" fmla="*/ 6 h 17"/>
                    <a:gd name="T4" fmla="*/ 4 w 58"/>
                    <a:gd name="T5" fmla="*/ 5 h 17"/>
                    <a:gd name="T6" fmla="*/ 7 w 58"/>
                    <a:gd name="T7" fmla="*/ 4 h 17"/>
                    <a:gd name="T8" fmla="*/ 11 w 58"/>
                    <a:gd name="T9" fmla="*/ 2 h 17"/>
                    <a:gd name="T10" fmla="*/ 15 w 58"/>
                    <a:gd name="T11" fmla="*/ 1 h 17"/>
                    <a:gd name="T12" fmla="*/ 19 w 58"/>
                    <a:gd name="T13" fmla="*/ 0 h 17"/>
                    <a:gd name="T14" fmla="*/ 24 w 58"/>
                    <a:gd name="T15" fmla="*/ 0 h 17"/>
                    <a:gd name="T16" fmla="*/ 27 w 58"/>
                    <a:gd name="T17" fmla="*/ 0 h 17"/>
                    <a:gd name="T18" fmla="*/ 32 w 58"/>
                    <a:gd name="T19" fmla="*/ 0 h 17"/>
                    <a:gd name="T20" fmla="*/ 37 w 58"/>
                    <a:gd name="T21" fmla="*/ 0 h 17"/>
                    <a:gd name="T22" fmla="*/ 40 w 58"/>
                    <a:gd name="T23" fmla="*/ 1 h 17"/>
                    <a:gd name="T24" fmla="*/ 44 w 58"/>
                    <a:gd name="T25" fmla="*/ 2 h 17"/>
                    <a:gd name="T26" fmla="*/ 48 w 58"/>
                    <a:gd name="T27" fmla="*/ 4 h 17"/>
                    <a:gd name="T28" fmla="*/ 52 w 58"/>
                    <a:gd name="T29" fmla="*/ 5 h 17"/>
                    <a:gd name="T30" fmla="*/ 55 w 58"/>
                    <a:gd name="T31" fmla="*/ 6 h 17"/>
                    <a:gd name="T32" fmla="*/ 57 w 58"/>
                    <a:gd name="T33" fmla="*/ 8 h 17"/>
                    <a:gd name="T34" fmla="*/ 57 w 58"/>
                    <a:gd name="T35" fmla="*/ 16 h 17"/>
                    <a:gd name="T36" fmla="*/ 55 w 58"/>
                    <a:gd name="T37" fmla="*/ 14 h 17"/>
                    <a:gd name="T38" fmla="*/ 52 w 58"/>
                    <a:gd name="T39" fmla="*/ 13 h 17"/>
                    <a:gd name="T40" fmla="*/ 49 w 58"/>
                    <a:gd name="T41" fmla="*/ 12 h 17"/>
                    <a:gd name="T42" fmla="*/ 45 w 58"/>
                    <a:gd name="T43" fmla="*/ 12 h 17"/>
                    <a:gd name="T44" fmla="*/ 41 w 58"/>
                    <a:gd name="T45" fmla="*/ 10 h 17"/>
                    <a:gd name="T46" fmla="*/ 37 w 58"/>
                    <a:gd name="T47" fmla="*/ 9 h 17"/>
                    <a:gd name="T48" fmla="*/ 33 w 58"/>
                    <a:gd name="T49" fmla="*/ 8 h 17"/>
                    <a:gd name="T50" fmla="*/ 29 w 58"/>
                    <a:gd name="T51" fmla="*/ 8 h 17"/>
                    <a:gd name="T52" fmla="*/ 26 w 58"/>
                    <a:gd name="T53" fmla="*/ 8 h 17"/>
                    <a:gd name="T54" fmla="*/ 23 w 58"/>
                    <a:gd name="T55" fmla="*/ 8 h 17"/>
                    <a:gd name="T56" fmla="*/ 19 w 58"/>
                    <a:gd name="T57" fmla="*/ 8 h 17"/>
                    <a:gd name="T58" fmla="*/ 15 w 58"/>
                    <a:gd name="T59" fmla="*/ 9 h 17"/>
                    <a:gd name="T60" fmla="*/ 11 w 58"/>
                    <a:gd name="T61" fmla="*/ 10 h 17"/>
                    <a:gd name="T62" fmla="*/ 8 w 58"/>
                    <a:gd name="T63" fmla="*/ 12 h 17"/>
                    <a:gd name="T64" fmla="*/ 4 w 58"/>
                    <a:gd name="T65" fmla="*/ 13 h 17"/>
                    <a:gd name="T66" fmla="*/ 0 w 58"/>
                    <a:gd name="T67" fmla="*/ 16 h 17"/>
                    <a:gd name="T68" fmla="*/ 0 w 58"/>
                    <a:gd name="T69" fmla="*/ 8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58" h="17">
                      <a:moveTo>
                        <a:pt x="0" y="8"/>
                      </a:moveTo>
                      <a:lnTo>
                        <a:pt x="2" y="6"/>
                      </a:lnTo>
                      <a:lnTo>
                        <a:pt x="4" y="5"/>
                      </a:lnTo>
                      <a:lnTo>
                        <a:pt x="7" y="4"/>
                      </a:lnTo>
                      <a:lnTo>
                        <a:pt x="11" y="2"/>
                      </a:lnTo>
                      <a:lnTo>
                        <a:pt x="15" y="1"/>
                      </a:lnTo>
                      <a:lnTo>
                        <a:pt x="19" y="0"/>
                      </a:lnTo>
                      <a:lnTo>
                        <a:pt x="24" y="0"/>
                      </a:lnTo>
                      <a:lnTo>
                        <a:pt x="27" y="0"/>
                      </a:lnTo>
                      <a:lnTo>
                        <a:pt x="32" y="0"/>
                      </a:lnTo>
                      <a:lnTo>
                        <a:pt x="37" y="0"/>
                      </a:lnTo>
                      <a:lnTo>
                        <a:pt x="40" y="1"/>
                      </a:lnTo>
                      <a:lnTo>
                        <a:pt x="44" y="2"/>
                      </a:lnTo>
                      <a:lnTo>
                        <a:pt x="48" y="4"/>
                      </a:lnTo>
                      <a:lnTo>
                        <a:pt x="52" y="5"/>
                      </a:lnTo>
                      <a:lnTo>
                        <a:pt x="55" y="6"/>
                      </a:lnTo>
                      <a:lnTo>
                        <a:pt x="57" y="8"/>
                      </a:lnTo>
                      <a:lnTo>
                        <a:pt x="57" y="16"/>
                      </a:lnTo>
                      <a:lnTo>
                        <a:pt x="55" y="14"/>
                      </a:lnTo>
                      <a:lnTo>
                        <a:pt x="52" y="13"/>
                      </a:lnTo>
                      <a:lnTo>
                        <a:pt x="49" y="12"/>
                      </a:lnTo>
                      <a:lnTo>
                        <a:pt x="45" y="12"/>
                      </a:lnTo>
                      <a:lnTo>
                        <a:pt x="41" y="10"/>
                      </a:lnTo>
                      <a:lnTo>
                        <a:pt x="37" y="9"/>
                      </a:lnTo>
                      <a:lnTo>
                        <a:pt x="33" y="8"/>
                      </a:lnTo>
                      <a:lnTo>
                        <a:pt x="29" y="8"/>
                      </a:lnTo>
                      <a:lnTo>
                        <a:pt x="26" y="8"/>
                      </a:lnTo>
                      <a:lnTo>
                        <a:pt x="23" y="8"/>
                      </a:lnTo>
                      <a:lnTo>
                        <a:pt x="19" y="8"/>
                      </a:lnTo>
                      <a:lnTo>
                        <a:pt x="15" y="9"/>
                      </a:lnTo>
                      <a:lnTo>
                        <a:pt x="11" y="10"/>
                      </a:lnTo>
                      <a:lnTo>
                        <a:pt x="8" y="12"/>
                      </a:lnTo>
                      <a:lnTo>
                        <a:pt x="4" y="13"/>
                      </a:lnTo>
                      <a:lnTo>
                        <a:pt x="0" y="16"/>
                      </a:lnTo>
                      <a:lnTo>
                        <a:pt x="0" y="8"/>
                      </a:lnTo>
                    </a:path>
                  </a:pathLst>
                </a:custGeom>
                <a:solidFill>
                  <a:srgbClr val="000000"/>
                </a:solidFill>
                <a:ln w="12700" cap="rnd" cmpd="sng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</p:grpSp>
        </p:grpSp>
        <p:sp>
          <p:nvSpPr>
            <p:cNvPr id="135397" name="Freeform 229">
              <a:extLst>
                <a:ext uri="{FF2B5EF4-FFF2-40B4-BE49-F238E27FC236}">
                  <a16:creationId xmlns:a16="http://schemas.microsoft.com/office/drawing/2014/main" id="{DA0916CF-9F9C-E1E7-3315-A13DF43F0A79}"/>
                </a:ext>
              </a:extLst>
            </p:cNvPr>
            <p:cNvSpPr>
              <a:spLocks/>
            </p:cNvSpPr>
            <p:nvPr/>
          </p:nvSpPr>
          <p:spPr bwMode="auto">
            <a:xfrm>
              <a:off x="3833" y="2750"/>
              <a:ext cx="90" cy="129"/>
            </a:xfrm>
            <a:custGeom>
              <a:avLst/>
              <a:gdLst>
                <a:gd name="T0" fmla="*/ 89 w 90"/>
                <a:gd name="T1" fmla="*/ 0 h 129"/>
                <a:gd name="T2" fmla="*/ 71 w 90"/>
                <a:gd name="T3" fmla="*/ 0 h 129"/>
                <a:gd name="T4" fmla="*/ 71 w 90"/>
                <a:gd name="T5" fmla="*/ 110 h 129"/>
                <a:gd name="T6" fmla="*/ 0 w 90"/>
                <a:gd name="T7" fmla="*/ 110 h 129"/>
                <a:gd name="T8" fmla="*/ 0 w 90"/>
                <a:gd name="T9" fmla="*/ 128 h 129"/>
                <a:gd name="T10" fmla="*/ 89 w 90"/>
                <a:gd name="T11" fmla="*/ 128 h 129"/>
                <a:gd name="T12" fmla="*/ 89 w 90"/>
                <a:gd name="T13" fmla="*/ 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129">
                  <a:moveTo>
                    <a:pt x="89" y="0"/>
                  </a:moveTo>
                  <a:lnTo>
                    <a:pt x="71" y="0"/>
                  </a:lnTo>
                  <a:lnTo>
                    <a:pt x="71" y="110"/>
                  </a:lnTo>
                  <a:lnTo>
                    <a:pt x="0" y="110"/>
                  </a:lnTo>
                  <a:lnTo>
                    <a:pt x="0" y="128"/>
                  </a:lnTo>
                  <a:lnTo>
                    <a:pt x="89" y="128"/>
                  </a:lnTo>
                  <a:lnTo>
                    <a:pt x="89" y="0"/>
                  </a:lnTo>
                </a:path>
              </a:pathLst>
            </a:custGeom>
            <a:solidFill>
              <a:srgbClr val="C0C0C0"/>
            </a:solidFill>
            <a:ln w="12700" cap="rnd" cmpd="sng">
              <a:solidFill>
                <a:srgbClr val="000000"/>
              </a:solidFill>
              <a:prstDash val="solid"/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grpSp>
          <p:nvGrpSpPr>
            <p:cNvPr id="135398" name="Group 230">
              <a:extLst>
                <a:ext uri="{FF2B5EF4-FFF2-40B4-BE49-F238E27FC236}">
                  <a16:creationId xmlns:a16="http://schemas.microsoft.com/office/drawing/2014/main" id="{2A8157B8-977F-6685-7104-4D62B35B9FC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149" y="2750"/>
              <a:ext cx="90" cy="130"/>
              <a:chOff x="4149" y="2750"/>
              <a:chExt cx="90" cy="130"/>
            </a:xfrm>
          </p:grpSpPr>
          <p:sp>
            <p:nvSpPr>
              <p:cNvPr id="135399" name="Freeform 231">
                <a:extLst>
                  <a:ext uri="{FF2B5EF4-FFF2-40B4-BE49-F238E27FC236}">
                    <a16:creationId xmlns:a16="http://schemas.microsoft.com/office/drawing/2014/main" id="{5C041EA9-9353-F293-7B03-ABE3C39850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67" y="2750"/>
                <a:ext cx="72" cy="130"/>
              </a:xfrm>
              <a:custGeom>
                <a:avLst/>
                <a:gdLst>
                  <a:gd name="T0" fmla="*/ 0 w 72"/>
                  <a:gd name="T1" fmla="*/ 0 h 130"/>
                  <a:gd name="T2" fmla="*/ 23 w 72"/>
                  <a:gd name="T3" fmla="*/ 39 h 130"/>
                  <a:gd name="T4" fmla="*/ 23 w 72"/>
                  <a:gd name="T5" fmla="*/ 114 h 130"/>
                  <a:gd name="T6" fmla="*/ 71 w 72"/>
                  <a:gd name="T7" fmla="*/ 114 h 130"/>
                  <a:gd name="T8" fmla="*/ 71 w 72"/>
                  <a:gd name="T9" fmla="*/ 129 h 130"/>
                  <a:gd name="T10" fmla="*/ 0 w 72"/>
                  <a:gd name="T11" fmla="*/ 129 h 130"/>
                  <a:gd name="T12" fmla="*/ 0 w 72"/>
                  <a:gd name="T13" fmla="*/ 0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2" h="130">
                    <a:moveTo>
                      <a:pt x="0" y="0"/>
                    </a:moveTo>
                    <a:lnTo>
                      <a:pt x="23" y="39"/>
                    </a:lnTo>
                    <a:lnTo>
                      <a:pt x="23" y="114"/>
                    </a:lnTo>
                    <a:lnTo>
                      <a:pt x="71" y="114"/>
                    </a:lnTo>
                    <a:lnTo>
                      <a:pt x="71" y="129"/>
                    </a:lnTo>
                    <a:lnTo>
                      <a:pt x="0" y="129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808080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35400" name="Freeform 232">
                <a:extLst>
                  <a:ext uri="{FF2B5EF4-FFF2-40B4-BE49-F238E27FC236}">
                    <a16:creationId xmlns:a16="http://schemas.microsoft.com/office/drawing/2014/main" id="{776560B3-30AC-4C75-13EF-DD23613B54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49" y="2750"/>
                <a:ext cx="90" cy="130"/>
              </a:xfrm>
              <a:custGeom>
                <a:avLst/>
                <a:gdLst>
                  <a:gd name="T0" fmla="*/ 0 w 90"/>
                  <a:gd name="T1" fmla="*/ 0 h 130"/>
                  <a:gd name="T2" fmla="*/ 17 w 90"/>
                  <a:gd name="T3" fmla="*/ 0 h 130"/>
                  <a:gd name="T4" fmla="*/ 17 w 90"/>
                  <a:gd name="T5" fmla="*/ 111 h 130"/>
                  <a:gd name="T6" fmla="*/ 89 w 90"/>
                  <a:gd name="T7" fmla="*/ 111 h 130"/>
                  <a:gd name="T8" fmla="*/ 89 w 90"/>
                  <a:gd name="T9" fmla="*/ 129 h 130"/>
                  <a:gd name="T10" fmla="*/ 0 w 90"/>
                  <a:gd name="T11" fmla="*/ 129 h 130"/>
                  <a:gd name="T12" fmla="*/ 0 w 90"/>
                  <a:gd name="T13" fmla="*/ 0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0" h="130">
                    <a:moveTo>
                      <a:pt x="0" y="0"/>
                    </a:moveTo>
                    <a:lnTo>
                      <a:pt x="17" y="0"/>
                    </a:lnTo>
                    <a:lnTo>
                      <a:pt x="17" y="111"/>
                    </a:lnTo>
                    <a:lnTo>
                      <a:pt x="89" y="111"/>
                    </a:lnTo>
                    <a:lnTo>
                      <a:pt x="89" y="129"/>
                    </a:lnTo>
                    <a:lnTo>
                      <a:pt x="0" y="129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C0C0C0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</p:grpSp>
      </p:grpSp>
      <p:sp>
        <p:nvSpPr>
          <p:cNvPr id="135401" name="Rectangle 233">
            <a:extLst>
              <a:ext uri="{FF2B5EF4-FFF2-40B4-BE49-F238E27FC236}">
                <a16:creationId xmlns:a16="http://schemas.microsoft.com/office/drawing/2014/main" id="{CA810220-0B03-83D3-2A66-42B3CA2CE2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53400" y="3886200"/>
            <a:ext cx="844550" cy="1009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3662" tIns="47625" rIns="93662" bIns="47625">
            <a:spAutoFit/>
          </a:bodyPr>
          <a:lstStyle>
            <a:lvl1pPr defTabSz="936625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463550" defTabSz="936625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925513" defTabSz="936625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389063" defTabSz="936625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1851025" defTabSz="936625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308225" defTabSz="9366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765425" defTabSz="9366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222625" defTabSz="9366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679825" defTabSz="9366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altLang="en-US" sz="2000">
                <a:latin typeface="Tahoma" panose="020B0604030504040204" pitchFamily="34" charset="0"/>
              </a:rPr>
              <a:t>World</a:t>
            </a:r>
          </a:p>
          <a:p>
            <a:pPr algn="ctr"/>
            <a:r>
              <a:rPr lang="en-US" altLang="en-US" sz="2000">
                <a:latin typeface="Tahoma" panose="020B0604030504040204" pitchFamily="34" charset="0"/>
              </a:rPr>
              <a:t>Wide</a:t>
            </a:r>
          </a:p>
          <a:p>
            <a:pPr algn="ctr"/>
            <a:r>
              <a:rPr lang="en-US" altLang="en-US" sz="2000">
                <a:latin typeface="Tahoma" panose="020B0604030504040204" pitchFamily="34" charset="0"/>
              </a:rPr>
              <a:t>Web</a:t>
            </a:r>
            <a:endParaRPr lang="en-US" altLang="en-US" sz="2000" b="1" i="1">
              <a:latin typeface="Tahoma" panose="020B0604030504040204" pitchFamily="34" charset="0"/>
            </a:endParaRPr>
          </a:p>
        </p:txBody>
      </p:sp>
      <p:graphicFrame>
        <p:nvGraphicFramePr>
          <p:cNvPr id="135402" name="Object 234">
            <a:extLst>
              <a:ext uri="{FF2B5EF4-FFF2-40B4-BE49-F238E27FC236}">
                <a16:creationId xmlns:a16="http://schemas.microsoft.com/office/drawing/2014/main" id="{2B546758-D4F4-DEA0-A4A7-391B243CD2E5}"/>
              </a:ext>
            </a:extLst>
          </p:cNvPr>
          <p:cNvGraphicFramePr>
            <a:graphicFrameLocks/>
          </p:cNvGraphicFramePr>
          <p:nvPr/>
        </p:nvGraphicFramePr>
        <p:xfrm>
          <a:off x="4191000" y="2057400"/>
          <a:ext cx="1530350" cy="1069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Art" r:id="rId2" imgW="3660480" imgH="3565440" progId="MS_ClipArt_Gallery.2">
                  <p:embed/>
                </p:oleObj>
              </mc:Choice>
              <mc:Fallback>
                <p:oleObj name="ClipArt" r:id="rId2" imgW="3660480" imgH="3565440" progId="MS_ClipArt_Gallery.2">
                  <p:embed/>
                  <p:pic>
                    <p:nvPicPr>
                      <p:cNvPr id="135402" name="Object 234">
                        <a:extLst>
                          <a:ext uri="{FF2B5EF4-FFF2-40B4-BE49-F238E27FC236}">
                            <a16:creationId xmlns:a16="http://schemas.microsoft.com/office/drawing/2014/main" id="{2B546758-D4F4-DEA0-A4A7-391B243CD2E5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91000" y="2057400"/>
                        <a:ext cx="1530350" cy="1069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35403" name="Picture 235">
            <a:extLst>
              <a:ext uri="{FF2B5EF4-FFF2-40B4-BE49-F238E27FC236}">
                <a16:creationId xmlns:a16="http://schemas.microsoft.com/office/drawing/2014/main" id="{8A6726E6-CBF8-592B-297D-9BD6F631BA4F}"/>
              </a:ext>
            </a:extLst>
          </p:cNvPr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7950" y="1612900"/>
            <a:ext cx="628650" cy="628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35404" name="Object 236">
            <a:extLst>
              <a:ext uri="{FF2B5EF4-FFF2-40B4-BE49-F238E27FC236}">
                <a16:creationId xmlns:a16="http://schemas.microsoft.com/office/drawing/2014/main" id="{18714999-B7A8-8F36-E7A8-4C27E08F27FB}"/>
              </a:ext>
            </a:extLst>
          </p:cNvPr>
          <p:cNvGraphicFramePr>
            <a:graphicFrameLocks/>
          </p:cNvGraphicFramePr>
          <p:nvPr/>
        </p:nvGraphicFramePr>
        <p:xfrm>
          <a:off x="3132138" y="2454275"/>
          <a:ext cx="269875" cy="731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Art" r:id="rId5" imgW="1352520" imgH="3659040" progId="MS_ClipArt_Gallery.2">
                  <p:embed/>
                </p:oleObj>
              </mc:Choice>
              <mc:Fallback>
                <p:oleObj name="ClipArt" r:id="rId5" imgW="1352520" imgH="3659040" progId="MS_ClipArt_Gallery.2">
                  <p:embed/>
                  <p:pic>
                    <p:nvPicPr>
                      <p:cNvPr id="135404" name="Object 236">
                        <a:extLst>
                          <a:ext uri="{FF2B5EF4-FFF2-40B4-BE49-F238E27FC236}">
                            <a16:creationId xmlns:a16="http://schemas.microsoft.com/office/drawing/2014/main" id="{18714999-B7A8-8F36-E7A8-4C27E08F27FB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32138" y="2454275"/>
                        <a:ext cx="269875" cy="731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5405" name="Line 237">
            <a:extLst>
              <a:ext uri="{FF2B5EF4-FFF2-40B4-BE49-F238E27FC236}">
                <a16:creationId xmlns:a16="http://schemas.microsoft.com/office/drawing/2014/main" id="{6D2E9B36-E199-2941-04CC-56DB63EC270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724400" y="2982913"/>
            <a:ext cx="685800" cy="533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stealth" w="med" len="lg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135406" name="AutoShape 238">
            <a:extLst>
              <a:ext uri="{FF2B5EF4-FFF2-40B4-BE49-F238E27FC236}">
                <a16:creationId xmlns:a16="http://schemas.microsoft.com/office/drawing/2014/main" id="{17EB1860-E2CD-1B87-93C8-11BA81DF6DF3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82550" y="1770063"/>
            <a:ext cx="3568700" cy="497417"/>
          </a:xfrm>
          <a:prstGeom prst="wedgeRoundRectCallout">
            <a:avLst>
              <a:gd name="adj1" fmla="val -37671"/>
              <a:gd name="adj2" fmla="val 66667"/>
              <a:gd name="adj3" fmla="val 16667"/>
            </a:avLst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graphicFrame>
        <p:nvGraphicFramePr>
          <p:cNvPr id="135407" name="Object 239">
            <a:extLst>
              <a:ext uri="{FF2B5EF4-FFF2-40B4-BE49-F238E27FC236}">
                <a16:creationId xmlns:a16="http://schemas.microsoft.com/office/drawing/2014/main" id="{2549DF95-4CE9-9191-B767-A4AC3BA350C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086600" y="3357563"/>
          <a:ext cx="1143000" cy="1076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7" imgW="873360" imgH="822600" progId="MS_ClipArt_Gallery.2">
                  <p:embed/>
                </p:oleObj>
              </mc:Choice>
              <mc:Fallback>
                <p:oleObj name="Clip" r:id="rId7" imgW="873360" imgH="822600" progId="MS_ClipArt_Gallery.2">
                  <p:embed/>
                  <p:pic>
                    <p:nvPicPr>
                      <p:cNvPr id="135407" name="Object 239">
                        <a:extLst>
                          <a:ext uri="{FF2B5EF4-FFF2-40B4-BE49-F238E27FC236}">
                            <a16:creationId xmlns:a16="http://schemas.microsoft.com/office/drawing/2014/main" id="{2549DF95-4CE9-9191-B767-A4AC3BA350C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86600" y="3357563"/>
                        <a:ext cx="1143000" cy="1076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2">
            <a:extLst>
              <a:ext uri="{FF2B5EF4-FFF2-40B4-BE49-F238E27FC236}">
                <a16:creationId xmlns:a16="http://schemas.microsoft.com/office/drawing/2014/main" id="{C703A878-68DD-E2D3-B100-5B1286CDC8E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/>
              <a:t>Problem: Data Management in Large Enterprises</a:t>
            </a:r>
          </a:p>
        </p:txBody>
      </p:sp>
      <p:sp>
        <p:nvSpPr>
          <p:cNvPr id="136195" name="Rectangle 3">
            <a:extLst>
              <a:ext uri="{FF2B5EF4-FFF2-40B4-BE49-F238E27FC236}">
                <a16:creationId xmlns:a16="http://schemas.microsoft.com/office/drawing/2014/main" id="{DFAF3961-08D7-61C0-1967-1FCCEE728B6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1676400"/>
            <a:ext cx="7772400" cy="2362200"/>
          </a:xfrm>
        </p:spPr>
        <p:txBody>
          <a:bodyPr/>
          <a:lstStyle/>
          <a:p>
            <a:r>
              <a:rPr lang="en-US" altLang="en-US" sz="2400">
                <a:latin typeface="Tahoma" panose="020B0604030504040204" pitchFamily="34" charset="0"/>
              </a:rPr>
              <a:t>Vertical fragmentation of informational systems (vertical stove pipes)</a:t>
            </a:r>
          </a:p>
          <a:p>
            <a:r>
              <a:rPr lang="en-US" altLang="en-US" sz="2400">
                <a:latin typeface="Tahoma" panose="020B0604030504040204" pitchFamily="34" charset="0"/>
              </a:rPr>
              <a:t>Result of application (user)-driven development of operational systems</a:t>
            </a:r>
            <a:endParaRPr lang="en-US" altLang="en-US"/>
          </a:p>
        </p:txBody>
      </p:sp>
      <p:sp>
        <p:nvSpPr>
          <p:cNvPr id="136196" name="Text Box 4">
            <a:extLst>
              <a:ext uri="{FF2B5EF4-FFF2-40B4-BE49-F238E27FC236}">
                <a16:creationId xmlns:a16="http://schemas.microsoft.com/office/drawing/2014/main" id="{A6B7BDDA-1C7A-8F97-C428-28B5F8275C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84325" y="5943600"/>
            <a:ext cx="2108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800">
                <a:solidFill>
                  <a:schemeClr val="tx1"/>
                </a:solidFill>
                <a:latin typeface="Times New Roman" panose="02020603050405020304" pitchFamily="18" charset="0"/>
              </a:rPr>
              <a:t>Sales Administration</a:t>
            </a:r>
            <a:endParaRPr lang="en-US" altLang="en-US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36197" name="Text Box 5">
            <a:extLst>
              <a:ext uri="{FF2B5EF4-FFF2-40B4-BE49-F238E27FC236}">
                <a16:creationId xmlns:a16="http://schemas.microsoft.com/office/drawing/2014/main" id="{88821980-2609-FCBF-4088-B10186A2B9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6200" y="5943600"/>
            <a:ext cx="9080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800">
                <a:solidFill>
                  <a:schemeClr val="tx1"/>
                </a:solidFill>
                <a:latin typeface="Times New Roman" panose="02020603050405020304" pitchFamily="18" charset="0"/>
              </a:rPr>
              <a:t>Finance</a:t>
            </a:r>
            <a:endParaRPr lang="en-US" altLang="en-US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36198" name="Text Box 6">
            <a:extLst>
              <a:ext uri="{FF2B5EF4-FFF2-40B4-BE49-F238E27FC236}">
                <a16:creationId xmlns:a16="http://schemas.microsoft.com/office/drawing/2014/main" id="{39C837B9-C84C-C545-744C-ED74CCB289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5943600"/>
            <a:ext cx="15430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800">
                <a:solidFill>
                  <a:schemeClr val="tx1"/>
                </a:solidFill>
                <a:latin typeface="Times New Roman" panose="02020603050405020304" pitchFamily="18" charset="0"/>
              </a:rPr>
              <a:t>Manufacturing</a:t>
            </a:r>
            <a:endParaRPr lang="en-US" altLang="en-US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36199" name="Text Box 7">
            <a:extLst>
              <a:ext uri="{FF2B5EF4-FFF2-40B4-BE49-F238E27FC236}">
                <a16:creationId xmlns:a16="http://schemas.microsoft.com/office/drawing/2014/main" id="{1838CAB6-32F9-E78C-DC37-9C6D75011D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39000" y="5943600"/>
            <a:ext cx="3556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800">
                <a:solidFill>
                  <a:schemeClr val="tx1"/>
                </a:solidFill>
                <a:latin typeface="Times New Roman" panose="02020603050405020304" pitchFamily="18" charset="0"/>
              </a:rPr>
              <a:t>...</a:t>
            </a:r>
            <a:endParaRPr lang="en-US" altLang="en-US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36200" name="AutoShape 8">
            <a:extLst>
              <a:ext uri="{FF2B5EF4-FFF2-40B4-BE49-F238E27FC236}">
                <a16:creationId xmlns:a16="http://schemas.microsoft.com/office/drawing/2014/main" id="{41388A1C-77BF-D930-5B4C-9F38EAC28B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57400" y="5181600"/>
            <a:ext cx="457200" cy="457200"/>
          </a:xfrm>
          <a:prstGeom prst="can">
            <a:avLst>
              <a:gd name="adj" fmla="val 25000"/>
            </a:avLst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136201" name="AutoShape 9">
            <a:extLst>
              <a:ext uri="{FF2B5EF4-FFF2-40B4-BE49-F238E27FC236}">
                <a16:creationId xmlns:a16="http://schemas.microsoft.com/office/drawing/2014/main" id="{9BAD2C90-7B54-8B72-3AAE-2F554198D7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9800" y="5334000"/>
            <a:ext cx="457200" cy="457200"/>
          </a:xfrm>
          <a:prstGeom prst="can">
            <a:avLst>
              <a:gd name="adj" fmla="val 25000"/>
            </a:avLst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136202" name="AutoShape 10">
            <a:extLst>
              <a:ext uri="{FF2B5EF4-FFF2-40B4-BE49-F238E27FC236}">
                <a16:creationId xmlns:a16="http://schemas.microsoft.com/office/drawing/2014/main" id="{3D6F31E8-08CB-EE41-12EF-427304DFD3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2200" y="5486400"/>
            <a:ext cx="457200" cy="457200"/>
          </a:xfrm>
          <a:prstGeom prst="can">
            <a:avLst>
              <a:gd name="adj" fmla="val 25000"/>
            </a:avLst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136203" name="AutoShape 11">
            <a:extLst>
              <a:ext uri="{FF2B5EF4-FFF2-40B4-BE49-F238E27FC236}">
                <a16:creationId xmlns:a16="http://schemas.microsoft.com/office/drawing/2014/main" id="{41D0F523-90C8-8E24-70CA-F19A33F03A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6200" y="5181600"/>
            <a:ext cx="457200" cy="457200"/>
          </a:xfrm>
          <a:prstGeom prst="can">
            <a:avLst>
              <a:gd name="adj" fmla="val 25000"/>
            </a:avLst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136204" name="AutoShape 12">
            <a:extLst>
              <a:ext uri="{FF2B5EF4-FFF2-40B4-BE49-F238E27FC236}">
                <a16:creationId xmlns:a16="http://schemas.microsoft.com/office/drawing/2014/main" id="{5D987A75-54EC-A074-F750-15125B7F4A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8600" y="5334000"/>
            <a:ext cx="457200" cy="457200"/>
          </a:xfrm>
          <a:prstGeom prst="can">
            <a:avLst>
              <a:gd name="adj" fmla="val 25000"/>
            </a:avLst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136205" name="AutoShape 13">
            <a:extLst>
              <a:ext uri="{FF2B5EF4-FFF2-40B4-BE49-F238E27FC236}">
                <a16:creationId xmlns:a16="http://schemas.microsoft.com/office/drawing/2014/main" id="{F76073C3-71FE-F025-203A-1144F5A818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1000" y="5486400"/>
            <a:ext cx="457200" cy="457200"/>
          </a:xfrm>
          <a:prstGeom prst="can">
            <a:avLst>
              <a:gd name="adj" fmla="val 25000"/>
            </a:avLst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136206" name="AutoShape 14">
            <a:extLst>
              <a:ext uri="{FF2B5EF4-FFF2-40B4-BE49-F238E27FC236}">
                <a16:creationId xmlns:a16="http://schemas.microsoft.com/office/drawing/2014/main" id="{4F1E3E1A-B9FE-D0F4-A46E-420B6897F5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38800" y="5181600"/>
            <a:ext cx="457200" cy="457200"/>
          </a:xfrm>
          <a:prstGeom prst="can">
            <a:avLst>
              <a:gd name="adj" fmla="val 25000"/>
            </a:avLst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136207" name="AutoShape 15">
            <a:extLst>
              <a:ext uri="{FF2B5EF4-FFF2-40B4-BE49-F238E27FC236}">
                <a16:creationId xmlns:a16="http://schemas.microsoft.com/office/drawing/2014/main" id="{0253E569-1E61-3707-8ED8-F35C73D1E1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1200" y="5334000"/>
            <a:ext cx="457200" cy="457200"/>
          </a:xfrm>
          <a:prstGeom prst="can">
            <a:avLst>
              <a:gd name="adj" fmla="val 25000"/>
            </a:avLst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136208" name="AutoShape 16">
            <a:extLst>
              <a:ext uri="{FF2B5EF4-FFF2-40B4-BE49-F238E27FC236}">
                <a16:creationId xmlns:a16="http://schemas.microsoft.com/office/drawing/2014/main" id="{DDB37158-A2FF-6BEE-3393-2F82070FFE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43600" y="5486400"/>
            <a:ext cx="457200" cy="457200"/>
          </a:xfrm>
          <a:prstGeom prst="can">
            <a:avLst>
              <a:gd name="adj" fmla="val 25000"/>
            </a:avLst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136209" name="Oval 17">
            <a:extLst>
              <a:ext uri="{FF2B5EF4-FFF2-40B4-BE49-F238E27FC236}">
                <a16:creationId xmlns:a16="http://schemas.microsoft.com/office/drawing/2014/main" id="{79136D45-F771-7B37-77AD-4F7F4B5385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2600" y="4419600"/>
            <a:ext cx="685800" cy="3810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136210" name="Oval 18">
            <a:extLst>
              <a:ext uri="{FF2B5EF4-FFF2-40B4-BE49-F238E27FC236}">
                <a16:creationId xmlns:a16="http://schemas.microsoft.com/office/drawing/2014/main" id="{9DEBF137-F112-57D9-6EDC-98AF8AC177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4572000"/>
            <a:ext cx="685800" cy="3810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136211" name="Oval 19">
            <a:extLst>
              <a:ext uri="{FF2B5EF4-FFF2-40B4-BE49-F238E27FC236}">
                <a16:creationId xmlns:a16="http://schemas.microsoft.com/office/drawing/2014/main" id="{46FD43D5-9948-BACA-80FF-B428D4EA59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57400" y="4724400"/>
            <a:ext cx="685800" cy="3810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136212" name="AutoShape 20">
            <a:extLst>
              <a:ext uri="{FF2B5EF4-FFF2-40B4-BE49-F238E27FC236}">
                <a16:creationId xmlns:a16="http://schemas.microsoft.com/office/drawing/2014/main" id="{61F76874-0AFD-F168-C1BA-3A9EEFE11C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0200" y="3733800"/>
            <a:ext cx="457200" cy="228600"/>
          </a:xfrm>
          <a:prstGeom prst="flowChartProcess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136213" name="AutoShape 21">
            <a:extLst>
              <a:ext uri="{FF2B5EF4-FFF2-40B4-BE49-F238E27FC236}">
                <a16:creationId xmlns:a16="http://schemas.microsoft.com/office/drawing/2014/main" id="{93BDF18D-BEE8-428B-43E1-F0D6C56C2A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2600" y="3886200"/>
            <a:ext cx="457200" cy="228600"/>
          </a:xfrm>
          <a:prstGeom prst="flowChartProcess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136214" name="AutoShape 22">
            <a:extLst>
              <a:ext uri="{FF2B5EF4-FFF2-40B4-BE49-F238E27FC236}">
                <a16:creationId xmlns:a16="http://schemas.microsoft.com/office/drawing/2014/main" id="{E28C4941-2C48-314F-0758-27A49807F8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4038600"/>
            <a:ext cx="457200" cy="228600"/>
          </a:xfrm>
          <a:prstGeom prst="flowChartProcess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136215" name="Line 23">
            <a:extLst>
              <a:ext uri="{FF2B5EF4-FFF2-40B4-BE49-F238E27FC236}">
                <a16:creationId xmlns:a16="http://schemas.microsoft.com/office/drawing/2014/main" id="{B91BE873-568E-A90B-C80E-24CA7E5E65D4}"/>
              </a:ext>
            </a:extLst>
          </p:cNvPr>
          <p:cNvSpPr>
            <a:spLocks noChangeShapeType="1"/>
          </p:cNvSpPr>
          <p:nvPr/>
        </p:nvSpPr>
        <p:spPr bwMode="auto">
          <a:xfrm>
            <a:off x="3505200" y="3962400"/>
            <a:ext cx="0" cy="1905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136216" name="Line 24">
            <a:extLst>
              <a:ext uri="{FF2B5EF4-FFF2-40B4-BE49-F238E27FC236}">
                <a16:creationId xmlns:a16="http://schemas.microsoft.com/office/drawing/2014/main" id="{CEAE71AB-CE11-1675-CB45-B353E8315E2E}"/>
              </a:ext>
            </a:extLst>
          </p:cNvPr>
          <p:cNvSpPr>
            <a:spLocks noChangeShapeType="1"/>
          </p:cNvSpPr>
          <p:nvPr/>
        </p:nvSpPr>
        <p:spPr bwMode="auto">
          <a:xfrm>
            <a:off x="5181600" y="4038600"/>
            <a:ext cx="0" cy="1905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136217" name="Text Box 25">
            <a:extLst>
              <a:ext uri="{FF2B5EF4-FFF2-40B4-BE49-F238E27FC236}">
                <a16:creationId xmlns:a16="http://schemas.microsoft.com/office/drawing/2014/main" id="{D622DC52-26E8-2534-7041-22979669B8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400" y="3276600"/>
            <a:ext cx="15367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800">
                <a:solidFill>
                  <a:schemeClr val="tx1"/>
                </a:solidFill>
                <a:latin typeface="Times New Roman" panose="02020603050405020304" pitchFamily="18" charset="0"/>
              </a:rPr>
              <a:t>Sales Planning</a:t>
            </a:r>
            <a:endParaRPr lang="en-US" altLang="en-US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36218" name="Text Box 26">
            <a:extLst>
              <a:ext uri="{FF2B5EF4-FFF2-40B4-BE49-F238E27FC236}">
                <a16:creationId xmlns:a16="http://schemas.microsoft.com/office/drawing/2014/main" id="{1F4080E8-C70D-9ED6-F76F-AB04B1185F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7400" y="3505200"/>
            <a:ext cx="14351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800">
                <a:solidFill>
                  <a:schemeClr val="tx1"/>
                </a:solidFill>
                <a:latin typeface="Times New Roman" panose="02020603050405020304" pitchFamily="18" charset="0"/>
              </a:rPr>
              <a:t>Stock Mngmt</a:t>
            </a:r>
            <a:endParaRPr lang="en-US" altLang="en-US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36219" name="Text Box 27">
            <a:extLst>
              <a:ext uri="{FF2B5EF4-FFF2-40B4-BE49-F238E27FC236}">
                <a16:creationId xmlns:a16="http://schemas.microsoft.com/office/drawing/2014/main" id="{3A2F199E-B69A-47DE-0330-013D48B496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43200" y="3886200"/>
            <a:ext cx="3556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800">
                <a:solidFill>
                  <a:schemeClr val="tx1"/>
                </a:solidFill>
                <a:latin typeface="Times New Roman" panose="02020603050405020304" pitchFamily="18" charset="0"/>
              </a:rPr>
              <a:t>...</a:t>
            </a:r>
            <a:endParaRPr lang="en-US" altLang="en-US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36220" name="Oval 28">
            <a:extLst>
              <a:ext uri="{FF2B5EF4-FFF2-40B4-BE49-F238E27FC236}">
                <a16:creationId xmlns:a16="http://schemas.microsoft.com/office/drawing/2014/main" id="{1B7505F5-9638-3F65-25C9-A8715B0D96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0" y="4419600"/>
            <a:ext cx="685800" cy="3810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136221" name="Oval 29">
            <a:extLst>
              <a:ext uri="{FF2B5EF4-FFF2-40B4-BE49-F238E27FC236}">
                <a16:creationId xmlns:a16="http://schemas.microsoft.com/office/drawing/2014/main" id="{FFDA0316-E137-23E1-F439-B25888285B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2400" y="4572000"/>
            <a:ext cx="685800" cy="3810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136222" name="Oval 30">
            <a:extLst>
              <a:ext uri="{FF2B5EF4-FFF2-40B4-BE49-F238E27FC236}">
                <a16:creationId xmlns:a16="http://schemas.microsoft.com/office/drawing/2014/main" id="{5F2B8121-D6B3-ABC4-2910-18E0D7F3D4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4800" y="4724400"/>
            <a:ext cx="685800" cy="3810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136223" name="AutoShape 31">
            <a:extLst>
              <a:ext uri="{FF2B5EF4-FFF2-40B4-BE49-F238E27FC236}">
                <a16:creationId xmlns:a16="http://schemas.microsoft.com/office/drawing/2014/main" id="{50ACA269-32FA-E93A-6B1C-BBD70069C9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0" y="3733800"/>
            <a:ext cx="457200" cy="228600"/>
          </a:xfrm>
          <a:prstGeom prst="flowChartProcess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136224" name="AutoShape 32">
            <a:extLst>
              <a:ext uri="{FF2B5EF4-FFF2-40B4-BE49-F238E27FC236}">
                <a16:creationId xmlns:a16="http://schemas.microsoft.com/office/drawing/2014/main" id="{86D58F12-BFDF-73CB-6159-E48F518495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0" y="3886200"/>
            <a:ext cx="457200" cy="228600"/>
          </a:xfrm>
          <a:prstGeom prst="flowChartProcess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136225" name="AutoShape 33">
            <a:extLst>
              <a:ext uri="{FF2B5EF4-FFF2-40B4-BE49-F238E27FC236}">
                <a16:creationId xmlns:a16="http://schemas.microsoft.com/office/drawing/2014/main" id="{3E77F483-72CF-ADFF-C97F-8709D52B29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2400" y="4038600"/>
            <a:ext cx="457200" cy="228600"/>
          </a:xfrm>
          <a:prstGeom prst="flowChartProcess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136226" name="Text Box 34">
            <a:extLst>
              <a:ext uri="{FF2B5EF4-FFF2-40B4-BE49-F238E27FC236}">
                <a16:creationId xmlns:a16="http://schemas.microsoft.com/office/drawing/2014/main" id="{5C87F5A6-C670-1F2E-71B4-E15BBDC9A7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52800" y="3276600"/>
            <a:ext cx="10477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800">
                <a:solidFill>
                  <a:schemeClr val="tx1"/>
                </a:solidFill>
                <a:latin typeface="Times New Roman" panose="02020603050405020304" pitchFamily="18" charset="0"/>
              </a:rPr>
              <a:t>Suppliers</a:t>
            </a:r>
            <a:endParaRPr lang="en-US" altLang="en-US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36227" name="Text Box 35">
            <a:extLst>
              <a:ext uri="{FF2B5EF4-FFF2-40B4-BE49-F238E27FC236}">
                <a16:creationId xmlns:a16="http://schemas.microsoft.com/office/drawing/2014/main" id="{816E3F60-F8CD-E61F-E66A-2AECFFAFE0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00600" y="3886200"/>
            <a:ext cx="3556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800">
                <a:solidFill>
                  <a:schemeClr val="tx1"/>
                </a:solidFill>
                <a:latin typeface="Times New Roman" panose="02020603050405020304" pitchFamily="18" charset="0"/>
              </a:rPr>
              <a:t>...</a:t>
            </a:r>
            <a:endParaRPr lang="en-US" altLang="en-US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36228" name="Text Box 36">
            <a:extLst>
              <a:ext uri="{FF2B5EF4-FFF2-40B4-BE49-F238E27FC236}">
                <a16:creationId xmlns:a16="http://schemas.microsoft.com/office/drawing/2014/main" id="{84B18046-7B10-6B75-F6D9-97E7750547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67200" y="3581400"/>
            <a:ext cx="13589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800">
                <a:solidFill>
                  <a:schemeClr val="tx1"/>
                </a:solidFill>
                <a:latin typeface="Times New Roman" panose="02020603050405020304" pitchFamily="18" charset="0"/>
              </a:rPr>
              <a:t>Debt Mngmt</a:t>
            </a:r>
            <a:endParaRPr lang="en-US" altLang="en-US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36229" name="Oval 37">
            <a:extLst>
              <a:ext uri="{FF2B5EF4-FFF2-40B4-BE49-F238E27FC236}">
                <a16:creationId xmlns:a16="http://schemas.microsoft.com/office/drawing/2014/main" id="{4F973025-729F-D8FD-902C-0CBEF23234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67400" y="4495800"/>
            <a:ext cx="685800" cy="3810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136230" name="Oval 38">
            <a:extLst>
              <a:ext uri="{FF2B5EF4-FFF2-40B4-BE49-F238E27FC236}">
                <a16:creationId xmlns:a16="http://schemas.microsoft.com/office/drawing/2014/main" id="{62DDE139-DA53-AF0F-13BD-4133EDAFAB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9800" y="4648200"/>
            <a:ext cx="685800" cy="3810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136231" name="Oval 39">
            <a:extLst>
              <a:ext uri="{FF2B5EF4-FFF2-40B4-BE49-F238E27FC236}">
                <a16:creationId xmlns:a16="http://schemas.microsoft.com/office/drawing/2014/main" id="{751927D3-2F4D-3B2C-92E0-F77D220764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2200" y="4800600"/>
            <a:ext cx="685800" cy="3810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136232" name="AutoShape 40">
            <a:extLst>
              <a:ext uri="{FF2B5EF4-FFF2-40B4-BE49-F238E27FC236}">
                <a16:creationId xmlns:a16="http://schemas.microsoft.com/office/drawing/2014/main" id="{6B11ADCE-7460-7B04-9C16-D8B97937AE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15000" y="3810000"/>
            <a:ext cx="457200" cy="228600"/>
          </a:xfrm>
          <a:prstGeom prst="flowChartProcess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136233" name="AutoShape 41">
            <a:extLst>
              <a:ext uri="{FF2B5EF4-FFF2-40B4-BE49-F238E27FC236}">
                <a16:creationId xmlns:a16="http://schemas.microsoft.com/office/drawing/2014/main" id="{120CCC8A-6AC6-360A-A6F2-E4F857A22C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67400" y="3962400"/>
            <a:ext cx="457200" cy="228600"/>
          </a:xfrm>
          <a:prstGeom prst="flowChartProcess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136234" name="AutoShape 42">
            <a:extLst>
              <a:ext uri="{FF2B5EF4-FFF2-40B4-BE49-F238E27FC236}">
                <a16:creationId xmlns:a16="http://schemas.microsoft.com/office/drawing/2014/main" id="{85A7367A-05E4-5C54-9BCD-BFF7F56F79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9800" y="4114800"/>
            <a:ext cx="457200" cy="228600"/>
          </a:xfrm>
          <a:prstGeom prst="flowChartProcess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136235" name="Text Box 43">
            <a:extLst>
              <a:ext uri="{FF2B5EF4-FFF2-40B4-BE49-F238E27FC236}">
                <a16:creationId xmlns:a16="http://schemas.microsoft.com/office/drawing/2014/main" id="{58C241AE-09B4-8B7C-F98C-5F29AE9F09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10200" y="3352800"/>
            <a:ext cx="1454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800">
                <a:solidFill>
                  <a:schemeClr val="tx1"/>
                </a:solidFill>
                <a:latin typeface="Times New Roman" panose="02020603050405020304" pitchFamily="18" charset="0"/>
              </a:rPr>
              <a:t>Num. Control</a:t>
            </a:r>
            <a:endParaRPr lang="en-US" altLang="en-US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36236" name="Text Box 44">
            <a:extLst>
              <a:ext uri="{FF2B5EF4-FFF2-40B4-BE49-F238E27FC236}">
                <a16:creationId xmlns:a16="http://schemas.microsoft.com/office/drawing/2014/main" id="{EE338FBB-C6B4-3AB6-C0C2-CD1A9AD93B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0" y="3962400"/>
            <a:ext cx="3556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800">
                <a:solidFill>
                  <a:schemeClr val="tx1"/>
                </a:solidFill>
                <a:latin typeface="Times New Roman" panose="02020603050405020304" pitchFamily="18" charset="0"/>
              </a:rPr>
              <a:t>...</a:t>
            </a:r>
            <a:endParaRPr lang="en-US" altLang="en-US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36237" name="Text Box 45">
            <a:extLst>
              <a:ext uri="{FF2B5EF4-FFF2-40B4-BE49-F238E27FC236}">
                <a16:creationId xmlns:a16="http://schemas.microsoft.com/office/drawing/2014/main" id="{AF66FD09-14C4-600D-9D6F-98813490EA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72200" y="3657600"/>
            <a:ext cx="1073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800">
                <a:solidFill>
                  <a:schemeClr val="tx1"/>
                </a:solidFill>
                <a:latin typeface="Times New Roman" panose="02020603050405020304" pitchFamily="18" charset="0"/>
              </a:rPr>
              <a:t>Inventory</a:t>
            </a:r>
            <a:endParaRPr lang="en-US" altLang="en-US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2">
            <a:extLst>
              <a:ext uri="{FF2B5EF4-FFF2-40B4-BE49-F238E27FC236}">
                <a16:creationId xmlns:a16="http://schemas.microsoft.com/office/drawing/2014/main" id="{6F582B46-4901-5D6F-8106-0CF3D9F0599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33400" y="304800"/>
            <a:ext cx="9144000" cy="1143000"/>
          </a:xfrm>
        </p:spPr>
        <p:txBody>
          <a:bodyPr/>
          <a:lstStyle/>
          <a:p>
            <a:r>
              <a:rPr lang="en-US" altLang="en-US"/>
              <a:t>Goal: Unified Access to Data</a:t>
            </a:r>
          </a:p>
        </p:txBody>
      </p:sp>
      <p:sp>
        <p:nvSpPr>
          <p:cNvPr id="137219" name="Line 3">
            <a:extLst>
              <a:ext uri="{FF2B5EF4-FFF2-40B4-BE49-F238E27FC236}">
                <a16:creationId xmlns:a16="http://schemas.microsoft.com/office/drawing/2014/main" id="{C8BDA44A-CB53-21A3-17B3-C784E7FD8417}"/>
              </a:ext>
            </a:extLst>
          </p:cNvPr>
          <p:cNvSpPr>
            <a:spLocks noChangeShapeType="1"/>
          </p:cNvSpPr>
          <p:nvPr/>
        </p:nvSpPr>
        <p:spPr bwMode="auto">
          <a:xfrm>
            <a:off x="5861050" y="2894013"/>
            <a:ext cx="1676400" cy="685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stealth" w="med" len="lg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137220" name="Line 4">
            <a:extLst>
              <a:ext uri="{FF2B5EF4-FFF2-40B4-BE49-F238E27FC236}">
                <a16:creationId xmlns:a16="http://schemas.microsoft.com/office/drawing/2014/main" id="{F3137676-4713-D92E-DDC1-F096ED69DBF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203450" y="2894013"/>
            <a:ext cx="1524000" cy="533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stealth" w="med" len="lg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137221" name="Line 5">
            <a:extLst>
              <a:ext uri="{FF2B5EF4-FFF2-40B4-BE49-F238E27FC236}">
                <a16:creationId xmlns:a16="http://schemas.microsoft.com/office/drawing/2014/main" id="{1D9ADA72-D30B-7902-8C7B-B230872879E8}"/>
              </a:ext>
            </a:extLst>
          </p:cNvPr>
          <p:cNvSpPr>
            <a:spLocks noChangeShapeType="1"/>
          </p:cNvSpPr>
          <p:nvPr/>
        </p:nvSpPr>
        <p:spPr bwMode="auto">
          <a:xfrm>
            <a:off x="4870450" y="2894013"/>
            <a:ext cx="609600" cy="609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stealth" w="med" len="lg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137222" name="Line 6">
            <a:extLst>
              <a:ext uri="{FF2B5EF4-FFF2-40B4-BE49-F238E27FC236}">
                <a16:creationId xmlns:a16="http://schemas.microsoft.com/office/drawing/2014/main" id="{76E65EB2-A560-4E50-B6B0-AD5FF567291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803650" y="2894013"/>
            <a:ext cx="533400" cy="762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stealth" w="med" len="lg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grpSp>
        <p:nvGrpSpPr>
          <p:cNvPr id="137223" name="Group 7">
            <a:extLst>
              <a:ext uri="{FF2B5EF4-FFF2-40B4-BE49-F238E27FC236}">
                <a16:creationId xmlns:a16="http://schemas.microsoft.com/office/drawing/2014/main" id="{C721ACF8-0A79-892A-1D51-C04135EC2CD7}"/>
              </a:ext>
            </a:extLst>
          </p:cNvPr>
          <p:cNvGrpSpPr>
            <a:grpSpLocks/>
          </p:cNvGrpSpPr>
          <p:nvPr/>
        </p:nvGrpSpPr>
        <p:grpSpPr bwMode="auto">
          <a:xfrm>
            <a:off x="2971800" y="2362200"/>
            <a:ext cx="3263900" cy="520700"/>
            <a:chOff x="1876" y="1393"/>
            <a:chExt cx="2056" cy="328"/>
          </a:xfrm>
        </p:grpSpPr>
        <p:sp>
          <p:nvSpPr>
            <p:cNvPr id="137224" name="Rectangle 8">
              <a:extLst>
                <a:ext uri="{FF2B5EF4-FFF2-40B4-BE49-F238E27FC236}">
                  <a16:creationId xmlns:a16="http://schemas.microsoft.com/office/drawing/2014/main" id="{B50C905C-1E47-7822-7100-C04F4DF152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76" y="1393"/>
              <a:ext cx="2056" cy="328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37225" name="Rectangle 9">
              <a:extLst>
                <a:ext uri="{FF2B5EF4-FFF2-40B4-BE49-F238E27FC236}">
                  <a16:creationId xmlns:a16="http://schemas.microsoft.com/office/drawing/2014/main" id="{31DC45CF-FC80-C01A-C7B9-A40BF210E7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5" y="1432"/>
              <a:ext cx="1918" cy="250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8" rIns="92075" bIns="46038">
              <a:spAutoFit/>
            </a:bodyPr>
            <a:lstStyle/>
            <a:p>
              <a:pPr algn="ctr"/>
              <a:r>
                <a:rPr lang="en-US" altLang="en-US" sz="2000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Integration System</a:t>
              </a:r>
            </a:p>
          </p:txBody>
        </p:sp>
      </p:grpSp>
      <p:sp>
        <p:nvSpPr>
          <p:cNvPr id="137226" name="Line 10">
            <a:extLst>
              <a:ext uri="{FF2B5EF4-FFF2-40B4-BE49-F238E27FC236}">
                <a16:creationId xmlns:a16="http://schemas.microsoft.com/office/drawing/2014/main" id="{EEB73C13-7597-541B-A5FD-B336339F2CFF}"/>
              </a:ext>
            </a:extLst>
          </p:cNvPr>
          <p:cNvSpPr>
            <a:spLocks noChangeShapeType="1"/>
          </p:cNvSpPr>
          <p:nvPr/>
        </p:nvSpPr>
        <p:spPr bwMode="auto">
          <a:xfrm>
            <a:off x="4641850" y="1751013"/>
            <a:ext cx="0" cy="609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stealth" w="med" len="lg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137227" name="Rectangle 11">
            <a:extLst>
              <a:ext uri="{FF2B5EF4-FFF2-40B4-BE49-F238E27FC236}">
                <a16:creationId xmlns:a16="http://schemas.microsoft.com/office/drawing/2014/main" id="{A7F06393-67B1-4C82-4982-D84F2FF625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4800600"/>
            <a:ext cx="8229600" cy="160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20000"/>
              </a:spcBef>
              <a:buFontTx/>
              <a:buChar char="•"/>
            </a:pPr>
            <a:r>
              <a:rPr lang="en-US" altLang="en-US" sz="2800"/>
              <a:t>Collects and combines information</a:t>
            </a:r>
          </a:p>
          <a:p>
            <a:pPr>
              <a:spcBef>
                <a:spcPct val="20000"/>
              </a:spcBef>
              <a:buFontTx/>
              <a:buChar char="•"/>
            </a:pPr>
            <a:r>
              <a:rPr lang="en-US" altLang="en-US" sz="2800"/>
              <a:t>Provides integrated view, uniform user interface</a:t>
            </a:r>
          </a:p>
          <a:p>
            <a:pPr>
              <a:spcBef>
                <a:spcPct val="20000"/>
              </a:spcBef>
              <a:buFontTx/>
              <a:buChar char="•"/>
            </a:pPr>
            <a:r>
              <a:rPr lang="en-US" altLang="en-US" sz="2800"/>
              <a:t>Supports sharing</a:t>
            </a:r>
          </a:p>
        </p:txBody>
      </p:sp>
      <p:grpSp>
        <p:nvGrpSpPr>
          <p:cNvPr id="137228" name="Group 12">
            <a:extLst>
              <a:ext uri="{FF2B5EF4-FFF2-40B4-BE49-F238E27FC236}">
                <a16:creationId xmlns:a16="http://schemas.microsoft.com/office/drawing/2014/main" id="{99C12EFB-EF4A-B149-E1EB-B806F60F4851}"/>
              </a:ext>
            </a:extLst>
          </p:cNvPr>
          <p:cNvGrpSpPr>
            <a:grpSpLocks/>
          </p:cNvGrpSpPr>
          <p:nvPr/>
        </p:nvGrpSpPr>
        <p:grpSpPr bwMode="auto">
          <a:xfrm>
            <a:off x="339725" y="3349625"/>
            <a:ext cx="2014538" cy="1303338"/>
            <a:chOff x="218" y="2015"/>
            <a:chExt cx="1269" cy="821"/>
          </a:xfrm>
        </p:grpSpPr>
        <p:sp>
          <p:nvSpPr>
            <p:cNvPr id="137229" name="Freeform 13">
              <a:extLst>
                <a:ext uri="{FF2B5EF4-FFF2-40B4-BE49-F238E27FC236}">
                  <a16:creationId xmlns:a16="http://schemas.microsoft.com/office/drawing/2014/main" id="{582690CE-8924-4278-1C5E-ECC29A87769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8" y="2015"/>
              <a:ext cx="1269" cy="821"/>
            </a:xfrm>
            <a:custGeom>
              <a:avLst/>
              <a:gdLst>
                <a:gd name="T0" fmla="*/ 152 w 1269"/>
                <a:gd name="T1" fmla="*/ 217 h 821"/>
                <a:gd name="T2" fmla="*/ 69 w 1269"/>
                <a:gd name="T3" fmla="*/ 267 h 821"/>
                <a:gd name="T4" fmla="*/ 27 w 1269"/>
                <a:gd name="T5" fmla="*/ 352 h 821"/>
                <a:gd name="T6" fmla="*/ 110 w 1269"/>
                <a:gd name="T7" fmla="*/ 385 h 821"/>
                <a:gd name="T8" fmla="*/ 138 w 1269"/>
                <a:gd name="T9" fmla="*/ 402 h 821"/>
                <a:gd name="T10" fmla="*/ 55 w 1269"/>
                <a:gd name="T11" fmla="*/ 484 h 821"/>
                <a:gd name="T12" fmla="*/ 0 w 1269"/>
                <a:gd name="T13" fmla="*/ 585 h 821"/>
                <a:gd name="T14" fmla="*/ 41 w 1269"/>
                <a:gd name="T15" fmla="*/ 669 h 821"/>
                <a:gd name="T16" fmla="*/ 124 w 1269"/>
                <a:gd name="T17" fmla="*/ 669 h 821"/>
                <a:gd name="T18" fmla="*/ 164 w 1269"/>
                <a:gd name="T19" fmla="*/ 701 h 821"/>
                <a:gd name="T20" fmla="*/ 206 w 1269"/>
                <a:gd name="T21" fmla="*/ 768 h 821"/>
                <a:gd name="T22" fmla="*/ 289 w 1269"/>
                <a:gd name="T23" fmla="*/ 802 h 821"/>
                <a:gd name="T24" fmla="*/ 372 w 1269"/>
                <a:gd name="T25" fmla="*/ 802 h 821"/>
                <a:gd name="T26" fmla="*/ 455 w 1269"/>
                <a:gd name="T27" fmla="*/ 768 h 821"/>
                <a:gd name="T28" fmla="*/ 523 w 1269"/>
                <a:gd name="T29" fmla="*/ 736 h 821"/>
                <a:gd name="T30" fmla="*/ 606 w 1269"/>
                <a:gd name="T31" fmla="*/ 768 h 821"/>
                <a:gd name="T32" fmla="*/ 689 w 1269"/>
                <a:gd name="T33" fmla="*/ 785 h 821"/>
                <a:gd name="T34" fmla="*/ 772 w 1269"/>
                <a:gd name="T35" fmla="*/ 768 h 821"/>
                <a:gd name="T36" fmla="*/ 840 w 1269"/>
                <a:gd name="T37" fmla="*/ 701 h 821"/>
                <a:gd name="T38" fmla="*/ 909 w 1269"/>
                <a:gd name="T39" fmla="*/ 684 h 821"/>
                <a:gd name="T40" fmla="*/ 992 w 1269"/>
                <a:gd name="T41" fmla="*/ 701 h 821"/>
                <a:gd name="T42" fmla="*/ 1075 w 1269"/>
                <a:gd name="T43" fmla="*/ 701 h 821"/>
                <a:gd name="T44" fmla="*/ 1143 w 1269"/>
                <a:gd name="T45" fmla="*/ 619 h 821"/>
                <a:gd name="T46" fmla="*/ 1171 w 1269"/>
                <a:gd name="T47" fmla="*/ 518 h 821"/>
                <a:gd name="T48" fmla="*/ 1254 w 1269"/>
                <a:gd name="T49" fmla="*/ 484 h 821"/>
                <a:gd name="T50" fmla="*/ 1240 w 1269"/>
                <a:gd name="T51" fmla="*/ 385 h 821"/>
                <a:gd name="T52" fmla="*/ 1157 w 1269"/>
                <a:gd name="T53" fmla="*/ 301 h 821"/>
                <a:gd name="T54" fmla="*/ 1075 w 1269"/>
                <a:gd name="T55" fmla="*/ 234 h 821"/>
                <a:gd name="T56" fmla="*/ 1103 w 1269"/>
                <a:gd name="T57" fmla="*/ 183 h 821"/>
                <a:gd name="T58" fmla="*/ 1115 w 1269"/>
                <a:gd name="T59" fmla="*/ 83 h 821"/>
                <a:gd name="T60" fmla="*/ 1033 w 1269"/>
                <a:gd name="T61" fmla="*/ 51 h 821"/>
                <a:gd name="T62" fmla="*/ 951 w 1269"/>
                <a:gd name="T63" fmla="*/ 51 h 821"/>
                <a:gd name="T64" fmla="*/ 909 w 1269"/>
                <a:gd name="T65" fmla="*/ 17 h 821"/>
                <a:gd name="T66" fmla="*/ 812 w 1269"/>
                <a:gd name="T67" fmla="*/ 0 h 821"/>
                <a:gd name="T68" fmla="*/ 730 w 1269"/>
                <a:gd name="T69" fmla="*/ 0 h 821"/>
                <a:gd name="T70" fmla="*/ 647 w 1269"/>
                <a:gd name="T71" fmla="*/ 34 h 821"/>
                <a:gd name="T72" fmla="*/ 564 w 1269"/>
                <a:gd name="T73" fmla="*/ 51 h 821"/>
                <a:gd name="T74" fmla="*/ 523 w 1269"/>
                <a:gd name="T75" fmla="*/ 51 h 821"/>
                <a:gd name="T76" fmla="*/ 441 w 1269"/>
                <a:gd name="T77" fmla="*/ 17 h 821"/>
                <a:gd name="T78" fmla="*/ 358 w 1269"/>
                <a:gd name="T79" fmla="*/ 17 h 821"/>
                <a:gd name="T80" fmla="*/ 275 w 1269"/>
                <a:gd name="T81" fmla="*/ 34 h 821"/>
                <a:gd name="T82" fmla="*/ 192 w 1269"/>
                <a:gd name="T83" fmla="*/ 100 h 821"/>
                <a:gd name="T84" fmla="*/ 164 w 1269"/>
                <a:gd name="T85" fmla="*/ 200 h 8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269" h="821">
                  <a:moveTo>
                    <a:pt x="178" y="251"/>
                  </a:moveTo>
                  <a:lnTo>
                    <a:pt x="178" y="217"/>
                  </a:lnTo>
                  <a:lnTo>
                    <a:pt x="152" y="217"/>
                  </a:lnTo>
                  <a:lnTo>
                    <a:pt x="124" y="234"/>
                  </a:lnTo>
                  <a:lnTo>
                    <a:pt x="96" y="251"/>
                  </a:lnTo>
                  <a:lnTo>
                    <a:pt x="69" y="267"/>
                  </a:lnTo>
                  <a:lnTo>
                    <a:pt x="41" y="284"/>
                  </a:lnTo>
                  <a:lnTo>
                    <a:pt x="27" y="318"/>
                  </a:lnTo>
                  <a:lnTo>
                    <a:pt x="27" y="352"/>
                  </a:lnTo>
                  <a:lnTo>
                    <a:pt x="55" y="368"/>
                  </a:lnTo>
                  <a:lnTo>
                    <a:pt x="82" y="385"/>
                  </a:lnTo>
                  <a:lnTo>
                    <a:pt x="110" y="385"/>
                  </a:lnTo>
                  <a:lnTo>
                    <a:pt x="138" y="385"/>
                  </a:lnTo>
                  <a:lnTo>
                    <a:pt x="164" y="402"/>
                  </a:lnTo>
                  <a:lnTo>
                    <a:pt x="138" y="402"/>
                  </a:lnTo>
                  <a:lnTo>
                    <a:pt x="110" y="434"/>
                  </a:lnTo>
                  <a:lnTo>
                    <a:pt x="82" y="451"/>
                  </a:lnTo>
                  <a:lnTo>
                    <a:pt x="55" y="484"/>
                  </a:lnTo>
                  <a:lnTo>
                    <a:pt x="27" y="518"/>
                  </a:lnTo>
                  <a:lnTo>
                    <a:pt x="13" y="552"/>
                  </a:lnTo>
                  <a:lnTo>
                    <a:pt x="0" y="585"/>
                  </a:lnTo>
                  <a:lnTo>
                    <a:pt x="0" y="619"/>
                  </a:lnTo>
                  <a:lnTo>
                    <a:pt x="13" y="669"/>
                  </a:lnTo>
                  <a:lnTo>
                    <a:pt x="41" y="669"/>
                  </a:lnTo>
                  <a:lnTo>
                    <a:pt x="69" y="669"/>
                  </a:lnTo>
                  <a:lnTo>
                    <a:pt x="96" y="669"/>
                  </a:lnTo>
                  <a:lnTo>
                    <a:pt x="124" y="669"/>
                  </a:lnTo>
                  <a:lnTo>
                    <a:pt x="152" y="669"/>
                  </a:lnTo>
                  <a:lnTo>
                    <a:pt x="178" y="669"/>
                  </a:lnTo>
                  <a:lnTo>
                    <a:pt x="164" y="701"/>
                  </a:lnTo>
                  <a:lnTo>
                    <a:pt x="164" y="736"/>
                  </a:lnTo>
                  <a:lnTo>
                    <a:pt x="178" y="768"/>
                  </a:lnTo>
                  <a:lnTo>
                    <a:pt x="206" y="768"/>
                  </a:lnTo>
                  <a:lnTo>
                    <a:pt x="234" y="785"/>
                  </a:lnTo>
                  <a:lnTo>
                    <a:pt x="261" y="802"/>
                  </a:lnTo>
                  <a:lnTo>
                    <a:pt x="289" y="802"/>
                  </a:lnTo>
                  <a:lnTo>
                    <a:pt x="317" y="820"/>
                  </a:lnTo>
                  <a:lnTo>
                    <a:pt x="344" y="820"/>
                  </a:lnTo>
                  <a:lnTo>
                    <a:pt x="372" y="802"/>
                  </a:lnTo>
                  <a:lnTo>
                    <a:pt x="399" y="802"/>
                  </a:lnTo>
                  <a:lnTo>
                    <a:pt x="427" y="785"/>
                  </a:lnTo>
                  <a:lnTo>
                    <a:pt x="455" y="768"/>
                  </a:lnTo>
                  <a:lnTo>
                    <a:pt x="469" y="736"/>
                  </a:lnTo>
                  <a:lnTo>
                    <a:pt x="495" y="719"/>
                  </a:lnTo>
                  <a:lnTo>
                    <a:pt x="523" y="736"/>
                  </a:lnTo>
                  <a:lnTo>
                    <a:pt x="551" y="753"/>
                  </a:lnTo>
                  <a:lnTo>
                    <a:pt x="578" y="753"/>
                  </a:lnTo>
                  <a:lnTo>
                    <a:pt x="606" y="768"/>
                  </a:lnTo>
                  <a:lnTo>
                    <a:pt x="634" y="768"/>
                  </a:lnTo>
                  <a:lnTo>
                    <a:pt x="661" y="785"/>
                  </a:lnTo>
                  <a:lnTo>
                    <a:pt x="689" y="785"/>
                  </a:lnTo>
                  <a:lnTo>
                    <a:pt x="716" y="785"/>
                  </a:lnTo>
                  <a:lnTo>
                    <a:pt x="744" y="785"/>
                  </a:lnTo>
                  <a:lnTo>
                    <a:pt x="772" y="768"/>
                  </a:lnTo>
                  <a:lnTo>
                    <a:pt x="798" y="753"/>
                  </a:lnTo>
                  <a:lnTo>
                    <a:pt x="812" y="719"/>
                  </a:lnTo>
                  <a:lnTo>
                    <a:pt x="840" y="701"/>
                  </a:lnTo>
                  <a:lnTo>
                    <a:pt x="854" y="669"/>
                  </a:lnTo>
                  <a:lnTo>
                    <a:pt x="881" y="669"/>
                  </a:lnTo>
                  <a:lnTo>
                    <a:pt x="909" y="684"/>
                  </a:lnTo>
                  <a:lnTo>
                    <a:pt x="937" y="684"/>
                  </a:lnTo>
                  <a:lnTo>
                    <a:pt x="964" y="701"/>
                  </a:lnTo>
                  <a:lnTo>
                    <a:pt x="992" y="701"/>
                  </a:lnTo>
                  <a:lnTo>
                    <a:pt x="1020" y="719"/>
                  </a:lnTo>
                  <a:lnTo>
                    <a:pt x="1047" y="701"/>
                  </a:lnTo>
                  <a:lnTo>
                    <a:pt x="1075" y="701"/>
                  </a:lnTo>
                  <a:lnTo>
                    <a:pt x="1103" y="684"/>
                  </a:lnTo>
                  <a:lnTo>
                    <a:pt x="1129" y="653"/>
                  </a:lnTo>
                  <a:lnTo>
                    <a:pt x="1143" y="619"/>
                  </a:lnTo>
                  <a:lnTo>
                    <a:pt x="1157" y="585"/>
                  </a:lnTo>
                  <a:lnTo>
                    <a:pt x="1171" y="552"/>
                  </a:lnTo>
                  <a:lnTo>
                    <a:pt x="1171" y="518"/>
                  </a:lnTo>
                  <a:lnTo>
                    <a:pt x="1198" y="518"/>
                  </a:lnTo>
                  <a:lnTo>
                    <a:pt x="1226" y="501"/>
                  </a:lnTo>
                  <a:lnTo>
                    <a:pt x="1254" y="484"/>
                  </a:lnTo>
                  <a:lnTo>
                    <a:pt x="1268" y="451"/>
                  </a:lnTo>
                  <a:lnTo>
                    <a:pt x="1254" y="417"/>
                  </a:lnTo>
                  <a:lnTo>
                    <a:pt x="1240" y="385"/>
                  </a:lnTo>
                  <a:lnTo>
                    <a:pt x="1212" y="352"/>
                  </a:lnTo>
                  <a:lnTo>
                    <a:pt x="1185" y="318"/>
                  </a:lnTo>
                  <a:lnTo>
                    <a:pt x="1157" y="301"/>
                  </a:lnTo>
                  <a:lnTo>
                    <a:pt x="1129" y="267"/>
                  </a:lnTo>
                  <a:lnTo>
                    <a:pt x="1103" y="251"/>
                  </a:lnTo>
                  <a:lnTo>
                    <a:pt x="1075" y="234"/>
                  </a:lnTo>
                  <a:lnTo>
                    <a:pt x="1047" y="234"/>
                  </a:lnTo>
                  <a:lnTo>
                    <a:pt x="1075" y="217"/>
                  </a:lnTo>
                  <a:lnTo>
                    <a:pt x="1103" y="183"/>
                  </a:lnTo>
                  <a:lnTo>
                    <a:pt x="1115" y="150"/>
                  </a:lnTo>
                  <a:lnTo>
                    <a:pt x="1129" y="118"/>
                  </a:lnTo>
                  <a:lnTo>
                    <a:pt x="1115" y="83"/>
                  </a:lnTo>
                  <a:lnTo>
                    <a:pt x="1089" y="66"/>
                  </a:lnTo>
                  <a:lnTo>
                    <a:pt x="1061" y="66"/>
                  </a:lnTo>
                  <a:lnTo>
                    <a:pt x="1033" y="51"/>
                  </a:lnTo>
                  <a:lnTo>
                    <a:pt x="1006" y="51"/>
                  </a:lnTo>
                  <a:lnTo>
                    <a:pt x="978" y="51"/>
                  </a:lnTo>
                  <a:lnTo>
                    <a:pt x="951" y="51"/>
                  </a:lnTo>
                  <a:lnTo>
                    <a:pt x="923" y="51"/>
                  </a:lnTo>
                  <a:lnTo>
                    <a:pt x="895" y="51"/>
                  </a:lnTo>
                  <a:lnTo>
                    <a:pt x="909" y="17"/>
                  </a:lnTo>
                  <a:lnTo>
                    <a:pt x="881" y="0"/>
                  </a:lnTo>
                  <a:lnTo>
                    <a:pt x="854" y="0"/>
                  </a:lnTo>
                  <a:lnTo>
                    <a:pt x="812" y="0"/>
                  </a:lnTo>
                  <a:lnTo>
                    <a:pt x="786" y="0"/>
                  </a:lnTo>
                  <a:lnTo>
                    <a:pt x="758" y="0"/>
                  </a:lnTo>
                  <a:lnTo>
                    <a:pt x="730" y="0"/>
                  </a:lnTo>
                  <a:lnTo>
                    <a:pt x="703" y="0"/>
                  </a:lnTo>
                  <a:lnTo>
                    <a:pt x="675" y="17"/>
                  </a:lnTo>
                  <a:lnTo>
                    <a:pt x="647" y="34"/>
                  </a:lnTo>
                  <a:lnTo>
                    <a:pt x="620" y="34"/>
                  </a:lnTo>
                  <a:lnTo>
                    <a:pt x="592" y="51"/>
                  </a:lnTo>
                  <a:lnTo>
                    <a:pt x="564" y="51"/>
                  </a:lnTo>
                  <a:lnTo>
                    <a:pt x="537" y="66"/>
                  </a:lnTo>
                  <a:lnTo>
                    <a:pt x="509" y="83"/>
                  </a:lnTo>
                  <a:lnTo>
                    <a:pt x="523" y="51"/>
                  </a:lnTo>
                  <a:lnTo>
                    <a:pt x="495" y="34"/>
                  </a:lnTo>
                  <a:lnTo>
                    <a:pt x="469" y="17"/>
                  </a:lnTo>
                  <a:lnTo>
                    <a:pt x="441" y="17"/>
                  </a:lnTo>
                  <a:lnTo>
                    <a:pt x="413" y="17"/>
                  </a:lnTo>
                  <a:lnTo>
                    <a:pt x="386" y="17"/>
                  </a:lnTo>
                  <a:lnTo>
                    <a:pt x="358" y="17"/>
                  </a:lnTo>
                  <a:lnTo>
                    <a:pt x="330" y="34"/>
                  </a:lnTo>
                  <a:lnTo>
                    <a:pt x="303" y="34"/>
                  </a:lnTo>
                  <a:lnTo>
                    <a:pt x="275" y="34"/>
                  </a:lnTo>
                  <a:lnTo>
                    <a:pt x="247" y="51"/>
                  </a:lnTo>
                  <a:lnTo>
                    <a:pt x="220" y="83"/>
                  </a:lnTo>
                  <a:lnTo>
                    <a:pt x="192" y="100"/>
                  </a:lnTo>
                  <a:lnTo>
                    <a:pt x="178" y="135"/>
                  </a:lnTo>
                  <a:lnTo>
                    <a:pt x="164" y="166"/>
                  </a:lnTo>
                  <a:lnTo>
                    <a:pt x="164" y="200"/>
                  </a:lnTo>
                  <a:lnTo>
                    <a:pt x="178" y="251"/>
                  </a:lnTo>
                </a:path>
              </a:pathLst>
            </a:custGeom>
            <a:gradFill rotWithShape="0">
              <a:gsLst>
                <a:gs pos="0">
                  <a:srgbClr val="FFFFFF"/>
                </a:gs>
                <a:gs pos="100000">
                  <a:srgbClr val="FFFFFF">
                    <a:gamma/>
                    <a:shade val="89804"/>
                    <a:invGamma/>
                  </a:srgbClr>
                </a:gs>
              </a:gsLst>
              <a:path path="rect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37230" name="Rectangle 14">
              <a:extLst>
                <a:ext uri="{FF2B5EF4-FFF2-40B4-BE49-F238E27FC236}">
                  <a16:creationId xmlns:a16="http://schemas.microsoft.com/office/drawing/2014/main" id="{BA083EFA-1FE0-7B10-14BC-719AB11578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9" y="2068"/>
              <a:ext cx="526" cy="6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3662" tIns="47625" rIns="93662" bIns="47625">
              <a:spAutoFit/>
            </a:bodyPr>
            <a:lstStyle>
              <a:lvl1pPr defTabSz="936625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463550" defTabSz="936625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925513" defTabSz="936625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389063" defTabSz="936625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1851025" defTabSz="936625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308225" defTabSz="936625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765425" defTabSz="936625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222625" defTabSz="936625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679825" defTabSz="936625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/>
              <a:r>
                <a:rPr lang="en-US" altLang="en-US" sz="2000" b="1" i="1">
                  <a:latin typeface="Arial Rounded MT Bold" panose="020F0704030504030204" pitchFamily="34" charset="0"/>
                </a:rPr>
                <a:t>World</a:t>
              </a:r>
            </a:p>
            <a:p>
              <a:pPr algn="ctr"/>
              <a:r>
                <a:rPr lang="en-US" altLang="en-US" sz="2000" b="1" i="1">
                  <a:latin typeface="Arial Rounded MT Bold" panose="020F0704030504030204" pitchFamily="34" charset="0"/>
                </a:rPr>
                <a:t>Wide</a:t>
              </a:r>
            </a:p>
            <a:p>
              <a:pPr algn="ctr"/>
              <a:r>
                <a:rPr lang="en-US" altLang="en-US" sz="2000" b="1" i="1">
                  <a:latin typeface="Arial Rounded MT Bold" panose="020F0704030504030204" pitchFamily="34" charset="0"/>
                </a:rPr>
                <a:t>Web</a:t>
              </a:r>
            </a:p>
          </p:txBody>
        </p:sp>
      </p:grpSp>
      <p:sp>
        <p:nvSpPr>
          <p:cNvPr id="137231" name="Rectangle 15">
            <a:extLst>
              <a:ext uri="{FF2B5EF4-FFF2-40B4-BE49-F238E27FC236}">
                <a16:creationId xmlns:a16="http://schemas.microsoft.com/office/drawing/2014/main" id="{6B776B93-4F66-A8A2-742A-EB5221EB11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11438" y="4319588"/>
            <a:ext cx="17018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 algn="ctr"/>
            <a:r>
              <a:rPr lang="en-US" altLang="en-US" sz="1800">
                <a:solidFill>
                  <a:schemeClr val="tx1"/>
                </a:solidFill>
                <a:latin typeface="Arial Rounded MT Bold" panose="020F0704030504030204" pitchFamily="34" charset="0"/>
              </a:rPr>
              <a:t>Digital Libraries</a:t>
            </a:r>
          </a:p>
        </p:txBody>
      </p:sp>
      <p:grpSp>
        <p:nvGrpSpPr>
          <p:cNvPr id="137232" name="Group 16">
            <a:extLst>
              <a:ext uri="{FF2B5EF4-FFF2-40B4-BE49-F238E27FC236}">
                <a16:creationId xmlns:a16="http://schemas.microsoft.com/office/drawing/2014/main" id="{743ADBFB-48DD-3691-7FFE-B6798B3F631B}"/>
              </a:ext>
            </a:extLst>
          </p:cNvPr>
          <p:cNvGrpSpPr>
            <a:grpSpLocks/>
          </p:cNvGrpSpPr>
          <p:nvPr/>
        </p:nvGrpSpPr>
        <p:grpSpPr bwMode="auto">
          <a:xfrm>
            <a:off x="2817813" y="3644900"/>
            <a:ext cx="874712" cy="706438"/>
            <a:chOff x="1779" y="2201"/>
            <a:chExt cx="551" cy="445"/>
          </a:xfrm>
        </p:grpSpPr>
        <p:grpSp>
          <p:nvGrpSpPr>
            <p:cNvPr id="137233" name="Group 17">
              <a:extLst>
                <a:ext uri="{FF2B5EF4-FFF2-40B4-BE49-F238E27FC236}">
                  <a16:creationId xmlns:a16="http://schemas.microsoft.com/office/drawing/2014/main" id="{10DA4433-2EF2-7606-2AA0-D7E7292644E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79" y="2365"/>
              <a:ext cx="471" cy="281"/>
              <a:chOff x="1779" y="2365"/>
              <a:chExt cx="471" cy="281"/>
            </a:xfrm>
          </p:grpSpPr>
          <p:sp>
            <p:nvSpPr>
              <p:cNvPr id="137234" name="Arc 18">
                <a:extLst>
                  <a:ext uri="{FF2B5EF4-FFF2-40B4-BE49-F238E27FC236}">
                    <a16:creationId xmlns:a16="http://schemas.microsoft.com/office/drawing/2014/main" id="{523063F0-643C-2D09-F49F-83DEAA5A3241}"/>
                  </a:ext>
                </a:extLst>
              </p:cNvPr>
              <p:cNvSpPr>
                <a:spLocks/>
              </p:cNvSpPr>
              <p:nvPr/>
            </p:nvSpPr>
            <p:spPr bwMode="auto">
              <a:xfrm rot="240000">
                <a:off x="1779" y="2477"/>
                <a:ext cx="15" cy="68"/>
              </a:xfrm>
              <a:custGeom>
                <a:avLst/>
                <a:gdLst>
                  <a:gd name="G0" fmla="+- 21600 0 0"/>
                  <a:gd name="G1" fmla="+- 21403 0 0"/>
                  <a:gd name="G2" fmla="+- 21600 0 0"/>
                  <a:gd name="T0" fmla="*/ 18517 w 21600"/>
                  <a:gd name="T1" fmla="*/ 42782 h 42782"/>
                  <a:gd name="T2" fmla="*/ 18690 w 21600"/>
                  <a:gd name="T3" fmla="*/ 0 h 42782"/>
                  <a:gd name="T4" fmla="*/ 21600 w 21600"/>
                  <a:gd name="T5" fmla="*/ 21403 h 427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42782" fill="none" extrusionOk="0">
                    <a:moveTo>
                      <a:pt x="18517" y="42781"/>
                    </a:moveTo>
                    <a:cubicBezTo>
                      <a:pt x="7888" y="41249"/>
                      <a:pt x="0" y="32141"/>
                      <a:pt x="0" y="21403"/>
                    </a:cubicBezTo>
                    <a:cubicBezTo>
                      <a:pt x="0" y="10598"/>
                      <a:pt x="7983" y="1455"/>
                      <a:pt x="18689" y="-1"/>
                    </a:cubicBezTo>
                  </a:path>
                  <a:path w="21600" h="42782" stroke="0" extrusionOk="0">
                    <a:moveTo>
                      <a:pt x="18517" y="42781"/>
                    </a:moveTo>
                    <a:cubicBezTo>
                      <a:pt x="7888" y="41249"/>
                      <a:pt x="0" y="32141"/>
                      <a:pt x="0" y="21403"/>
                    </a:cubicBezTo>
                    <a:cubicBezTo>
                      <a:pt x="0" y="10598"/>
                      <a:pt x="7983" y="1455"/>
                      <a:pt x="18689" y="-1"/>
                    </a:cubicBezTo>
                    <a:lnTo>
                      <a:pt x="21600" y="21403"/>
                    </a:lnTo>
                    <a:close/>
                  </a:path>
                </a:pathLst>
              </a:custGeom>
              <a:solidFill>
                <a:srgbClr val="000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/>
              </a:p>
            </p:txBody>
          </p:sp>
          <p:sp>
            <p:nvSpPr>
              <p:cNvPr id="137235" name="Freeform 19">
                <a:extLst>
                  <a:ext uri="{FF2B5EF4-FFF2-40B4-BE49-F238E27FC236}">
                    <a16:creationId xmlns:a16="http://schemas.microsoft.com/office/drawing/2014/main" id="{7B5DF891-AB3B-C718-99AC-CA41D0B6D9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2" y="2365"/>
                <a:ext cx="458" cy="279"/>
              </a:xfrm>
              <a:custGeom>
                <a:avLst/>
                <a:gdLst>
                  <a:gd name="T0" fmla="*/ 0 w 458"/>
                  <a:gd name="T1" fmla="*/ 177 h 279"/>
                  <a:gd name="T2" fmla="*/ 204 w 458"/>
                  <a:gd name="T3" fmla="*/ 278 h 279"/>
                  <a:gd name="T4" fmla="*/ 456 w 458"/>
                  <a:gd name="T5" fmla="*/ 115 h 279"/>
                  <a:gd name="T6" fmla="*/ 454 w 458"/>
                  <a:gd name="T7" fmla="*/ 110 h 279"/>
                  <a:gd name="T8" fmla="*/ 445 w 458"/>
                  <a:gd name="T9" fmla="*/ 107 h 279"/>
                  <a:gd name="T10" fmla="*/ 448 w 458"/>
                  <a:gd name="T11" fmla="*/ 68 h 279"/>
                  <a:gd name="T12" fmla="*/ 455 w 458"/>
                  <a:gd name="T13" fmla="*/ 64 h 279"/>
                  <a:gd name="T14" fmla="*/ 457 w 458"/>
                  <a:gd name="T15" fmla="*/ 59 h 279"/>
                  <a:gd name="T16" fmla="*/ 254 w 458"/>
                  <a:gd name="T17" fmla="*/ 0 h 279"/>
                  <a:gd name="T18" fmla="*/ 3 w 458"/>
                  <a:gd name="T19" fmla="*/ 112 h 279"/>
                  <a:gd name="T20" fmla="*/ 0 w 458"/>
                  <a:gd name="T21" fmla="*/ 177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58" h="279">
                    <a:moveTo>
                      <a:pt x="0" y="177"/>
                    </a:moveTo>
                    <a:lnTo>
                      <a:pt x="204" y="278"/>
                    </a:lnTo>
                    <a:lnTo>
                      <a:pt x="456" y="115"/>
                    </a:lnTo>
                    <a:lnTo>
                      <a:pt x="454" y="110"/>
                    </a:lnTo>
                    <a:lnTo>
                      <a:pt x="445" y="107"/>
                    </a:lnTo>
                    <a:lnTo>
                      <a:pt x="448" y="68"/>
                    </a:lnTo>
                    <a:lnTo>
                      <a:pt x="455" y="64"/>
                    </a:lnTo>
                    <a:lnTo>
                      <a:pt x="457" y="59"/>
                    </a:lnTo>
                    <a:lnTo>
                      <a:pt x="254" y="0"/>
                    </a:lnTo>
                    <a:lnTo>
                      <a:pt x="3" y="112"/>
                    </a:lnTo>
                    <a:lnTo>
                      <a:pt x="0" y="177"/>
                    </a:lnTo>
                  </a:path>
                </a:pathLst>
              </a:custGeom>
              <a:solidFill>
                <a:srgbClr val="000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37236" name="Freeform 20">
                <a:extLst>
                  <a:ext uri="{FF2B5EF4-FFF2-40B4-BE49-F238E27FC236}">
                    <a16:creationId xmlns:a16="http://schemas.microsoft.com/office/drawing/2014/main" id="{2A5EB69C-17EB-4E34-C57F-2E20468913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0" y="2419"/>
                <a:ext cx="459" cy="220"/>
              </a:xfrm>
              <a:custGeom>
                <a:avLst/>
                <a:gdLst>
                  <a:gd name="T0" fmla="*/ 0 w 459"/>
                  <a:gd name="T1" fmla="*/ 122 h 220"/>
                  <a:gd name="T2" fmla="*/ 253 w 459"/>
                  <a:gd name="T3" fmla="*/ 0 h 220"/>
                  <a:gd name="T4" fmla="*/ 458 w 459"/>
                  <a:gd name="T5" fmla="*/ 56 h 220"/>
                  <a:gd name="T6" fmla="*/ 206 w 459"/>
                  <a:gd name="T7" fmla="*/ 219 h 220"/>
                  <a:gd name="T8" fmla="*/ 0 w 459"/>
                  <a:gd name="T9" fmla="*/ 122 h 2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9" h="220">
                    <a:moveTo>
                      <a:pt x="0" y="122"/>
                    </a:moveTo>
                    <a:lnTo>
                      <a:pt x="253" y="0"/>
                    </a:lnTo>
                    <a:lnTo>
                      <a:pt x="458" y="56"/>
                    </a:lnTo>
                    <a:lnTo>
                      <a:pt x="206" y="219"/>
                    </a:lnTo>
                    <a:lnTo>
                      <a:pt x="0" y="122"/>
                    </a:lnTo>
                  </a:path>
                </a:pathLst>
              </a:custGeom>
              <a:solidFill>
                <a:srgbClr val="00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37237" name="Freeform 21">
                <a:extLst>
                  <a:ext uri="{FF2B5EF4-FFF2-40B4-BE49-F238E27FC236}">
                    <a16:creationId xmlns:a16="http://schemas.microsoft.com/office/drawing/2014/main" id="{00AE09CC-A33F-AE7D-07D3-644405DC15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95" y="2433"/>
                <a:ext cx="246" cy="201"/>
              </a:xfrm>
              <a:custGeom>
                <a:avLst/>
                <a:gdLst>
                  <a:gd name="T0" fmla="*/ 3 w 246"/>
                  <a:gd name="T1" fmla="*/ 150 h 201"/>
                  <a:gd name="T2" fmla="*/ 0 w 246"/>
                  <a:gd name="T3" fmla="*/ 200 h 201"/>
                  <a:gd name="T4" fmla="*/ 244 w 246"/>
                  <a:gd name="T5" fmla="*/ 45 h 201"/>
                  <a:gd name="T6" fmla="*/ 245 w 246"/>
                  <a:gd name="T7" fmla="*/ 0 h 201"/>
                  <a:gd name="T8" fmla="*/ 3 w 246"/>
                  <a:gd name="T9" fmla="*/ 150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6" h="201">
                    <a:moveTo>
                      <a:pt x="3" y="150"/>
                    </a:moveTo>
                    <a:lnTo>
                      <a:pt x="0" y="200"/>
                    </a:lnTo>
                    <a:lnTo>
                      <a:pt x="244" y="45"/>
                    </a:lnTo>
                    <a:lnTo>
                      <a:pt x="245" y="0"/>
                    </a:lnTo>
                    <a:lnTo>
                      <a:pt x="3" y="150"/>
                    </a:lnTo>
                  </a:path>
                </a:pathLst>
              </a:custGeom>
              <a:solidFill>
                <a:srgbClr val="FFFF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37238" name="Freeform 22">
                <a:extLst>
                  <a:ext uri="{FF2B5EF4-FFF2-40B4-BE49-F238E27FC236}">
                    <a16:creationId xmlns:a16="http://schemas.microsoft.com/office/drawing/2014/main" id="{AA2FC090-C2BE-A9E1-7940-0663F3C6E4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7" y="2484"/>
                <a:ext cx="203" cy="149"/>
              </a:xfrm>
              <a:custGeom>
                <a:avLst/>
                <a:gdLst>
                  <a:gd name="T0" fmla="*/ 2 w 203"/>
                  <a:gd name="T1" fmla="*/ 0 h 149"/>
                  <a:gd name="T2" fmla="*/ 0 w 203"/>
                  <a:gd name="T3" fmla="*/ 53 h 149"/>
                  <a:gd name="T4" fmla="*/ 197 w 203"/>
                  <a:gd name="T5" fmla="*/ 148 h 149"/>
                  <a:gd name="T6" fmla="*/ 202 w 203"/>
                  <a:gd name="T7" fmla="*/ 98 h 149"/>
                  <a:gd name="T8" fmla="*/ 2 w 203"/>
                  <a:gd name="T9" fmla="*/ 0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3" h="149">
                    <a:moveTo>
                      <a:pt x="2" y="0"/>
                    </a:moveTo>
                    <a:lnTo>
                      <a:pt x="0" y="53"/>
                    </a:lnTo>
                    <a:lnTo>
                      <a:pt x="197" y="148"/>
                    </a:lnTo>
                    <a:lnTo>
                      <a:pt x="202" y="98"/>
                    </a:lnTo>
                    <a:lnTo>
                      <a:pt x="2" y="0"/>
                    </a:lnTo>
                  </a:path>
                </a:pathLst>
              </a:custGeom>
              <a:solidFill>
                <a:srgbClr val="808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37239" name="Freeform 23">
                <a:extLst>
                  <a:ext uri="{FF2B5EF4-FFF2-40B4-BE49-F238E27FC236}">
                    <a16:creationId xmlns:a16="http://schemas.microsoft.com/office/drawing/2014/main" id="{1D50046B-A32D-5E63-3064-08A267E1B0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4" y="2479"/>
                <a:ext cx="207" cy="115"/>
              </a:xfrm>
              <a:custGeom>
                <a:avLst/>
                <a:gdLst>
                  <a:gd name="T0" fmla="*/ 2 w 207"/>
                  <a:gd name="T1" fmla="*/ 0 h 115"/>
                  <a:gd name="T2" fmla="*/ 0 w 207"/>
                  <a:gd name="T3" fmla="*/ 7 h 115"/>
                  <a:gd name="T4" fmla="*/ 198 w 207"/>
                  <a:gd name="T5" fmla="*/ 114 h 115"/>
                  <a:gd name="T6" fmla="*/ 206 w 207"/>
                  <a:gd name="T7" fmla="*/ 99 h 115"/>
                  <a:gd name="T8" fmla="*/ 2 w 207"/>
                  <a:gd name="T9" fmla="*/ 0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7" h="115">
                    <a:moveTo>
                      <a:pt x="2" y="0"/>
                    </a:moveTo>
                    <a:lnTo>
                      <a:pt x="0" y="7"/>
                    </a:lnTo>
                    <a:lnTo>
                      <a:pt x="198" y="114"/>
                    </a:lnTo>
                    <a:lnTo>
                      <a:pt x="206" y="99"/>
                    </a:lnTo>
                    <a:lnTo>
                      <a:pt x="2" y="0"/>
                    </a:lnTo>
                  </a:path>
                </a:pathLst>
              </a:custGeom>
              <a:solidFill>
                <a:srgbClr val="000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37240" name="Freeform 24">
                <a:extLst>
                  <a:ext uri="{FF2B5EF4-FFF2-40B4-BE49-F238E27FC236}">
                    <a16:creationId xmlns:a16="http://schemas.microsoft.com/office/drawing/2014/main" id="{0FF87134-5C75-5BF0-07F1-5762BE1C46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95" y="2476"/>
                <a:ext cx="252" cy="170"/>
              </a:xfrm>
              <a:custGeom>
                <a:avLst/>
                <a:gdLst>
                  <a:gd name="T0" fmla="*/ 0 w 252"/>
                  <a:gd name="T1" fmla="*/ 162 h 170"/>
                  <a:gd name="T2" fmla="*/ 2 w 252"/>
                  <a:gd name="T3" fmla="*/ 169 h 170"/>
                  <a:gd name="T4" fmla="*/ 251 w 252"/>
                  <a:gd name="T5" fmla="*/ 6 h 170"/>
                  <a:gd name="T6" fmla="*/ 251 w 252"/>
                  <a:gd name="T7" fmla="*/ 0 h 170"/>
                  <a:gd name="T8" fmla="*/ 0 w 252"/>
                  <a:gd name="T9" fmla="*/ 162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2" h="170">
                    <a:moveTo>
                      <a:pt x="0" y="162"/>
                    </a:moveTo>
                    <a:lnTo>
                      <a:pt x="2" y="169"/>
                    </a:lnTo>
                    <a:lnTo>
                      <a:pt x="251" y="6"/>
                    </a:lnTo>
                    <a:lnTo>
                      <a:pt x="251" y="0"/>
                    </a:lnTo>
                    <a:lnTo>
                      <a:pt x="0" y="162"/>
                    </a:lnTo>
                  </a:path>
                </a:pathLst>
              </a:custGeom>
              <a:solidFill>
                <a:srgbClr val="008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37241" name="Freeform 25">
                <a:extLst>
                  <a:ext uri="{FF2B5EF4-FFF2-40B4-BE49-F238E27FC236}">
                    <a16:creationId xmlns:a16="http://schemas.microsoft.com/office/drawing/2014/main" id="{F86637ED-BF9C-1247-C93F-445859E567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6" y="2368"/>
                <a:ext cx="451" cy="212"/>
              </a:xfrm>
              <a:custGeom>
                <a:avLst/>
                <a:gdLst>
                  <a:gd name="T0" fmla="*/ 0 w 451"/>
                  <a:gd name="T1" fmla="*/ 111 h 212"/>
                  <a:gd name="T2" fmla="*/ 246 w 451"/>
                  <a:gd name="T3" fmla="*/ 0 h 212"/>
                  <a:gd name="T4" fmla="*/ 450 w 451"/>
                  <a:gd name="T5" fmla="*/ 58 h 212"/>
                  <a:gd name="T6" fmla="*/ 202 w 451"/>
                  <a:gd name="T7" fmla="*/ 211 h 212"/>
                  <a:gd name="T8" fmla="*/ 0 w 451"/>
                  <a:gd name="T9" fmla="*/ 111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1" h="212">
                    <a:moveTo>
                      <a:pt x="0" y="111"/>
                    </a:moveTo>
                    <a:lnTo>
                      <a:pt x="246" y="0"/>
                    </a:lnTo>
                    <a:lnTo>
                      <a:pt x="450" y="58"/>
                    </a:lnTo>
                    <a:lnTo>
                      <a:pt x="202" y="211"/>
                    </a:lnTo>
                    <a:lnTo>
                      <a:pt x="0" y="111"/>
                    </a:lnTo>
                  </a:path>
                </a:pathLst>
              </a:custGeom>
              <a:solidFill>
                <a:srgbClr val="0000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grpSp>
            <p:nvGrpSpPr>
              <p:cNvPr id="137242" name="Group 26">
                <a:extLst>
                  <a:ext uri="{FF2B5EF4-FFF2-40B4-BE49-F238E27FC236}">
                    <a16:creationId xmlns:a16="http://schemas.microsoft.com/office/drawing/2014/main" id="{13D0EBF8-4554-CF9B-513E-DE811B1E2A5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995" y="2378"/>
                <a:ext cx="231" cy="74"/>
                <a:chOff x="1995" y="2378"/>
                <a:chExt cx="231" cy="74"/>
              </a:xfrm>
            </p:grpSpPr>
            <p:sp>
              <p:nvSpPr>
                <p:cNvPr id="137243" name="Freeform 27">
                  <a:extLst>
                    <a:ext uri="{FF2B5EF4-FFF2-40B4-BE49-F238E27FC236}">
                      <a16:creationId xmlns:a16="http://schemas.microsoft.com/office/drawing/2014/main" id="{FDFB9545-72F8-F918-C979-22AA79F01B1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12" y="2378"/>
                  <a:ext cx="214" cy="67"/>
                </a:xfrm>
                <a:custGeom>
                  <a:avLst/>
                  <a:gdLst>
                    <a:gd name="T0" fmla="*/ 5 w 214"/>
                    <a:gd name="T1" fmla="*/ 0 h 67"/>
                    <a:gd name="T2" fmla="*/ 0 w 214"/>
                    <a:gd name="T3" fmla="*/ 4 h 67"/>
                    <a:gd name="T4" fmla="*/ 206 w 214"/>
                    <a:gd name="T5" fmla="*/ 66 h 67"/>
                    <a:gd name="T6" fmla="*/ 213 w 214"/>
                    <a:gd name="T7" fmla="*/ 64 h 67"/>
                    <a:gd name="T8" fmla="*/ 5 w 214"/>
                    <a:gd name="T9" fmla="*/ 0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14" h="67">
                      <a:moveTo>
                        <a:pt x="5" y="0"/>
                      </a:moveTo>
                      <a:lnTo>
                        <a:pt x="0" y="4"/>
                      </a:lnTo>
                      <a:lnTo>
                        <a:pt x="206" y="66"/>
                      </a:lnTo>
                      <a:lnTo>
                        <a:pt x="213" y="64"/>
                      </a:lnTo>
                      <a:lnTo>
                        <a:pt x="5" y="0"/>
                      </a:lnTo>
                    </a:path>
                  </a:pathLst>
                </a:custGeom>
                <a:solidFill>
                  <a:srgbClr val="FF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137244" name="Freeform 28">
                  <a:extLst>
                    <a:ext uri="{FF2B5EF4-FFF2-40B4-BE49-F238E27FC236}">
                      <a16:creationId xmlns:a16="http://schemas.microsoft.com/office/drawing/2014/main" id="{B7422A31-BD25-3B61-06A8-B495BD61288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95" y="2386"/>
                  <a:ext cx="216" cy="66"/>
                </a:xfrm>
                <a:custGeom>
                  <a:avLst/>
                  <a:gdLst>
                    <a:gd name="T0" fmla="*/ 9 w 216"/>
                    <a:gd name="T1" fmla="*/ 0 h 66"/>
                    <a:gd name="T2" fmla="*/ 0 w 216"/>
                    <a:gd name="T3" fmla="*/ 5 h 66"/>
                    <a:gd name="T4" fmla="*/ 208 w 216"/>
                    <a:gd name="T5" fmla="*/ 65 h 66"/>
                    <a:gd name="T6" fmla="*/ 215 w 216"/>
                    <a:gd name="T7" fmla="*/ 64 h 66"/>
                    <a:gd name="T8" fmla="*/ 9 w 216"/>
                    <a:gd name="T9" fmla="*/ 0 h 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16" h="66">
                      <a:moveTo>
                        <a:pt x="9" y="0"/>
                      </a:moveTo>
                      <a:lnTo>
                        <a:pt x="0" y="5"/>
                      </a:lnTo>
                      <a:lnTo>
                        <a:pt x="208" y="65"/>
                      </a:lnTo>
                      <a:lnTo>
                        <a:pt x="215" y="64"/>
                      </a:lnTo>
                      <a:lnTo>
                        <a:pt x="9" y="0"/>
                      </a:lnTo>
                    </a:path>
                  </a:pathLst>
                </a:custGeom>
                <a:solidFill>
                  <a:srgbClr val="FF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</p:grpSp>
          <p:sp>
            <p:nvSpPr>
              <p:cNvPr id="137245" name="Freeform 29">
                <a:extLst>
                  <a:ext uri="{FF2B5EF4-FFF2-40B4-BE49-F238E27FC236}">
                    <a16:creationId xmlns:a16="http://schemas.microsoft.com/office/drawing/2014/main" id="{0FFFB28F-60BE-8353-2B0D-EE227699B6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00" y="2426"/>
                <a:ext cx="249" cy="157"/>
              </a:xfrm>
              <a:custGeom>
                <a:avLst/>
                <a:gdLst>
                  <a:gd name="T0" fmla="*/ 0 w 249"/>
                  <a:gd name="T1" fmla="*/ 152 h 157"/>
                  <a:gd name="T2" fmla="*/ 1 w 249"/>
                  <a:gd name="T3" fmla="*/ 156 h 157"/>
                  <a:gd name="T4" fmla="*/ 247 w 249"/>
                  <a:gd name="T5" fmla="*/ 3 h 157"/>
                  <a:gd name="T6" fmla="*/ 248 w 249"/>
                  <a:gd name="T7" fmla="*/ 0 h 157"/>
                  <a:gd name="T8" fmla="*/ 0 w 249"/>
                  <a:gd name="T9" fmla="*/ 152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9" h="157">
                    <a:moveTo>
                      <a:pt x="0" y="152"/>
                    </a:moveTo>
                    <a:lnTo>
                      <a:pt x="1" y="156"/>
                    </a:lnTo>
                    <a:lnTo>
                      <a:pt x="247" y="3"/>
                    </a:lnTo>
                    <a:lnTo>
                      <a:pt x="248" y="0"/>
                    </a:lnTo>
                    <a:lnTo>
                      <a:pt x="0" y="152"/>
                    </a:lnTo>
                  </a:path>
                </a:pathLst>
              </a:custGeom>
              <a:solidFill>
                <a:srgbClr val="008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grpSp>
            <p:nvGrpSpPr>
              <p:cNvPr id="137246" name="Group 30">
                <a:extLst>
                  <a:ext uri="{FF2B5EF4-FFF2-40B4-BE49-F238E27FC236}">
                    <a16:creationId xmlns:a16="http://schemas.microsoft.com/office/drawing/2014/main" id="{1DAF60CE-CC12-972C-C4FD-AC25BBB6F40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996" y="2440"/>
                <a:ext cx="243" cy="182"/>
                <a:chOff x="1996" y="2440"/>
                <a:chExt cx="243" cy="182"/>
              </a:xfrm>
            </p:grpSpPr>
            <p:sp>
              <p:nvSpPr>
                <p:cNvPr id="137247" name="Line 31">
                  <a:extLst>
                    <a:ext uri="{FF2B5EF4-FFF2-40B4-BE49-F238E27FC236}">
                      <a16:creationId xmlns:a16="http://schemas.microsoft.com/office/drawing/2014/main" id="{FCD7B53B-8318-C44E-87DA-06BB936FE05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2000" y="2440"/>
                  <a:ext cx="237" cy="148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IN"/>
                </a:p>
              </p:txBody>
            </p:sp>
            <p:sp>
              <p:nvSpPr>
                <p:cNvPr id="137248" name="Line 32">
                  <a:extLst>
                    <a:ext uri="{FF2B5EF4-FFF2-40B4-BE49-F238E27FC236}">
                      <a16:creationId xmlns:a16="http://schemas.microsoft.com/office/drawing/2014/main" id="{DEB1A9AA-74D1-81A4-961F-4783552E89D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999" y="2448"/>
                  <a:ext cx="240" cy="147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IN"/>
                </a:p>
              </p:txBody>
            </p:sp>
            <p:sp>
              <p:nvSpPr>
                <p:cNvPr id="137249" name="Line 33">
                  <a:extLst>
                    <a:ext uri="{FF2B5EF4-FFF2-40B4-BE49-F238E27FC236}">
                      <a16:creationId xmlns:a16="http://schemas.microsoft.com/office/drawing/2014/main" id="{967C0CF9-E074-0344-AA8A-B459774A1EC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997" y="2456"/>
                  <a:ext cx="238" cy="15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IN"/>
                </a:p>
              </p:txBody>
            </p:sp>
            <p:sp>
              <p:nvSpPr>
                <p:cNvPr id="137250" name="Line 34">
                  <a:extLst>
                    <a:ext uri="{FF2B5EF4-FFF2-40B4-BE49-F238E27FC236}">
                      <a16:creationId xmlns:a16="http://schemas.microsoft.com/office/drawing/2014/main" id="{0D9E91A4-4662-9E6C-42BD-9CC02FD1AC7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999" y="2461"/>
                  <a:ext cx="237" cy="152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IN"/>
                </a:p>
              </p:txBody>
            </p:sp>
            <p:sp>
              <p:nvSpPr>
                <p:cNvPr id="137251" name="Line 35">
                  <a:extLst>
                    <a:ext uri="{FF2B5EF4-FFF2-40B4-BE49-F238E27FC236}">
                      <a16:creationId xmlns:a16="http://schemas.microsoft.com/office/drawing/2014/main" id="{EEAD8F1C-26FD-5E62-D51E-3EA59E4A809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996" y="2470"/>
                  <a:ext cx="242" cy="152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IN"/>
                </a:p>
              </p:txBody>
            </p:sp>
          </p:grpSp>
          <p:grpSp>
            <p:nvGrpSpPr>
              <p:cNvPr id="137252" name="Group 36">
                <a:extLst>
                  <a:ext uri="{FF2B5EF4-FFF2-40B4-BE49-F238E27FC236}">
                    <a16:creationId xmlns:a16="http://schemas.microsoft.com/office/drawing/2014/main" id="{19EA5317-28ED-1C1E-B23B-CC3865046AA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98" y="2490"/>
                <a:ext cx="202" cy="132"/>
                <a:chOff x="1798" y="2490"/>
                <a:chExt cx="202" cy="132"/>
              </a:xfrm>
            </p:grpSpPr>
            <p:sp>
              <p:nvSpPr>
                <p:cNvPr id="137253" name="Line 37">
                  <a:extLst>
                    <a:ext uri="{FF2B5EF4-FFF2-40B4-BE49-F238E27FC236}">
                      <a16:creationId xmlns:a16="http://schemas.microsoft.com/office/drawing/2014/main" id="{4BFE6E42-4C18-1029-125B-5EB6CDBCB6D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802" y="2490"/>
                  <a:ext cx="198" cy="96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IN"/>
                </a:p>
              </p:txBody>
            </p:sp>
            <p:sp>
              <p:nvSpPr>
                <p:cNvPr id="137254" name="Line 38">
                  <a:extLst>
                    <a:ext uri="{FF2B5EF4-FFF2-40B4-BE49-F238E27FC236}">
                      <a16:creationId xmlns:a16="http://schemas.microsoft.com/office/drawing/2014/main" id="{DAC68DA0-E08C-DD55-4285-9F1F5A6E136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800" y="2496"/>
                  <a:ext cx="198" cy="98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IN"/>
                </a:p>
              </p:txBody>
            </p:sp>
            <p:sp>
              <p:nvSpPr>
                <p:cNvPr id="137255" name="Line 39">
                  <a:extLst>
                    <a:ext uri="{FF2B5EF4-FFF2-40B4-BE49-F238E27FC236}">
                      <a16:creationId xmlns:a16="http://schemas.microsoft.com/office/drawing/2014/main" id="{21EAD349-973A-D91B-28E3-AE3B4708FFD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798" y="2503"/>
                  <a:ext cx="198" cy="101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IN"/>
                </a:p>
              </p:txBody>
            </p:sp>
            <p:sp>
              <p:nvSpPr>
                <p:cNvPr id="137256" name="Line 40">
                  <a:extLst>
                    <a:ext uri="{FF2B5EF4-FFF2-40B4-BE49-F238E27FC236}">
                      <a16:creationId xmlns:a16="http://schemas.microsoft.com/office/drawing/2014/main" id="{CD460EB9-C1EC-7860-2C79-45B6155E4FD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798" y="2513"/>
                  <a:ext cx="201" cy="10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IN"/>
                </a:p>
              </p:txBody>
            </p:sp>
            <p:sp>
              <p:nvSpPr>
                <p:cNvPr id="137257" name="Line 41">
                  <a:extLst>
                    <a:ext uri="{FF2B5EF4-FFF2-40B4-BE49-F238E27FC236}">
                      <a16:creationId xmlns:a16="http://schemas.microsoft.com/office/drawing/2014/main" id="{8C02F15A-C736-B1CA-C835-217114C4497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798" y="2523"/>
                  <a:ext cx="198" cy="99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IN"/>
                </a:p>
              </p:txBody>
            </p:sp>
          </p:grpSp>
        </p:grpSp>
        <p:grpSp>
          <p:nvGrpSpPr>
            <p:cNvPr id="137258" name="Group 42">
              <a:extLst>
                <a:ext uri="{FF2B5EF4-FFF2-40B4-BE49-F238E27FC236}">
                  <a16:creationId xmlns:a16="http://schemas.microsoft.com/office/drawing/2014/main" id="{272E460E-101C-DC99-B51C-71AD4740888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01" y="2323"/>
              <a:ext cx="469" cy="281"/>
              <a:chOff x="1801" y="2323"/>
              <a:chExt cx="469" cy="281"/>
            </a:xfrm>
          </p:grpSpPr>
          <p:sp>
            <p:nvSpPr>
              <p:cNvPr id="137259" name="Arc 43">
                <a:extLst>
                  <a:ext uri="{FF2B5EF4-FFF2-40B4-BE49-F238E27FC236}">
                    <a16:creationId xmlns:a16="http://schemas.microsoft.com/office/drawing/2014/main" id="{CE19FE19-9975-158A-6F02-EF54CEDDA207}"/>
                  </a:ext>
                </a:extLst>
              </p:cNvPr>
              <p:cNvSpPr>
                <a:spLocks/>
              </p:cNvSpPr>
              <p:nvPr/>
            </p:nvSpPr>
            <p:spPr bwMode="auto">
              <a:xfrm rot="240000">
                <a:off x="1801" y="2434"/>
                <a:ext cx="14" cy="69"/>
              </a:xfrm>
              <a:custGeom>
                <a:avLst/>
                <a:gdLst>
                  <a:gd name="G0" fmla="+- 21600 0 0"/>
                  <a:gd name="G1" fmla="+- 21367 0 0"/>
                  <a:gd name="G2" fmla="+- 21600 0 0"/>
                  <a:gd name="T0" fmla="*/ 18344 w 21600"/>
                  <a:gd name="T1" fmla="*/ 42720 h 42720"/>
                  <a:gd name="T2" fmla="*/ 18435 w 21600"/>
                  <a:gd name="T3" fmla="*/ 0 h 42720"/>
                  <a:gd name="T4" fmla="*/ 21600 w 21600"/>
                  <a:gd name="T5" fmla="*/ 21367 h 427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42720" fill="none" extrusionOk="0">
                    <a:moveTo>
                      <a:pt x="18343" y="42720"/>
                    </a:moveTo>
                    <a:cubicBezTo>
                      <a:pt x="7793" y="41111"/>
                      <a:pt x="0" y="32039"/>
                      <a:pt x="0" y="21367"/>
                    </a:cubicBezTo>
                    <a:cubicBezTo>
                      <a:pt x="0" y="10660"/>
                      <a:pt x="7843" y="1568"/>
                      <a:pt x="18435" y="0"/>
                    </a:cubicBezTo>
                  </a:path>
                  <a:path w="21600" h="42720" stroke="0" extrusionOk="0">
                    <a:moveTo>
                      <a:pt x="18343" y="42720"/>
                    </a:moveTo>
                    <a:cubicBezTo>
                      <a:pt x="7793" y="41111"/>
                      <a:pt x="0" y="32039"/>
                      <a:pt x="0" y="21367"/>
                    </a:cubicBezTo>
                    <a:cubicBezTo>
                      <a:pt x="0" y="10660"/>
                      <a:pt x="7843" y="1568"/>
                      <a:pt x="18435" y="0"/>
                    </a:cubicBezTo>
                    <a:lnTo>
                      <a:pt x="21600" y="21367"/>
                    </a:lnTo>
                    <a:close/>
                  </a:path>
                </a:pathLst>
              </a:custGeom>
              <a:solidFill>
                <a:srgbClr val="000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/>
              </a:p>
            </p:txBody>
          </p:sp>
          <p:sp>
            <p:nvSpPr>
              <p:cNvPr id="137260" name="Freeform 44">
                <a:extLst>
                  <a:ext uri="{FF2B5EF4-FFF2-40B4-BE49-F238E27FC236}">
                    <a16:creationId xmlns:a16="http://schemas.microsoft.com/office/drawing/2014/main" id="{697E6ECC-C346-1FBA-0CF8-6AF90D4CC5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11" y="2323"/>
                <a:ext cx="459" cy="281"/>
              </a:xfrm>
              <a:custGeom>
                <a:avLst/>
                <a:gdLst>
                  <a:gd name="T0" fmla="*/ 0 w 459"/>
                  <a:gd name="T1" fmla="*/ 176 h 281"/>
                  <a:gd name="T2" fmla="*/ 205 w 459"/>
                  <a:gd name="T3" fmla="*/ 280 h 281"/>
                  <a:gd name="T4" fmla="*/ 458 w 459"/>
                  <a:gd name="T5" fmla="*/ 115 h 281"/>
                  <a:gd name="T6" fmla="*/ 457 w 459"/>
                  <a:gd name="T7" fmla="*/ 110 h 281"/>
                  <a:gd name="T8" fmla="*/ 447 w 459"/>
                  <a:gd name="T9" fmla="*/ 107 h 281"/>
                  <a:gd name="T10" fmla="*/ 451 w 459"/>
                  <a:gd name="T11" fmla="*/ 68 h 281"/>
                  <a:gd name="T12" fmla="*/ 458 w 459"/>
                  <a:gd name="T13" fmla="*/ 62 h 281"/>
                  <a:gd name="T14" fmla="*/ 458 w 459"/>
                  <a:gd name="T15" fmla="*/ 58 h 281"/>
                  <a:gd name="T16" fmla="*/ 255 w 459"/>
                  <a:gd name="T17" fmla="*/ 0 h 281"/>
                  <a:gd name="T18" fmla="*/ 6 w 459"/>
                  <a:gd name="T19" fmla="*/ 112 h 281"/>
                  <a:gd name="T20" fmla="*/ 0 w 459"/>
                  <a:gd name="T21" fmla="*/ 176 h 2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59" h="281">
                    <a:moveTo>
                      <a:pt x="0" y="176"/>
                    </a:moveTo>
                    <a:lnTo>
                      <a:pt x="205" y="280"/>
                    </a:lnTo>
                    <a:lnTo>
                      <a:pt x="458" y="115"/>
                    </a:lnTo>
                    <a:lnTo>
                      <a:pt x="457" y="110"/>
                    </a:lnTo>
                    <a:lnTo>
                      <a:pt x="447" y="107"/>
                    </a:lnTo>
                    <a:lnTo>
                      <a:pt x="451" y="68"/>
                    </a:lnTo>
                    <a:lnTo>
                      <a:pt x="458" y="62"/>
                    </a:lnTo>
                    <a:lnTo>
                      <a:pt x="458" y="58"/>
                    </a:lnTo>
                    <a:lnTo>
                      <a:pt x="255" y="0"/>
                    </a:lnTo>
                    <a:lnTo>
                      <a:pt x="6" y="112"/>
                    </a:lnTo>
                    <a:lnTo>
                      <a:pt x="0" y="176"/>
                    </a:lnTo>
                  </a:path>
                </a:pathLst>
              </a:custGeom>
              <a:solidFill>
                <a:srgbClr val="000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37261" name="Freeform 45">
                <a:extLst>
                  <a:ext uri="{FF2B5EF4-FFF2-40B4-BE49-F238E27FC236}">
                    <a16:creationId xmlns:a16="http://schemas.microsoft.com/office/drawing/2014/main" id="{36E1C32C-43AE-3CAE-27EC-CC4024D3C5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11" y="2376"/>
                <a:ext cx="458" cy="220"/>
              </a:xfrm>
              <a:custGeom>
                <a:avLst/>
                <a:gdLst>
                  <a:gd name="T0" fmla="*/ 0 w 458"/>
                  <a:gd name="T1" fmla="*/ 119 h 220"/>
                  <a:gd name="T2" fmla="*/ 253 w 458"/>
                  <a:gd name="T3" fmla="*/ 0 h 220"/>
                  <a:gd name="T4" fmla="*/ 457 w 458"/>
                  <a:gd name="T5" fmla="*/ 56 h 220"/>
                  <a:gd name="T6" fmla="*/ 204 w 458"/>
                  <a:gd name="T7" fmla="*/ 219 h 220"/>
                  <a:gd name="T8" fmla="*/ 0 w 458"/>
                  <a:gd name="T9" fmla="*/ 119 h 2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8" h="220">
                    <a:moveTo>
                      <a:pt x="0" y="119"/>
                    </a:moveTo>
                    <a:lnTo>
                      <a:pt x="253" y="0"/>
                    </a:lnTo>
                    <a:lnTo>
                      <a:pt x="457" y="56"/>
                    </a:lnTo>
                    <a:lnTo>
                      <a:pt x="204" y="219"/>
                    </a:lnTo>
                    <a:lnTo>
                      <a:pt x="0" y="119"/>
                    </a:lnTo>
                  </a:path>
                </a:pathLst>
              </a:custGeom>
              <a:solidFill>
                <a:srgbClr val="00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37262" name="Freeform 46">
                <a:extLst>
                  <a:ext uri="{FF2B5EF4-FFF2-40B4-BE49-F238E27FC236}">
                    <a16:creationId xmlns:a16="http://schemas.microsoft.com/office/drawing/2014/main" id="{30A8572F-A2FE-B72B-D312-D784CD34B8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6" y="2391"/>
                <a:ext cx="247" cy="201"/>
              </a:xfrm>
              <a:custGeom>
                <a:avLst/>
                <a:gdLst>
                  <a:gd name="T0" fmla="*/ 3 w 247"/>
                  <a:gd name="T1" fmla="*/ 148 h 201"/>
                  <a:gd name="T2" fmla="*/ 0 w 247"/>
                  <a:gd name="T3" fmla="*/ 200 h 201"/>
                  <a:gd name="T4" fmla="*/ 243 w 247"/>
                  <a:gd name="T5" fmla="*/ 44 h 201"/>
                  <a:gd name="T6" fmla="*/ 246 w 247"/>
                  <a:gd name="T7" fmla="*/ 0 h 201"/>
                  <a:gd name="T8" fmla="*/ 3 w 247"/>
                  <a:gd name="T9" fmla="*/ 148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7" h="201">
                    <a:moveTo>
                      <a:pt x="3" y="148"/>
                    </a:moveTo>
                    <a:lnTo>
                      <a:pt x="0" y="200"/>
                    </a:lnTo>
                    <a:lnTo>
                      <a:pt x="243" y="44"/>
                    </a:lnTo>
                    <a:lnTo>
                      <a:pt x="246" y="0"/>
                    </a:lnTo>
                    <a:lnTo>
                      <a:pt x="3" y="148"/>
                    </a:lnTo>
                  </a:path>
                </a:pathLst>
              </a:custGeom>
              <a:solidFill>
                <a:srgbClr val="FFFF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37263" name="Freeform 47">
                <a:extLst>
                  <a:ext uri="{FF2B5EF4-FFF2-40B4-BE49-F238E27FC236}">
                    <a16:creationId xmlns:a16="http://schemas.microsoft.com/office/drawing/2014/main" id="{F1142CB5-090A-0DDD-B013-2E2C684B87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16" y="2442"/>
                <a:ext cx="205" cy="147"/>
              </a:xfrm>
              <a:custGeom>
                <a:avLst/>
                <a:gdLst>
                  <a:gd name="T0" fmla="*/ 5 w 205"/>
                  <a:gd name="T1" fmla="*/ 0 h 147"/>
                  <a:gd name="T2" fmla="*/ 0 w 205"/>
                  <a:gd name="T3" fmla="*/ 52 h 147"/>
                  <a:gd name="T4" fmla="*/ 199 w 205"/>
                  <a:gd name="T5" fmla="*/ 146 h 147"/>
                  <a:gd name="T6" fmla="*/ 204 w 205"/>
                  <a:gd name="T7" fmla="*/ 97 h 147"/>
                  <a:gd name="T8" fmla="*/ 5 w 205"/>
                  <a:gd name="T9" fmla="*/ 0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5" h="147">
                    <a:moveTo>
                      <a:pt x="5" y="0"/>
                    </a:moveTo>
                    <a:lnTo>
                      <a:pt x="0" y="52"/>
                    </a:lnTo>
                    <a:lnTo>
                      <a:pt x="199" y="146"/>
                    </a:lnTo>
                    <a:lnTo>
                      <a:pt x="204" y="97"/>
                    </a:lnTo>
                    <a:lnTo>
                      <a:pt x="5" y="0"/>
                    </a:lnTo>
                  </a:path>
                </a:pathLst>
              </a:custGeom>
              <a:solidFill>
                <a:srgbClr val="808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37264" name="Freeform 48">
                <a:extLst>
                  <a:ext uri="{FF2B5EF4-FFF2-40B4-BE49-F238E27FC236}">
                    <a16:creationId xmlns:a16="http://schemas.microsoft.com/office/drawing/2014/main" id="{E65617FE-52B0-AE39-A94D-15D14A6617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14" y="2436"/>
                <a:ext cx="207" cy="114"/>
              </a:xfrm>
              <a:custGeom>
                <a:avLst/>
                <a:gdLst>
                  <a:gd name="T0" fmla="*/ 4 w 207"/>
                  <a:gd name="T1" fmla="*/ 0 h 114"/>
                  <a:gd name="T2" fmla="*/ 0 w 207"/>
                  <a:gd name="T3" fmla="*/ 8 h 114"/>
                  <a:gd name="T4" fmla="*/ 200 w 207"/>
                  <a:gd name="T5" fmla="*/ 113 h 114"/>
                  <a:gd name="T6" fmla="*/ 206 w 207"/>
                  <a:gd name="T7" fmla="*/ 99 h 114"/>
                  <a:gd name="T8" fmla="*/ 4 w 207"/>
                  <a:gd name="T9" fmla="*/ 0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7" h="114">
                    <a:moveTo>
                      <a:pt x="4" y="0"/>
                    </a:moveTo>
                    <a:lnTo>
                      <a:pt x="0" y="8"/>
                    </a:lnTo>
                    <a:lnTo>
                      <a:pt x="200" y="113"/>
                    </a:lnTo>
                    <a:lnTo>
                      <a:pt x="206" y="99"/>
                    </a:lnTo>
                    <a:lnTo>
                      <a:pt x="4" y="0"/>
                    </a:lnTo>
                  </a:path>
                </a:pathLst>
              </a:custGeom>
              <a:solidFill>
                <a:srgbClr val="000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37265" name="Freeform 49">
                <a:extLst>
                  <a:ext uri="{FF2B5EF4-FFF2-40B4-BE49-F238E27FC236}">
                    <a16:creationId xmlns:a16="http://schemas.microsoft.com/office/drawing/2014/main" id="{76EFE7BC-B8C1-73C7-4B9F-65C85A21F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6" y="2433"/>
                <a:ext cx="254" cy="171"/>
              </a:xfrm>
              <a:custGeom>
                <a:avLst/>
                <a:gdLst>
                  <a:gd name="T0" fmla="*/ 0 w 254"/>
                  <a:gd name="T1" fmla="*/ 163 h 171"/>
                  <a:gd name="T2" fmla="*/ 0 w 254"/>
                  <a:gd name="T3" fmla="*/ 170 h 171"/>
                  <a:gd name="T4" fmla="*/ 252 w 254"/>
                  <a:gd name="T5" fmla="*/ 6 h 171"/>
                  <a:gd name="T6" fmla="*/ 253 w 254"/>
                  <a:gd name="T7" fmla="*/ 0 h 171"/>
                  <a:gd name="T8" fmla="*/ 0 w 254"/>
                  <a:gd name="T9" fmla="*/ 163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4" h="171">
                    <a:moveTo>
                      <a:pt x="0" y="163"/>
                    </a:moveTo>
                    <a:lnTo>
                      <a:pt x="0" y="170"/>
                    </a:lnTo>
                    <a:lnTo>
                      <a:pt x="252" y="6"/>
                    </a:lnTo>
                    <a:lnTo>
                      <a:pt x="253" y="0"/>
                    </a:lnTo>
                    <a:lnTo>
                      <a:pt x="0" y="163"/>
                    </a:lnTo>
                  </a:path>
                </a:pathLst>
              </a:custGeom>
              <a:solidFill>
                <a:srgbClr val="008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37266" name="Freeform 50">
                <a:extLst>
                  <a:ext uri="{FF2B5EF4-FFF2-40B4-BE49-F238E27FC236}">
                    <a16:creationId xmlns:a16="http://schemas.microsoft.com/office/drawing/2014/main" id="{6B53AA9B-2D0E-E1E7-84BB-53447A7DDE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15" y="2325"/>
                <a:ext cx="454" cy="213"/>
              </a:xfrm>
              <a:custGeom>
                <a:avLst/>
                <a:gdLst>
                  <a:gd name="T0" fmla="*/ 0 w 454"/>
                  <a:gd name="T1" fmla="*/ 111 h 213"/>
                  <a:gd name="T2" fmla="*/ 248 w 454"/>
                  <a:gd name="T3" fmla="*/ 0 h 213"/>
                  <a:gd name="T4" fmla="*/ 453 w 454"/>
                  <a:gd name="T5" fmla="*/ 58 h 213"/>
                  <a:gd name="T6" fmla="*/ 206 w 454"/>
                  <a:gd name="T7" fmla="*/ 212 h 213"/>
                  <a:gd name="T8" fmla="*/ 0 w 454"/>
                  <a:gd name="T9" fmla="*/ 111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4" h="213">
                    <a:moveTo>
                      <a:pt x="0" y="111"/>
                    </a:moveTo>
                    <a:lnTo>
                      <a:pt x="248" y="0"/>
                    </a:lnTo>
                    <a:lnTo>
                      <a:pt x="453" y="58"/>
                    </a:lnTo>
                    <a:lnTo>
                      <a:pt x="206" y="212"/>
                    </a:lnTo>
                    <a:lnTo>
                      <a:pt x="0" y="111"/>
                    </a:lnTo>
                  </a:path>
                </a:pathLst>
              </a:custGeom>
              <a:solidFill>
                <a:srgbClr val="0000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grpSp>
            <p:nvGrpSpPr>
              <p:cNvPr id="137267" name="Group 51">
                <a:extLst>
                  <a:ext uri="{FF2B5EF4-FFF2-40B4-BE49-F238E27FC236}">
                    <a16:creationId xmlns:a16="http://schemas.microsoft.com/office/drawing/2014/main" id="{BD127E0A-9D97-E70A-036C-061B821004B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016" y="2335"/>
                <a:ext cx="230" cy="75"/>
                <a:chOff x="2016" y="2335"/>
                <a:chExt cx="230" cy="75"/>
              </a:xfrm>
            </p:grpSpPr>
            <p:sp>
              <p:nvSpPr>
                <p:cNvPr id="137268" name="Freeform 52">
                  <a:extLst>
                    <a:ext uri="{FF2B5EF4-FFF2-40B4-BE49-F238E27FC236}">
                      <a16:creationId xmlns:a16="http://schemas.microsoft.com/office/drawing/2014/main" id="{0DB319A6-4F89-E9A8-A98E-F1AC349A596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33" y="2335"/>
                  <a:ext cx="213" cy="65"/>
                </a:xfrm>
                <a:custGeom>
                  <a:avLst/>
                  <a:gdLst>
                    <a:gd name="T0" fmla="*/ 6 w 213"/>
                    <a:gd name="T1" fmla="*/ 0 h 65"/>
                    <a:gd name="T2" fmla="*/ 0 w 213"/>
                    <a:gd name="T3" fmla="*/ 3 h 65"/>
                    <a:gd name="T4" fmla="*/ 208 w 213"/>
                    <a:gd name="T5" fmla="*/ 64 h 65"/>
                    <a:gd name="T6" fmla="*/ 212 w 213"/>
                    <a:gd name="T7" fmla="*/ 62 h 65"/>
                    <a:gd name="T8" fmla="*/ 6 w 213"/>
                    <a:gd name="T9" fmla="*/ 0 h 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13" h="65">
                      <a:moveTo>
                        <a:pt x="6" y="0"/>
                      </a:moveTo>
                      <a:lnTo>
                        <a:pt x="0" y="3"/>
                      </a:lnTo>
                      <a:lnTo>
                        <a:pt x="208" y="64"/>
                      </a:lnTo>
                      <a:lnTo>
                        <a:pt x="212" y="62"/>
                      </a:lnTo>
                      <a:lnTo>
                        <a:pt x="6" y="0"/>
                      </a:lnTo>
                    </a:path>
                  </a:pathLst>
                </a:custGeom>
                <a:solidFill>
                  <a:srgbClr val="FF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137269" name="Freeform 53">
                  <a:extLst>
                    <a:ext uri="{FF2B5EF4-FFF2-40B4-BE49-F238E27FC236}">
                      <a16:creationId xmlns:a16="http://schemas.microsoft.com/office/drawing/2014/main" id="{B8DF93EA-AA83-367A-DFDC-F60CC9B49D0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16" y="2344"/>
                  <a:ext cx="216" cy="66"/>
                </a:xfrm>
                <a:custGeom>
                  <a:avLst/>
                  <a:gdLst>
                    <a:gd name="T0" fmla="*/ 8 w 216"/>
                    <a:gd name="T1" fmla="*/ 0 h 66"/>
                    <a:gd name="T2" fmla="*/ 0 w 216"/>
                    <a:gd name="T3" fmla="*/ 3 h 66"/>
                    <a:gd name="T4" fmla="*/ 209 w 216"/>
                    <a:gd name="T5" fmla="*/ 65 h 66"/>
                    <a:gd name="T6" fmla="*/ 215 w 216"/>
                    <a:gd name="T7" fmla="*/ 62 h 66"/>
                    <a:gd name="T8" fmla="*/ 8 w 216"/>
                    <a:gd name="T9" fmla="*/ 0 h 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16" h="66">
                      <a:moveTo>
                        <a:pt x="8" y="0"/>
                      </a:moveTo>
                      <a:lnTo>
                        <a:pt x="0" y="3"/>
                      </a:lnTo>
                      <a:lnTo>
                        <a:pt x="209" y="65"/>
                      </a:lnTo>
                      <a:lnTo>
                        <a:pt x="215" y="62"/>
                      </a:lnTo>
                      <a:lnTo>
                        <a:pt x="8" y="0"/>
                      </a:lnTo>
                    </a:path>
                  </a:pathLst>
                </a:custGeom>
                <a:solidFill>
                  <a:srgbClr val="FF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</p:grpSp>
          <p:sp>
            <p:nvSpPr>
              <p:cNvPr id="137270" name="Freeform 54">
                <a:extLst>
                  <a:ext uri="{FF2B5EF4-FFF2-40B4-BE49-F238E27FC236}">
                    <a16:creationId xmlns:a16="http://schemas.microsoft.com/office/drawing/2014/main" id="{AE475E9B-BA3F-348B-E418-4E105CFD3E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0" y="2383"/>
                <a:ext cx="250" cy="157"/>
              </a:xfrm>
              <a:custGeom>
                <a:avLst/>
                <a:gdLst>
                  <a:gd name="T0" fmla="*/ 0 w 250"/>
                  <a:gd name="T1" fmla="*/ 152 h 157"/>
                  <a:gd name="T2" fmla="*/ 2 w 250"/>
                  <a:gd name="T3" fmla="*/ 156 h 157"/>
                  <a:gd name="T4" fmla="*/ 249 w 250"/>
                  <a:gd name="T5" fmla="*/ 4 h 157"/>
                  <a:gd name="T6" fmla="*/ 249 w 250"/>
                  <a:gd name="T7" fmla="*/ 0 h 157"/>
                  <a:gd name="T8" fmla="*/ 0 w 250"/>
                  <a:gd name="T9" fmla="*/ 152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0" h="157">
                    <a:moveTo>
                      <a:pt x="0" y="152"/>
                    </a:moveTo>
                    <a:lnTo>
                      <a:pt x="2" y="156"/>
                    </a:lnTo>
                    <a:lnTo>
                      <a:pt x="249" y="4"/>
                    </a:lnTo>
                    <a:lnTo>
                      <a:pt x="249" y="0"/>
                    </a:lnTo>
                    <a:lnTo>
                      <a:pt x="0" y="152"/>
                    </a:lnTo>
                  </a:path>
                </a:pathLst>
              </a:custGeom>
              <a:solidFill>
                <a:srgbClr val="008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grpSp>
            <p:nvGrpSpPr>
              <p:cNvPr id="137271" name="Group 55">
                <a:extLst>
                  <a:ext uri="{FF2B5EF4-FFF2-40B4-BE49-F238E27FC236}">
                    <a16:creationId xmlns:a16="http://schemas.microsoft.com/office/drawing/2014/main" id="{294CC8F0-6E8C-224C-7711-05C606B506D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017" y="2398"/>
                <a:ext cx="243" cy="181"/>
                <a:chOff x="2017" y="2398"/>
                <a:chExt cx="243" cy="181"/>
              </a:xfrm>
            </p:grpSpPr>
            <p:sp>
              <p:nvSpPr>
                <p:cNvPr id="137272" name="Line 56">
                  <a:extLst>
                    <a:ext uri="{FF2B5EF4-FFF2-40B4-BE49-F238E27FC236}">
                      <a16:creationId xmlns:a16="http://schemas.microsoft.com/office/drawing/2014/main" id="{E0DED470-780A-0249-FCC5-486A10658B0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2021" y="2398"/>
                  <a:ext cx="238" cy="147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IN"/>
                </a:p>
              </p:txBody>
            </p:sp>
            <p:sp>
              <p:nvSpPr>
                <p:cNvPr id="137273" name="Line 57">
                  <a:extLst>
                    <a:ext uri="{FF2B5EF4-FFF2-40B4-BE49-F238E27FC236}">
                      <a16:creationId xmlns:a16="http://schemas.microsoft.com/office/drawing/2014/main" id="{F45D283B-2AE6-69C9-FB08-EEE0C2E506E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2019" y="2405"/>
                  <a:ext cx="241" cy="146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IN"/>
                </a:p>
              </p:txBody>
            </p:sp>
            <p:sp>
              <p:nvSpPr>
                <p:cNvPr id="137274" name="Line 58">
                  <a:extLst>
                    <a:ext uri="{FF2B5EF4-FFF2-40B4-BE49-F238E27FC236}">
                      <a16:creationId xmlns:a16="http://schemas.microsoft.com/office/drawing/2014/main" id="{C1F25C67-A482-2B24-E1C7-B9ACEF7C8E5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2018" y="2414"/>
                  <a:ext cx="238" cy="149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IN"/>
                </a:p>
              </p:txBody>
            </p:sp>
            <p:sp>
              <p:nvSpPr>
                <p:cNvPr id="137275" name="Line 59">
                  <a:extLst>
                    <a:ext uri="{FF2B5EF4-FFF2-40B4-BE49-F238E27FC236}">
                      <a16:creationId xmlns:a16="http://schemas.microsoft.com/office/drawing/2014/main" id="{7EAC117A-D0D0-A432-3FA3-5505B43CF8A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2020" y="2417"/>
                  <a:ext cx="239" cy="151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IN"/>
                </a:p>
              </p:txBody>
            </p:sp>
            <p:sp>
              <p:nvSpPr>
                <p:cNvPr id="137276" name="Line 60">
                  <a:extLst>
                    <a:ext uri="{FF2B5EF4-FFF2-40B4-BE49-F238E27FC236}">
                      <a16:creationId xmlns:a16="http://schemas.microsoft.com/office/drawing/2014/main" id="{C46B9A48-80AD-80B8-4E6B-F3C851842A9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2017" y="2426"/>
                  <a:ext cx="241" cy="153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IN"/>
                </a:p>
              </p:txBody>
            </p:sp>
          </p:grpSp>
          <p:grpSp>
            <p:nvGrpSpPr>
              <p:cNvPr id="137277" name="Group 61">
                <a:extLst>
                  <a:ext uri="{FF2B5EF4-FFF2-40B4-BE49-F238E27FC236}">
                    <a16:creationId xmlns:a16="http://schemas.microsoft.com/office/drawing/2014/main" id="{A8453F4B-4332-4789-8ACE-816ABDCA4B2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19" y="2445"/>
                <a:ext cx="203" cy="132"/>
                <a:chOff x="1819" y="2445"/>
                <a:chExt cx="203" cy="132"/>
              </a:xfrm>
            </p:grpSpPr>
            <p:sp>
              <p:nvSpPr>
                <p:cNvPr id="137278" name="Line 62">
                  <a:extLst>
                    <a:ext uri="{FF2B5EF4-FFF2-40B4-BE49-F238E27FC236}">
                      <a16:creationId xmlns:a16="http://schemas.microsoft.com/office/drawing/2014/main" id="{B8857EA1-9C0F-2FE9-A97D-E6755F4310E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822" y="2445"/>
                  <a:ext cx="200" cy="99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IN"/>
                </a:p>
              </p:txBody>
            </p:sp>
            <p:sp>
              <p:nvSpPr>
                <p:cNvPr id="137279" name="Line 63">
                  <a:extLst>
                    <a:ext uri="{FF2B5EF4-FFF2-40B4-BE49-F238E27FC236}">
                      <a16:creationId xmlns:a16="http://schemas.microsoft.com/office/drawing/2014/main" id="{CCDB833D-E367-C9AC-FEFF-49BB48CE5BF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822" y="2453"/>
                  <a:ext cx="197" cy="97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IN"/>
                </a:p>
              </p:txBody>
            </p:sp>
            <p:sp>
              <p:nvSpPr>
                <p:cNvPr id="137280" name="Line 64">
                  <a:extLst>
                    <a:ext uri="{FF2B5EF4-FFF2-40B4-BE49-F238E27FC236}">
                      <a16:creationId xmlns:a16="http://schemas.microsoft.com/office/drawing/2014/main" id="{32D55C45-8AB2-05FA-A6A0-0361EE68A54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819" y="2461"/>
                  <a:ext cx="200" cy="101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IN"/>
                </a:p>
              </p:txBody>
            </p:sp>
            <p:sp>
              <p:nvSpPr>
                <p:cNvPr id="137281" name="Line 65">
                  <a:extLst>
                    <a:ext uri="{FF2B5EF4-FFF2-40B4-BE49-F238E27FC236}">
                      <a16:creationId xmlns:a16="http://schemas.microsoft.com/office/drawing/2014/main" id="{63E39941-AD41-08F4-74A3-B4F55AA4CE7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820" y="2471"/>
                  <a:ext cx="200" cy="97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IN"/>
                </a:p>
              </p:txBody>
            </p:sp>
            <p:sp>
              <p:nvSpPr>
                <p:cNvPr id="137282" name="Line 66">
                  <a:extLst>
                    <a:ext uri="{FF2B5EF4-FFF2-40B4-BE49-F238E27FC236}">
                      <a16:creationId xmlns:a16="http://schemas.microsoft.com/office/drawing/2014/main" id="{1084AF5B-1DCB-570E-7114-B21412CAED8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819" y="2480"/>
                  <a:ext cx="198" cy="97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IN"/>
                </a:p>
              </p:txBody>
            </p:sp>
          </p:grpSp>
        </p:grpSp>
        <p:grpSp>
          <p:nvGrpSpPr>
            <p:cNvPr id="137283" name="Group 67">
              <a:extLst>
                <a:ext uri="{FF2B5EF4-FFF2-40B4-BE49-F238E27FC236}">
                  <a16:creationId xmlns:a16="http://schemas.microsoft.com/office/drawing/2014/main" id="{247FC950-F28D-FFBD-013C-F8703F833FC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27" y="2265"/>
              <a:ext cx="472" cy="280"/>
              <a:chOff x="1827" y="2265"/>
              <a:chExt cx="472" cy="280"/>
            </a:xfrm>
          </p:grpSpPr>
          <p:sp>
            <p:nvSpPr>
              <p:cNvPr id="137284" name="Arc 68">
                <a:extLst>
                  <a:ext uri="{FF2B5EF4-FFF2-40B4-BE49-F238E27FC236}">
                    <a16:creationId xmlns:a16="http://schemas.microsoft.com/office/drawing/2014/main" id="{24BAF266-DDDF-4529-414F-AC002B1366FB}"/>
                  </a:ext>
                </a:extLst>
              </p:cNvPr>
              <p:cNvSpPr>
                <a:spLocks/>
              </p:cNvSpPr>
              <p:nvPr/>
            </p:nvSpPr>
            <p:spPr bwMode="auto">
              <a:xfrm rot="240000">
                <a:off x="1827" y="2378"/>
                <a:ext cx="14" cy="67"/>
              </a:xfrm>
              <a:custGeom>
                <a:avLst/>
                <a:gdLst>
                  <a:gd name="G0" fmla="+- 21600 0 0"/>
                  <a:gd name="G1" fmla="+- 21383 0 0"/>
                  <a:gd name="G2" fmla="+- 21600 0 0"/>
                  <a:gd name="T0" fmla="*/ 18455 w 21600"/>
                  <a:gd name="T1" fmla="*/ 42753 h 42753"/>
                  <a:gd name="T2" fmla="*/ 18545 w 21600"/>
                  <a:gd name="T3" fmla="*/ 0 h 42753"/>
                  <a:gd name="T4" fmla="*/ 21600 w 21600"/>
                  <a:gd name="T5" fmla="*/ 21383 h 427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42753" fill="none" extrusionOk="0">
                    <a:moveTo>
                      <a:pt x="18455" y="42752"/>
                    </a:moveTo>
                    <a:cubicBezTo>
                      <a:pt x="7854" y="41192"/>
                      <a:pt x="0" y="32097"/>
                      <a:pt x="0" y="21383"/>
                    </a:cubicBezTo>
                    <a:cubicBezTo>
                      <a:pt x="0" y="10633"/>
                      <a:pt x="7903" y="1520"/>
                      <a:pt x="18545" y="0"/>
                    </a:cubicBezTo>
                  </a:path>
                  <a:path w="21600" h="42753" stroke="0" extrusionOk="0">
                    <a:moveTo>
                      <a:pt x="18455" y="42752"/>
                    </a:moveTo>
                    <a:cubicBezTo>
                      <a:pt x="7854" y="41192"/>
                      <a:pt x="0" y="32097"/>
                      <a:pt x="0" y="21383"/>
                    </a:cubicBezTo>
                    <a:cubicBezTo>
                      <a:pt x="0" y="10633"/>
                      <a:pt x="7903" y="1520"/>
                      <a:pt x="18545" y="0"/>
                    </a:cubicBezTo>
                    <a:lnTo>
                      <a:pt x="21600" y="21383"/>
                    </a:lnTo>
                    <a:close/>
                  </a:path>
                </a:pathLst>
              </a:custGeom>
              <a:solidFill>
                <a:srgbClr val="000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/>
              </a:p>
            </p:txBody>
          </p:sp>
          <p:sp>
            <p:nvSpPr>
              <p:cNvPr id="137285" name="Freeform 69">
                <a:extLst>
                  <a:ext uri="{FF2B5EF4-FFF2-40B4-BE49-F238E27FC236}">
                    <a16:creationId xmlns:a16="http://schemas.microsoft.com/office/drawing/2014/main" id="{2953EF52-224C-3E9A-710C-C3DCE35EFB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40" y="2265"/>
                <a:ext cx="458" cy="279"/>
              </a:xfrm>
              <a:custGeom>
                <a:avLst/>
                <a:gdLst>
                  <a:gd name="T0" fmla="*/ 0 w 458"/>
                  <a:gd name="T1" fmla="*/ 176 h 279"/>
                  <a:gd name="T2" fmla="*/ 205 w 458"/>
                  <a:gd name="T3" fmla="*/ 278 h 279"/>
                  <a:gd name="T4" fmla="*/ 456 w 458"/>
                  <a:gd name="T5" fmla="*/ 117 h 279"/>
                  <a:gd name="T6" fmla="*/ 456 w 458"/>
                  <a:gd name="T7" fmla="*/ 110 h 279"/>
                  <a:gd name="T8" fmla="*/ 446 w 458"/>
                  <a:gd name="T9" fmla="*/ 107 h 279"/>
                  <a:gd name="T10" fmla="*/ 448 w 458"/>
                  <a:gd name="T11" fmla="*/ 68 h 279"/>
                  <a:gd name="T12" fmla="*/ 457 w 458"/>
                  <a:gd name="T13" fmla="*/ 62 h 279"/>
                  <a:gd name="T14" fmla="*/ 455 w 458"/>
                  <a:gd name="T15" fmla="*/ 59 h 279"/>
                  <a:gd name="T16" fmla="*/ 254 w 458"/>
                  <a:gd name="T17" fmla="*/ 0 h 279"/>
                  <a:gd name="T18" fmla="*/ 3 w 458"/>
                  <a:gd name="T19" fmla="*/ 114 h 279"/>
                  <a:gd name="T20" fmla="*/ 0 w 458"/>
                  <a:gd name="T21" fmla="*/ 176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58" h="279">
                    <a:moveTo>
                      <a:pt x="0" y="176"/>
                    </a:moveTo>
                    <a:lnTo>
                      <a:pt x="205" y="278"/>
                    </a:lnTo>
                    <a:lnTo>
                      <a:pt x="456" y="117"/>
                    </a:lnTo>
                    <a:lnTo>
                      <a:pt x="456" y="110"/>
                    </a:lnTo>
                    <a:lnTo>
                      <a:pt x="446" y="107"/>
                    </a:lnTo>
                    <a:lnTo>
                      <a:pt x="448" y="68"/>
                    </a:lnTo>
                    <a:lnTo>
                      <a:pt x="457" y="62"/>
                    </a:lnTo>
                    <a:lnTo>
                      <a:pt x="455" y="59"/>
                    </a:lnTo>
                    <a:lnTo>
                      <a:pt x="254" y="0"/>
                    </a:lnTo>
                    <a:lnTo>
                      <a:pt x="3" y="114"/>
                    </a:lnTo>
                    <a:lnTo>
                      <a:pt x="0" y="176"/>
                    </a:lnTo>
                  </a:path>
                </a:pathLst>
              </a:custGeom>
              <a:solidFill>
                <a:srgbClr val="000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37286" name="Freeform 70">
                <a:extLst>
                  <a:ext uri="{FF2B5EF4-FFF2-40B4-BE49-F238E27FC236}">
                    <a16:creationId xmlns:a16="http://schemas.microsoft.com/office/drawing/2014/main" id="{5D38B245-1E0C-D735-016A-EE9F2D4915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40" y="2316"/>
                <a:ext cx="459" cy="221"/>
              </a:xfrm>
              <a:custGeom>
                <a:avLst/>
                <a:gdLst>
                  <a:gd name="T0" fmla="*/ 0 w 459"/>
                  <a:gd name="T1" fmla="*/ 124 h 221"/>
                  <a:gd name="T2" fmla="*/ 253 w 459"/>
                  <a:gd name="T3" fmla="*/ 0 h 221"/>
                  <a:gd name="T4" fmla="*/ 458 w 459"/>
                  <a:gd name="T5" fmla="*/ 57 h 221"/>
                  <a:gd name="T6" fmla="*/ 204 w 459"/>
                  <a:gd name="T7" fmla="*/ 220 h 221"/>
                  <a:gd name="T8" fmla="*/ 0 w 459"/>
                  <a:gd name="T9" fmla="*/ 124 h 2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9" h="221">
                    <a:moveTo>
                      <a:pt x="0" y="124"/>
                    </a:moveTo>
                    <a:lnTo>
                      <a:pt x="253" y="0"/>
                    </a:lnTo>
                    <a:lnTo>
                      <a:pt x="458" y="57"/>
                    </a:lnTo>
                    <a:lnTo>
                      <a:pt x="204" y="220"/>
                    </a:lnTo>
                    <a:lnTo>
                      <a:pt x="0" y="124"/>
                    </a:lnTo>
                  </a:path>
                </a:pathLst>
              </a:custGeom>
              <a:solidFill>
                <a:srgbClr val="00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37287" name="Freeform 71">
                <a:extLst>
                  <a:ext uri="{FF2B5EF4-FFF2-40B4-BE49-F238E27FC236}">
                    <a16:creationId xmlns:a16="http://schemas.microsoft.com/office/drawing/2014/main" id="{1CC812C3-5D33-5485-834E-189327BF6B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42" y="2334"/>
                <a:ext cx="249" cy="200"/>
              </a:xfrm>
              <a:custGeom>
                <a:avLst/>
                <a:gdLst>
                  <a:gd name="T0" fmla="*/ 5 w 249"/>
                  <a:gd name="T1" fmla="*/ 149 h 200"/>
                  <a:gd name="T2" fmla="*/ 0 w 249"/>
                  <a:gd name="T3" fmla="*/ 199 h 200"/>
                  <a:gd name="T4" fmla="*/ 244 w 249"/>
                  <a:gd name="T5" fmla="*/ 43 h 200"/>
                  <a:gd name="T6" fmla="*/ 248 w 249"/>
                  <a:gd name="T7" fmla="*/ 0 h 200"/>
                  <a:gd name="T8" fmla="*/ 5 w 249"/>
                  <a:gd name="T9" fmla="*/ 149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9" h="200">
                    <a:moveTo>
                      <a:pt x="5" y="149"/>
                    </a:moveTo>
                    <a:lnTo>
                      <a:pt x="0" y="199"/>
                    </a:lnTo>
                    <a:lnTo>
                      <a:pt x="244" y="43"/>
                    </a:lnTo>
                    <a:lnTo>
                      <a:pt x="248" y="0"/>
                    </a:lnTo>
                    <a:lnTo>
                      <a:pt x="5" y="149"/>
                    </a:lnTo>
                  </a:path>
                </a:pathLst>
              </a:custGeom>
              <a:solidFill>
                <a:srgbClr val="FFFF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37288" name="Freeform 72">
                <a:extLst>
                  <a:ext uri="{FF2B5EF4-FFF2-40B4-BE49-F238E27FC236}">
                    <a16:creationId xmlns:a16="http://schemas.microsoft.com/office/drawing/2014/main" id="{CE858D86-6E9B-56C5-D27B-CCBE6121F8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44" y="2383"/>
                <a:ext cx="205" cy="149"/>
              </a:xfrm>
              <a:custGeom>
                <a:avLst/>
                <a:gdLst>
                  <a:gd name="T0" fmla="*/ 5 w 205"/>
                  <a:gd name="T1" fmla="*/ 0 h 149"/>
                  <a:gd name="T2" fmla="*/ 0 w 205"/>
                  <a:gd name="T3" fmla="*/ 53 h 149"/>
                  <a:gd name="T4" fmla="*/ 200 w 205"/>
                  <a:gd name="T5" fmla="*/ 148 h 149"/>
                  <a:gd name="T6" fmla="*/ 204 w 205"/>
                  <a:gd name="T7" fmla="*/ 98 h 149"/>
                  <a:gd name="T8" fmla="*/ 5 w 205"/>
                  <a:gd name="T9" fmla="*/ 0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5" h="149">
                    <a:moveTo>
                      <a:pt x="5" y="0"/>
                    </a:moveTo>
                    <a:lnTo>
                      <a:pt x="0" y="53"/>
                    </a:lnTo>
                    <a:lnTo>
                      <a:pt x="200" y="148"/>
                    </a:lnTo>
                    <a:lnTo>
                      <a:pt x="204" y="98"/>
                    </a:lnTo>
                    <a:lnTo>
                      <a:pt x="5" y="0"/>
                    </a:lnTo>
                  </a:path>
                </a:pathLst>
              </a:custGeom>
              <a:solidFill>
                <a:srgbClr val="808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37289" name="Freeform 73">
                <a:extLst>
                  <a:ext uri="{FF2B5EF4-FFF2-40B4-BE49-F238E27FC236}">
                    <a16:creationId xmlns:a16="http://schemas.microsoft.com/office/drawing/2014/main" id="{13844FBE-1321-4938-A0A6-62ECE1ACC5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44" y="2378"/>
                <a:ext cx="206" cy="115"/>
              </a:xfrm>
              <a:custGeom>
                <a:avLst/>
                <a:gdLst>
                  <a:gd name="T0" fmla="*/ 0 w 206"/>
                  <a:gd name="T1" fmla="*/ 0 h 115"/>
                  <a:gd name="T2" fmla="*/ 0 w 206"/>
                  <a:gd name="T3" fmla="*/ 9 h 115"/>
                  <a:gd name="T4" fmla="*/ 199 w 206"/>
                  <a:gd name="T5" fmla="*/ 114 h 115"/>
                  <a:gd name="T6" fmla="*/ 205 w 206"/>
                  <a:gd name="T7" fmla="*/ 100 h 115"/>
                  <a:gd name="T8" fmla="*/ 0 w 206"/>
                  <a:gd name="T9" fmla="*/ 0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6" h="115">
                    <a:moveTo>
                      <a:pt x="0" y="0"/>
                    </a:moveTo>
                    <a:lnTo>
                      <a:pt x="0" y="9"/>
                    </a:lnTo>
                    <a:lnTo>
                      <a:pt x="199" y="114"/>
                    </a:lnTo>
                    <a:lnTo>
                      <a:pt x="205" y="100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000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37290" name="Freeform 74">
                <a:extLst>
                  <a:ext uri="{FF2B5EF4-FFF2-40B4-BE49-F238E27FC236}">
                    <a16:creationId xmlns:a16="http://schemas.microsoft.com/office/drawing/2014/main" id="{02A3FAD8-6C74-2B83-3127-AC98FD25C2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45" y="2373"/>
                <a:ext cx="253" cy="172"/>
              </a:xfrm>
              <a:custGeom>
                <a:avLst/>
                <a:gdLst>
                  <a:gd name="T0" fmla="*/ 0 w 253"/>
                  <a:gd name="T1" fmla="*/ 164 h 172"/>
                  <a:gd name="T2" fmla="*/ 1 w 253"/>
                  <a:gd name="T3" fmla="*/ 171 h 172"/>
                  <a:gd name="T4" fmla="*/ 252 w 253"/>
                  <a:gd name="T5" fmla="*/ 6 h 172"/>
                  <a:gd name="T6" fmla="*/ 252 w 253"/>
                  <a:gd name="T7" fmla="*/ 0 h 172"/>
                  <a:gd name="T8" fmla="*/ 0 w 253"/>
                  <a:gd name="T9" fmla="*/ 164 h 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3" h="172">
                    <a:moveTo>
                      <a:pt x="0" y="164"/>
                    </a:moveTo>
                    <a:lnTo>
                      <a:pt x="1" y="171"/>
                    </a:lnTo>
                    <a:lnTo>
                      <a:pt x="252" y="6"/>
                    </a:lnTo>
                    <a:lnTo>
                      <a:pt x="252" y="0"/>
                    </a:lnTo>
                    <a:lnTo>
                      <a:pt x="0" y="164"/>
                    </a:lnTo>
                  </a:path>
                </a:pathLst>
              </a:custGeom>
              <a:solidFill>
                <a:srgbClr val="008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37291" name="Freeform 75">
                <a:extLst>
                  <a:ext uri="{FF2B5EF4-FFF2-40B4-BE49-F238E27FC236}">
                    <a16:creationId xmlns:a16="http://schemas.microsoft.com/office/drawing/2014/main" id="{B8405CD6-65E1-6B42-7B48-4A3C9FB133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43" y="2265"/>
                <a:ext cx="455" cy="214"/>
              </a:xfrm>
              <a:custGeom>
                <a:avLst/>
                <a:gdLst>
                  <a:gd name="T0" fmla="*/ 0 w 455"/>
                  <a:gd name="T1" fmla="*/ 114 h 214"/>
                  <a:gd name="T2" fmla="*/ 248 w 455"/>
                  <a:gd name="T3" fmla="*/ 0 h 214"/>
                  <a:gd name="T4" fmla="*/ 454 w 455"/>
                  <a:gd name="T5" fmla="*/ 58 h 214"/>
                  <a:gd name="T6" fmla="*/ 206 w 455"/>
                  <a:gd name="T7" fmla="*/ 213 h 214"/>
                  <a:gd name="T8" fmla="*/ 0 w 455"/>
                  <a:gd name="T9" fmla="*/ 114 h 2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5" h="214">
                    <a:moveTo>
                      <a:pt x="0" y="114"/>
                    </a:moveTo>
                    <a:lnTo>
                      <a:pt x="248" y="0"/>
                    </a:lnTo>
                    <a:lnTo>
                      <a:pt x="454" y="58"/>
                    </a:lnTo>
                    <a:lnTo>
                      <a:pt x="206" y="213"/>
                    </a:lnTo>
                    <a:lnTo>
                      <a:pt x="0" y="114"/>
                    </a:lnTo>
                  </a:path>
                </a:pathLst>
              </a:custGeom>
              <a:solidFill>
                <a:srgbClr val="0000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grpSp>
            <p:nvGrpSpPr>
              <p:cNvPr id="137292" name="Group 76">
                <a:extLst>
                  <a:ext uri="{FF2B5EF4-FFF2-40B4-BE49-F238E27FC236}">
                    <a16:creationId xmlns:a16="http://schemas.microsoft.com/office/drawing/2014/main" id="{BFBC33B8-E80D-D366-57A5-9C37116AF16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044" y="2276"/>
                <a:ext cx="231" cy="77"/>
                <a:chOff x="2044" y="2276"/>
                <a:chExt cx="231" cy="77"/>
              </a:xfrm>
            </p:grpSpPr>
            <p:sp>
              <p:nvSpPr>
                <p:cNvPr id="137293" name="Freeform 77">
                  <a:extLst>
                    <a:ext uri="{FF2B5EF4-FFF2-40B4-BE49-F238E27FC236}">
                      <a16:creationId xmlns:a16="http://schemas.microsoft.com/office/drawing/2014/main" id="{FC8EC5CB-C2E7-7215-0195-FD51A231D56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62" y="2276"/>
                  <a:ext cx="213" cy="66"/>
                </a:xfrm>
                <a:custGeom>
                  <a:avLst/>
                  <a:gdLst>
                    <a:gd name="T0" fmla="*/ 4 w 213"/>
                    <a:gd name="T1" fmla="*/ 0 h 66"/>
                    <a:gd name="T2" fmla="*/ 0 w 213"/>
                    <a:gd name="T3" fmla="*/ 4 h 66"/>
                    <a:gd name="T4" fmla="*/ 205 w 213"/>
                    <a:gd name="T5" fmla="*/ 65 h 66"/>
                    <a:gd name="T6" fmla="*/ 212 w 213"/>
                    <a:gd name="T7" fmla="*/ 64 h 66"/>
                    <a:gd name="T8" fmla="*/ 4 w 213"/>
                    <a:gd name="T9" fmla="*/ 0 h 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13" h="66">
                      <a:moveTo>
                        <a:pt x="4" y="0"/>
                      </a:moveTo>
                      <a:lnTo>
                        <a:pt x="0" y="4"/>
                      </a:lnTo>
                      <a:lnTo>
                        <a:pt x="205" y="65"/>
                      </a:lnTo>
                      <a:lnTo>
                        <a:pt x="212" y="64"/>
                      </a:lnTo>
                      <a:lnTo>
                        <a:pt x="4" y="0"/>
                      </a:lnTo>
                    </a:path>
                  </a:pathLst>
                </a:custGeom>
                <a:solidFill>
                  <a:srgbClr val="FF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137294" name="Freeform 78">
                  <a:extLst>
                    <a:ext uri="{FF2B5EF4-FFF2-40B4-BE49-F238E27FC236}">
                      <a16:creationId xmlns:a16="http://schemas.microsoft.com/office/drawing/2014/main" id="{85175221-E57A-164E-F366-09CE11D472D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44" y="2285"/>
                  <a:ext cx="217" cy="68"/>
                </a:xfrm>
                <a:custGeom>
                  <a:avLst/>
                  <a:gdLst>
                    <a:gd name="T0" fmla="*/ 8 w 217"/>
                    <a:gd name="T1" fmla="*/ 0 h 68"/>
                    <a:gd name="T2" fmla="*/ 0 w 217"/>
                    <a:gd name="T3" fmla="*/ 5 h 68"/>
                    <a:gd name="T4" fmla="*/ 209 w 217"/>
                    <a:gd name="T5" fmla="*/ 67 h 68"/>
                    <a:gd name="T6" fmla="*/ 216 w 217"/>
                    <a:gd name="T7" fmla="*/ 63 h 68"/>
                    <a:gd name="T8" fmla="*/ 8 w 217"/>
                    <a:gd name="T9" fmla="*/ 0 h 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17" h="68">
                      <a:moveTo>
                        <a:pt x="8" y="0"/>
                      </a:moveTo>
                      <a:lnTo>
                        <a:pt x="0" y="5"/>
                      </a:lnTo>
                      <a:lnTo>
                        <a:pt x="209" y="67"/>
                      </a:lnTo>
                      <a:lnTo>
                        <a:pt x="216" y="63"/>
                      </a:lnTo>
                      <a:lnTo>
                        <a:pt x="8" y="0"/>
                      </a:lnTo>
                    </a:path>
                  </a:pathLst>
                </a:custGeom>
                <a:solidFill>
                  <a:srgbClr val="FF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</p:grpSp>
          <p:sp>
            <p:nvSpPr>
              <p:cNvPr id="137295" name="Freeform 79">
                <a:extLst>
                  <a:ext uri="{FF2B5EF4-FFF2-40B4-BE49-F238E27FC236}">
                    <a16:creationId xmlns:a16="http://schemas.microsoft.com/office/drawing/2014/main" id="{DD8529E8-A3BB-44D9-538D-22EF952A96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48" y="2326"/>
                <a:ext cx="250" cy="157"/>
              </a:xfrm>
              <a:custGeom>
                <a:avLst/>
                <a:gdLst>
                  <a:gd name="T0" fmla="*/ 0 w 250"/>
                  <a:gd name="T1" fmla="*/ 152 h 157"/>
                  <a:gd name="T2" fmla="*/ 1 w 250"/>
                  <a:gd name="T3" fmla="*/ 156 h 157"/>
                  <a:gd name="T4" fmla="*/ 248 w 250"/>
                  <a:gd name="T5" fmla="*/ 2 h 157"/>
                  <a:gd name="T6" fmla="*/ 249 w 250"/>
                  <a:gd name="T7" fmla="*/ 0 h 157"/>
                  <a:gd name="T8" fmla="*/ 0 w 250"/>
                  <a:gd name="T9" fmla="*/ 152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0" h="157">
                    <a:moveTo>
                      <a:pt x="0" y="152"/>
                    </a:moveTo>
                    <a:lnTo>
                      <a:pt x="1" y="156"/>
                    </a:lnTo>
                    <a:lnTo>
                      <a:pt x="248" y="2"/>
                    </a:lnTo>
                    <a:lnTo>
                      <a:pt x="249" y="0"/>
                    </a:lnTo>
                    <a:lnTo>
                      <a:pt x="0" y="152"/>
                    </a:lnTo>
                  </a:path>
                </a:pathLst>
              </a:custGeom>
              <a:solidFill>
                <a:srgbClr val="008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grpSp>
            <p:nvGrpSpPr>
              <p:cNvPr id="137296" name="Group 80">
                <a:extLst>
                  <a:ext uri="{FF2B5EF4-FFF2-40B4-BE49-F238E27FC236}">
                    <a16:creationId xmlns:a16="http://schemas.microsoft.com/office/drawing/2014/main" id="{FC2A7CB5-2F84-E12C-E59D-8CBAA6C2F30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044" y="2338"/>
                <a:ext cx="245" cy="184"/>
                <a:chOff x="2044" y="2338"/>
                <a:chExt cx="245" cy="184"/>
              </a:xfrm>
            </p:grpSpPr>
            <p:sp>
              <p:nvSpPr>
                <p:cNvPr id="137297" name="Line 81">
                  <a:extLst>
                    <a:ext uri="{FF2B5EF4-FFF2-40B4-BE49-F238E27FC236}">
                      <a16:creationId xmlns:a16="http://schemas.microsoft.com/office/drawing/2014/main" id="{BF3AA693-402C-73CA-6C8B-46C1AEBD9D2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2049" y="2338"/>
                  <a:ext cx="239" cy="149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IN"/>
                </a:p>
              </p:txBody>
            </p:sp>
            <p:sp>
              <p:nvSpPr>
                <p:cNvPr id="137298" name="Line 82">
                  <a:extLst>
                    <a:ext uri="{FF2B5EF4-FFF2-40B4-BE49-F238E27FC236}">
                      <a16:creationId xmlns:a16="http://schemas.microsoft.com/office/drawing/2014/main" id="{6DB69C0A-A214-5D9C-768F-7E7EAA53C5F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2048" y="2347"/>
                  <a:ext cx="241" cy="149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IN"/>
                </a:p>
              </p:txBody>
            </p:sp>
            <p:sp>
              <p:nvSpPr>
                <p:cNvPr id="137299" name="Line 83">
                  <a:extLst>
                    <a:ext uri="{FF2B5EF4-FFF2-40B4-BE49-F238E27FC236}">
                      <a16:creationId xmlns:a16="http://schemas.microsoft.com/office/drawing/2014/main" id="{7AE3F07E-F6C3-BA71-088F-6617CF18442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2046" y="2355"/>
                  <a:ext cx="238" cy="149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IN"/>
                </a:p>
              </p:txBody>
            </p:sp>
            <p:sp>
              <p:nvSpPr>
                <p:cNvPr id="137300" name="Line 84">
                  <a:extLst>
                    <a:ext uri="{FF2B5EF4-FFF2-40B4-BE49-F238E27FC236}">
                      <a16:creationId xmlns:a16="http://schemas.microsoft.com/office/drawing/2014/main" id="{DE408380-D789-C331-E7FD-090C128A1A5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2047" y="2359"/>
                  <a:ext cx="240" cy="152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IN"/>
                </a:p>
              </p:txBody>
            </p:sp>
            <p:sp>
              <p:nvSpPr>
                <p:cNvPr id="137301" name="Line 85">
                  <a:extLst>
                    <a:ext uri="{FF2B5EF4-FFF2-40B4-BE49-F238E27FC236}">
                      <a16:creationId xmlns:a16="http://schemas.microsoft.com/office/drawing/2014/main" id="{D65EB95A-068D-ACF5-3493-EFE64E67D08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2044" y="2368"/>
                  <a:ext cx="243" cy="154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IN"/>
                </a:p>
              </p:txBody>
            </p:sp>
          </p:grpSp>
          <p:grpSp>
            <p:nvGrpSpPr>
              <p:cNvPr id="137302" name="Group 86">
                <a:extLst>
                  <a:ext uri="{FF2B5EF4-FFF2-40B4-BE49-F238E27FC236}">
                    <a16:creationId xmlns:a16="http://schemas.microsoft.com/office/drawing/2014/main" id="{C4E9A495-0B29-54D9-342D-15C9824A816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46" y="2387"/>
                <a:ext cx="203" cy="133"/>
                <a:chOff x="1846" y="2387"/>
                <a:chExt cx="203" cy="133"/>
              </a:xfrm>
            </p:grpSpPr>
            <p:sp>
              <p:nvSpPr>
                <p:cNvPr id="137303" name="Line 87">
                  <a:extLst>
                    <a:ext uri="{FF2B5EF4-FFF2-40B4-BE49-F238E27FC236}">
                      <a16:creationId xmlns:a16="http://schemas.microsoft.com/office/drawing/2014/main" id="{D60916C9-AEE3-07AD-36AC-51CAAC56E95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850" y="2387"/>
                  <a:ext cx="199" cy="10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IN"/>
                </a:p>
              </p:txBody>
            </p:sp>
            <p:sp>
              <p:nvSpPr>
                <p:cNvPr id="137304" name="Line 88">
                  <a:extLst>
                    <a:ext uri="{FF2B5EF4-FFF2-40B4-BE49-F238E27FC236}">
                      <a16:creationId xmlns:a16="http://schemas.microsoft.com/office/drawing/2014/main" id="{130A5D95-F5E6-3BA2-CEA5-496C070B1E7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850" y="2396"/>
                  <a:ext cx="198" cy="98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IN"/>
                </a:p>
              </p:txBody>
            </p:sp>
            <p:sp>
              <p:nvSpPr>
                <p:cNvPr id="137305" name="Line 89">
                  <a:extLst>
                    <a:ext uri="{FF2B5EF4-FFF2-40B4-BE49-F238E27FC236}">
                      <a16:creationId xmlns:a16="http://schemas.microsoft.com/office/drawing/2014/main" id="{21FB1951-6CA3-2A5E-290F-754B4247378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847" y="2404"/>
                  <a:ext cx="199" cy="99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IN"/>
                </a:p>
              </p:txBody>
            </p:sp>
            <p:sp>
              <p:nvSpPr>
                <p:cNvPr id="137306" name="Line 90">
                  <a:extLst>
                    <a:ext uri="{FF2B5EF4-FFF2-40B4-BE49-F238E27FC236}">
                      <a16:creationId xmlns:a16="http://schemas.microsoft.com/office/drawing/2014/main" id="{BC4AD085-027A-FD70-E3A2-316FFB82D39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846" y="2413"/>
                  <a:ext cx="200" cy="97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IN"/>
                </a:p>
              </p:txBody>
            </p:sp>
            <p:sp>
              <p:nvSpPr>
                <p:cNvPr id="137307" name="Line 91">
                  <a:extLst>
                    <a:ext uri="{FF2B5EF4-FFF2-40B4-BE49-F238E27FC236}">
                      <a16:creationId xmlns:a16="http://schemas.microsoft.com/office/drawing/2014/main" id="{0648B2F7-B226-B34C-A92B-8C9F12F6E35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848" y="2422"/>
                  <a:ext cx="198" cy="98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IN"/>
                </a:p>
              </p:txBody>
            </p:sp>
          </p:grpSp>
        </p:grpSp>
        <p:grpSp>
          <p:nvGrpSpPr>
            <p:cNvPr id="137308" name="Group 92">
              <a:extLst>
                <a:ext uri="{FF2B5EF4-FFF2-40B4-BE49-F238E27FC236}">
                  <a16:creationId xmlns:a16="http://schemas.microsoft.com/office/drawing/2014/main" id="{684A7984-035E-B060-0840-67ADAF5B27F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59" y="2201"/>
              <a:ext cx="471" cy="279"/>
              <a:chOff x="1859" y="2201"/>
              <a:chExt cx="471" cy="279"/>
            </a:xfrm>
          </p:grpSpPr>
          <p:sp>
            <p:nvSpPr>
              <p:cNvPr id="137309" name="Arc 93">
                <a:extLst>
                  <a:ext uri="{FF2B5EF4-FFF2-40B4-BE49-F238E27FC236}">
                    <a16:creationId xmlns:a16="http://schemas.microsoft.com/office/drawing/2014/main" id="{6DEE26BF-3911-BC31-A1D7-735953897878}"/>
                  </a:ext>
                </a:extLst>
              </p:cNvPr>
              <p:cNvSpPr>
                <a:spLocks/>
              </p:cNvSpPr>
              <p:nvPr/>
            </p:nvSpPr>
            <p:spPr bwMode="auto">
              <a:xfrm rot="240000">
                <a:off x="1859" y="2315"/>
                <a:ext cx="13" cy="65"/>
              </a:xfrm>
              <a:custGeom>
                <a:avLst/>
                <a:gdLst>
                  <a:gd name="G0" fmla="+- 21600 0 0"/>
                  <a:gd name="G1" fmla="+- 21538 0 0"/>
                  <a:gd name="G2" fmla="+- 21600 0 0"/>
                  <a:gd name="T0" fmla="*/ 19864 w 21600"/>
                  <a:gd name="T1" fmla="*/ 43068 h 43068"/>
                  <a:gd name="T2" fmla="*/ 19968 w 21600"/>
                  <a:gd name="T3" fmla="*/ 0 h 43068"/>
                  <a:gd name="T4" fmla="*/ 21600 w 21600"/>
                  <a:gd name="T5" fmla="*/ 21538 h 430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43068" fill="none" extrusionOk="0">
                    <a:moveTo>
                      <a:pt x="19863" y="43068"/>
                    </a:moveTo>
                    <a:cubicBezTo>
                      <a:pt x="8644" y="42163"/>
                      <a:pt x="0" y="32794"/>
                      <a:pt x="0" y="21538"/>
                    </a:cubicBezTo>
                    <a:cubicBezTo>
                      <a:pt x="0" y="10241"/>
                      <a:pt x="8703" y="853"/>
                      <a:pt x="19967" y="-1"/>
                    </a:cubicBezTo>
                  </a:path>
                  <a:path w="21600" h="43068" stroke="0" extrusionOk="0">
                    <a:moveTo>
                      <a:pt x="19863" y="43068"/>
                    </a:moveTo>
                    <a:cubicBezTo>
                      <a:pt x="8644" y="42163"/>
                      <a:pt x="0" y="32794"/>
                      <a:pt x="0" y="21538"/>
                    </a:cubicBezTo>
                    <a:cubicBezTo>
                      <a:pt x="0" y="10241"/>
                      <a:pt x="8703" y="853"/>
                      <a:pt x="19967" y="-1"/>
                    </a:cubicBezTo>
                    <a:lnTo>
                      <a:pt x="21600" y="21538"/>
                    </a:lnTo>
                    <a:close/>
                  </a:path>
                </a:pathLst>
              </a:custGeom>
              <a:solidFill>
                <a:srgbClr val="000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/>
              </a:p>
            </p:txBody>
          </p:sp>
          <p:sp>
            <p:nvSpPr>
              <p:cNvPr id="137310" name="Freeform 94">
                <a:extLst>
                  <a:ext uri="{FF2B5EF4-FFF2-40B4-BE49-F238E27FC236}">
                    <a16:creationId xmlns:a16="http://schemas.microsoft.com/office/drawing/2014/main" id="{EF4BA7B9-873A-2413-ECF6-6C74C4BF8C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72" y="2201"/>
                <a:ext cx="457" cy="278"/>
              </a:xfrm>
              <a:custGeom>
                <a:avLst/>
                <a:gdLst>
                  <a:gd name="T0" fmla="*/ 0 w 457"/>
                  <a:gd name="T1" fmla="*/ 175 h 278"/>
                  <a:gd name="T2" fmla="*/ 207 w 457"/>
                  <a:gd name="T3" fmla="*/ 277 h 278"/>
                  <a:gd name="T4" fmla="*/ 455 w 457"/>
                  <a:gd name="T5" fmla="*/ 115 h 278"/>
                  <a:gd name="T6" fmla="*/ 456 w 457"/>
                  <a:gd name="T7" fmla="*/ 108 h 278"/>
                  <a:gd name="T8" fmla="*/ 446 w 457"/>
                  <a:gd name="T9" fmla="*/ 106 h 278"/>
                  <a:gd name="T10" fmla="*/ 448 w 457"/>
                  <a:gd name="T11" fmla="*/ 67 h 278"/>
                  <a:gd name="T12" fmla="*/ 455 w 457"/>
                  <a:gd name="T13" fmla="*/ 62 h 278"/>
                  <a:gd name="T14" fmla="*/ 456 w 457"/>
                  <a:gd name="T15" fmla="*/ 58 h 278"/>
                  <a:gd name="T16" fmla="*/ 254 w 457"/>
                  <a:gd name="T17" fmla="*/ 0 h 278"/>
                  <a:gd name="T18" fmla="*/ 4 w 457"/>
                  <a:gd name="T19" fmla="*/ 110 h 278"/>
                  <a:gd name="T20" fmla="*/ 0 w 457"/>
                  <a:gd name="T21" fmla="*/ 175 h 2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57" h="278">
                    <a:moveTo>
                      <a:pt x="0" y="175"/>
                    </a:moveTo>
                    <a:lnTo>
                      <a:pt x="207" y="277"/>
                    </a:lnTo>
                    <a:lnTo>
                      <a:pt x="455" y="115"/>
                    </a:lnTo>
                    <a:lnTo>
                      <a:pt x="456" y="108"/>
                    </a:lnTo>
                    <a:lnTo>
                      <a:pt x="446" y="106"/>
                    </a:lnTo>
                    <a:lnTo>
                      <a:pt x="448" y="67"/>
                    </a:lnTo>
                    <a:lnTo>
                      <a:pt x="455" y="62"/>
                    </a:lnTo>
                    <a:lnTo>
                      <a:pt x="456" y="58"/>
                    </a:lnTo>
                    <a:lnTo>
                      <a:pt x="254" y="0"/>
                    </a:lnTo>
                    <a:lnTo>
                      <a:pt x="4" y="110"/>
                    </a:lnTo>
                    <a:lnTo>
                      <a:pt x="0" y="175"/>
                    </a:lnTo>
                  </a:path>
                </a:pathLst>
              </a:custGeom>
              <a:solidFill>
                <a:srgbClr val="000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37311" name="Freeform 95">
                <a:extLst>
                  <a:ext uri="{FF2B5EF4-FFF2-40B4-BE49-F238E27FC236}">
                    <a16:creationId xmlns:a16="http://schemas.microsoft.com/office/drawing/2014/main" id="{C29E4B27-FE3C-9254-A24B-9107D97BC0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72" y="2253"/>
                <a:ext cx="457" cy="221"/>
              </a:xfrm>
              <a:custGeom>
                <a:avLst/>
                <a:gdLst>
                  <a:gd name="T0" fmla="*/ 0 w 457"/>
                  <a:gd name="T1" fmla="*/ 121 h 221"/>
                  <a:gd name="T2" fmla="*/ 251 w 457"/>
                  <a:gd name="T3" fmla="*/ 0 h 221"/>
                  <a:gd name="T4" fmla="*/ 456 w 457"/>
                  <a:gd name="T5" fmla="*/ 57 h 221"/>
                  <a:gd name="T6" fmla="*/ 204 w 457"/>
                  <a:gd name="T7" fmla="*/ 220 h 221"/>
                  <a:gd name="T8" fmla="*/ 0 w 457"/>
                  <a:gd name="T9" fmla="*/ 121 h 2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7" h="221">
                    <a:moveTo>
                      <a:pt x="0" y="121"/>
                    </a:moveTo>
                    <a:lnTo>
                      <a:pt x="251" y="0"/>
                    </a:lnTo>
                    <a:lnTo>
                      <a:pt x="456" y="57"/>
                    </a:lnTo>
                    <a:lnTo>
                      <a:pt x="204" y="220"/>
                    </a:lnTo>
                    <a:lnTo>
                      <a:pt x="0" y="121"/>
                    </a:lnTo>
                  </a:path>
                </a:pathLst>
              </a:custGeom>
              <a:solidFill>
                <a:srgbClr val="00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37312" name="Freeform 96">
                <a:extLst>
                  <a:ext uri="{FF2B5EF4-FFF2-40B4-BE49-F238E27FC236}">
                    <a16:creationId xmlns:a16="http://schemas.microsoft.com/office/drawing/2014/main" id="{8CF1A64D-016D-89E6-5F79-9B45F0CACC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75" y="2268"/>
                <a:ext cx="246" cy="200"/>
              </a:xfrm>
              <a:custGeom>
                <a:avLst/>
                <a:gdLst>
                  <a:gd name="T0" fmla="*/ 4 w 246"/>
                  <a:gd name="T1" fmla="*/ 150 h 200"/>
                  <a:gd name="T2" fmla="*/ 0 w 246"/>
                  <a:gd name="T3" fmla="*/ 199 h 200"/>
                  <a:gd name="T4" fmla="*/ 243 w 246"/>
                  <a:gd name="T5" fmla="*/ 46 h 200"/>
                  <a:gd name="T6" fmla="*/ 245 w 246"/>
                  <a:gd name="T7" fmla="*/ 0 h 200"/>
                  <a:gd name="T8" fmla="*/ 4 w 246"/>
                  <a:gd name="T9" fmla="*/ 150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6" h="200">
                    <a:moveTo>
                      <a:pt x="4" y="150"/>
                    </a:moveTo>
                    <a:lnTo>
                      <a:pt x="0" y="199"/>
                    </a:lnTo>
                    <a:lnTo>
                      <a:pt x="243" y="46"/>
                    </a:lnTo>
                    <a:lnTo>
                      <a:pt x="245" y="0"/>
                    </a:lnTo>
                    <a:lnTo>
                      <a:pt x="4" y="150"/>
                    </a:lnTo>
                  </a:path>
                </a:pathLst>
              </a:custGeom>
              <a:solidFill>
                <a:srgbClr val="FFFF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37313" name="Freeform 97">
                <a:extLst>
                  <a:ext uri="{FF2B5EF4-FFF2-40B4-BE49-F238E27FC236}">
                    <a16:creationId xmlns:a16="http://schemas.microsoft.com/office/drawing/2014/main" id="{BFEF34C3-0B7C-85CF-C823-3FF6CCC966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77" y="2320"/>
                <a:ext cx="203" cy="147"/>
              </a:xfrm>
              <a:custGeom>
                <a:avLst/>
                <a:gdLst>
                  <a:gd name="T0" fmla="*/ 3 w 203"/>
                  <a:gd name="T1" fmla="*/ 0 h 147"/>
                  <a:gd name="T2" fmla="*/ 0 w 203"/>
                  <a:gd name="T3" fmla="*/ 50 h 147"/>
                  <a:gd name="T4" fmla="*/ 197 w 203"/>
                  <a:gd name="T5" fmla="*/ 146 h 147"/>
                  <a:gd name="T6" fmla="*/ 202 w 203"/>
                  <a:gd name="T7" fmla="*/ 96 h 147"/>
                  <a:gd name="T8" fmla="*/ 3 w 203"/>
                  <a:gd name="T9" fmla="*/ 0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3" h="147">
                    <a:moveTo>
                      <a:pt x="3" y="0"/>
                    </a:moveTo>
                    <a:lnTo>
                      <a:pt x="0" y="50"/>
                    </a:lnTo>
                    <a:lnTo>
                      <a:pt x="197" y="146"/>
                    </a:lnTo>
                    <a:lnTo>
                      <a:pt x="202" y="96"/>
                    </a:lnTo>
                    <a:lnTo>
                      <a:pt x="3" y="0"/>
                    </a:lnTo>
                  </a:path>
                </a:pathLst>
              </a:custGeom>
              <a:solidFill>
                <a:srgbClr val="808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37314" name="Freeform 98">
                <a:extLst>
                  <a:ext uri="{FF2B5EF4-FFF2-40B4-BE49-F238E27FC236}">
                    <a16:creationId xmlns:a16="http://schemas.microsoft.com/office/drawing/2014/main" id="{4D783570-5FB4-5B5E-18E3-AD21A018B4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76" y="2313"/>
                <a:ext cx="205" cy="116"/>
              </a:xfrm>
              <a:custGeom>
                <a:avLst/>
                <a:gdLst>
                  <a:gd name="T0" fmla="*/ 1 w 205"/>
                  <a:gd name="T1" fmla="*/ 0 h 116"/>
                  <a:gd name="T2" fmla="*/ 0 w 205"/>
                  <a:gd name="T3" fmla="*/ 8 h 116"/>
                  <a:gd name="T4" fmla="*/ 198 w 205"/>
                  <a:gd name="T5" fmla="*/ 115 h 116"/>
                  <a:gd name="T6" fmla="*/ 204 w 205"/>
                  <a:gd name="T7" fmla="*/ 98 h 116"/>
                  <a:gd name="T8" fmla="*/ 1 w 205"/>
                  <a:gd name="T9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5" h="116">
                    <a:moveTo>
                      <a:pt x="1" y="0"/>
                    </a:moveTo>
                    <a:lnTo>
                      <a:pt x="0" y="8"/>
                    </a:lnTo>
                    <a:lnTo>
                      <a:pt x="198" y="115"/>
                    </a:lnTo>
                    <a:lnTo>
                      <a:pt x="204" y="98"/>
                    </a:lnTo>
                    <a:lnTo>
                      <a:pt x="1" y="0"/>
                    </a:lnTo>
                  </a:path>
                </a:pathLst>
              </a:custGeom>
              <a:solidFill>
                <a:srgbClr val="000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37315" name="Freeform 99">
                <a:extLst>
                  <a:ext uri="{FF2B5EF4-FFF2-40B4-BE49-F238E27FC236}">
                    <a16:creationId xmlns:a16="http://schemas.microsoft.com/office/drawing/2014/main" id="{24206033-D7DA-D21D-8B30-38395C75C6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76" y="2310"/>
                <a:ext cx="252" cy="170"/>
              </a:xfrm>
              <a:custGeom>
                <a:avLst/>
                <a:gdLst>
                  <a:gd name="T0" fmla="*/ 0 w 252"/>
                  <a:gd name="T1" fmla="*/ 162 h 170"/>
                  <a:gd name="T2" fmla="*/ 1 w 252"/>
                  <a:gd name="T3" fmla="*/ 169 h 170"/>
                  <a:gd name="T4" fmla="*/ 251 w 252"/>
                  <a:gd name="T5" fmla="*/ 6 h 170"/>
                  <a:gd name="T6" fmla="*/ 251 w 252"/>
                  <a:gd name="T7" fmla="*/ 0 h 170"/>
                  <a:gd name="T8" fmla="*/ 0 w 252"/>
                  <a:gd name="T9" fmla="*/ 162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2" h="170">
                    <a:moveTo>
                      <a:pt x="0" y="162"/>
                    </a:moveTo>
                    <a:lnTo>
                      <a:pt x="1" y="169"/>
                    </a:lnTo>
                    <a:lnTo>
                      <a:pt x="251" y="6"/>
                    </a:lnTo>
                    <a:lnTo>
                      <a:pt x="251" y="0"/>
                    </a:lnTo>
                    <a:lnTo>
                      <a:pt x="0" y="162"/>
                    </a:lnTo>
                  </a:path>
                </a:pathLst>
              </a:custGeom>
              <a:solidFill>
                <a:srgbClr val="008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37316" name="Freeform 100">
                <a:extLst>
                  <a:ext uri="{FF2B5EF4-FFF2-40B4-BE49-F238E27FC236}">
                    <a16:creationId xmlns:a16="http://schemas.microsoft.com/office/drawing/2014/main" id="{FF556364-D9DD-F3FE-06A6-A4082C3383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76" y="2202"/>
                <a:ext cx="453" cy="212"/>
              </a:xfrm>
              <a:custGeom>
                <a:avLst/>
                <a:gdLst>
                  <a:gd name="T0" fmla="*/ 0 w 453"/>
                  <a:gd name="T1" fmla="*/ 112 h 212"/>
                  <a:gd name="T2" fmla="*/ 247 w 453"/>
                  <a:gd name="T3" fmla="*/ 0 h 212"/>
                  <a:gd name="T4" fmla="*/ 452 w 453"/>
                  <a:gd name="T5" fmla="*/ 58 h 212"/>
                  <a:gd name="T6" fmla="*/ 204 w 453"/>
                  <a:gd name="T7" fmla="*/ 211 h 212"/>
                  <a:gd name="T8" fmla="*/ 0 w 453"/>
                  <a:gd name="T9" fmla="*/ 112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3" h="212">
                    <a:moveTo>
                      <a:pt x="0" y="112"/>
                    </a:moveTo>
                    <a:lnTo>
                      <a:pt x="247" y="0"/>
                    </a:lnTo>
                    <a:lnTo>
                      <a:pt x="452" y="58"/>
                    </a:lnTo>
                    <a:lnTo>
                      <a:pt x="204" y="211"/>
                    </a:lnTo>
                    <a:lnTo>
                      <a:pt x="0" y="112"/>
                    </a:lnTo>
                  </a:path>
                </a:pathLst>
              </a:custGeom>
              <a:solidFill>
                <a:srgbClr val="0000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grpSp>
            <p:nvGrpSpPr>
              <p:cNvPr id="137317" name="Group 101">
                <a:extLst>
                  <a:ext uri="{FF2B5EF4-FFF2-40B4-BE49-F238E27FC236}">
                    <a16:creationId xmlns:a16="http://schemas.microsoft.com/office/drawing/2014/main" id="{0D9FA200-43D6-3FB9-5DCA-28812CCE382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076" y="2213"/>
                <a:ext cx="230" cy="75"/>
                <a:chOff x="2076" y="2213"/>
                <a:chExt cx="230" cy="75"/>
              </a:xfrm>
            </p:grpSpPr>
            <p:sp>
              <p:nvSpPr>
                <p:cNvPr id="137318" name="Freeform 102">
                  <a:extLst>
                    <a:ext uri="{FF2B5EF4-FFF2-40B4-BE49-F238E27FC236}">
                      <a16:creationId xmlns:a16="http://schemas.microsoft.com/office/drawing/2014/main" id="{48BE4DFE-B96D-2160-3C31-1AA45BFF075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91" y="2213"/>
                  <a:ext cx="215" cy="66"/>
                </a:xfrm>
                <a:custGeom>
                  <a:avLst/>
                  <a:gdLst>
                    <a:gd name="T0" fmla="*/ 7 w 215"/>
                    <a:gd name="T1" fmla="*/ 0 h 66"/>
                    <a:gd name="T2" fmla="*/ 0 w 215"/>
                    <a:gd name="T3" fmla="*/ 4 h 66"/>
                    <a:gd name="T4" fmla="*/ 208 w 215"/>
                    <a:gd name="T5" fmla="*/ 65 h 66"/>
                    <a:gd name="T6" fmla="*/ 214 w 215"/>
                    <a:gd name="T7" fmla="*/ 64 h 66"/>
                    <a:gd name="T8" fmla="*/ 7 w 215"/>
                    <a:gd name="T9" fmla="*/ 0 h 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15" h="66">
                      <a:moveTo>
                        <a:pt x="7" y="0"/>
                      </a:moveTo>
                      <a:lnTo>
                        <a:pt x="0" y="4"/>
                      </a:lnTo>
                      <a:lnTo>
                        <a:pt x="208" y="65"/>
                      </a:lnTo>
                      <a:lnTo>
                        <a:pt x="214" y="64"/>
                      </a:lnTo>
                      <a:lnTo>
                        <a:pt x="7" y="0"/>
                      </a:lnTo>
                    </a:path>
                  </a:pathLst>
                </a:custGeom>
                <a:solidFill>
                  <a:srgbClr val="FF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137319" name="Freeform 103">
                  <a:extLst>
                    <a:ext uri="{FF2B5EF4-FFF2-40B4-BE49-F238E27FC236}">
                      <a16:creationId xmlns:a16="http://schemas.microsoft.com/office/drawing/2014/main" id="{24535E01-560D-0370-424D-20F59841B4C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76" y="2221"/>
                  <a:ext cx="215" cy="67"/>
                </a:xfrm>
                <a:custGeom>
                  <a:avLst/>
                  <a:gdLst>
                    <a:gd name="T0" fmla="*/ 7 w 215"/>
                    <a:gd name="T1" fmla="*/ 0 h 67"/>
                    <a:gd name="T2" fmla="*/ 0 w 215"/>
                    <a:gd name="T3" fmla="*/ 4 h 67"/>
                    <a:gd name="T4" fmla="*/ 208 w 215"/>
                    <a:gd name="T5" fmla="*/ 66 h 67"/>
                    <a:gd name="T6" fmla="*/ 214 w 215"/>
                    <a:gd name="T7" fmla="*/ 64 h 67"/>
                    <a:gd name="T8" fmla="*/ 7 w 215"/>
                    <a:gd name="T9" fmla="*/ 0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15" h="67">
                      <a:moveTo>
                        <a:pt x="7" y="0"/>
                      </a:moveTo>
                      <a:lnTo>
                        <a:pt x="0" y="4"/>
                      </a:lnTo>
                      <a:lnTo>
                        <a:pt x="208" y="66"/>
                      </a:lnTo>
                      <a:lnTo>
                        <a:pt x="214" y="64"/>
                      </a:lnTo>
                      <a:lnTo>
                        <a:pt x="7" y="0"/>
                      </a:lnTo>
                    </a:path>
                  </a:pathLst>
                </a:custGeom>
                <a:solidFill>
                  <a:srgbClr val="FF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</p:grpSp>
          <p:sp>
            <p:nvSpPr>
              <p:cNvPr id="137320" name="Freeform 104">
                <a:extLst>
                  <a:ext uri="{FF2B5EF4-FFF2-40B4-BE49-F238E27FC236}">
                    <a16:creationId xmlns:a16="http://schemas.microsoft.com/office/drawing/2014/main" id="{96FDE7CF-1C67-62DE-FBB1-B8BC8B67C8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80" y="2259"/>
                <a:ext cx="250" cy="158"/>
              </a:xfrm>
              <a:custGeom>
                <a:avLst/>
                <a:gdLst>
                  <a:gd name="T0" fmla="*/ 0 w 250"/>
                  <a:gd name="T1" fmla="*/ 152 h 158"/>
                  <a:gd name="T2" fmla="*/ 1 w 250"/>
                  <a:gd name="T3" fmla="*/ 157 h 158"/>
                  <a:gd name="T4" fmla="*/ 248 w 250"/>
                  <a:gd name="T5" fmla="*/ 4 h 158"/>
                  <a:gd name="T6" fmla="*/ 249 w 250"/>
                  <a:gd name="T7" fmla="*/ 0 h 158"/>
                  <a:gd name="T8" fmla="*/ 0 w 250"/>
                  <a:gd name="T9" fmla="*/ 152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0" h="158">
                    <a:moveTo>
                      <a:pt x="0" y="152"/>
                    </a:moveTo>
                    <a:lnTo>
                      <a:pt x="1" y="157"/>
                    </a:lnTo>
                    <a:lnTo>
                      <a:pt x="248" y="4"/>
                    </a:lnTo>
                    <a:lnTo>
                      <a:pt x="249" y="0"/>
                    </a:lnTo>
                    <a:lnTo>
                      <a:pt x="0" y="152"/>
                    </a:lnTo>
                  </a:path>
                </a:pathLst>
              </a:custGeom>
              <a:solidFill>
                <a:srgbClr val="008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grpSp>
            <p:nvGrpSpPr>
              <p:cNvPr id="137321" name="Group 105">
                <a:extLst>
                  <a:ext uri="{FF2B5EF4-FFF2-40B4-BE49-F238E27FC236}">
                    <a16:creationId xmlns:a16="http://schemas.microsoft.com/office/drawing/2014/main" id="{FDB1973F-9F75-175B-BC66-8C337423638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077" y="2276"/>
                <a:ext cx="243" cy="181"/>
                <a:chOff x="2077" y="2276"/>
                <a:chExt cx="243" cy="181"/>
              </a:xfrm>
            </p:grpSpPr>
            <p:sp>
              <p:nvSpPr>
                <p:cNvPr id="137322" name="Line 106">
                  <a:extLst>
                    <a:ext uri="{FF2B5EF4-FFF2-40B4-BE49-F238E27FC236}">
                      <a16:creationId xmlns:a16="http://schemas.microsoft.com/office/drawing/2014/main" id="{2E1F74AF-7474-3EBE-6D1B-E2196D09C32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2080" y="2276"/>
                  <a:ext cx="238" cy="146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IN"/>
                </a:p>
              </p:txBody>
            </p:sp>
            <p:sp>
              <p:nvSpPr>
                <p:cNvPr id="137323" name="Line 107">
                  <a:extLst>
                    <a:ext uri="{FF2B5EF4-FFF2-40B4-BE49-F238E27FC236}">
                      <a16:creationId xmlns:a16="http://schemas.microsoft.com/office/drawing/2014/main" id="{502C8711-F679-9A65-CC4A-B28E030B914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2079" y="2283"/>
                  <a:ext cx="241" cy="147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IN"/>
                </a:p>
              </p:txBody>
            </p:sp>
            <p:sp>
              <p:nvSpPr>
                <p:cNvPr id="137324" name="Line 108">
                  <a:extLst>
                    <a:ext uri="{FF2B5EF4-FFF2-40B4-BE49-F238E27FC236}">
                      <a16:creationId xmlns:a16="http://schemas.microsoft.com/office/drawing/2014/main" id="{DCCD9BD3-2830-6982-3BA5-FF6C4E6DB83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2078" y="2291"/>
                  <a:ext cx="237" cy="149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IN"/>
                </a:p>
              </p:txBody>
            </p:sp>
            <p:sp>
              <p:nvSpPr>
                <p:cNvPr id="137325" name="Line 109">
                  <a:extLst>
                    <a:ext uri="{FF2B5EF4-FFF2-40B4-BE49-F238E27FC236}">
                      <a16:creationId xmlns:a16="http://schemas.microsoft.com/office/drawing/2014/main" id="{FC8DCB9D-4E10-790B-3202-A990BC60E24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2079" y="2295"/>
                  <a:ext cx="238" cy="151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IN"/>
                </a:p>
              </p:txBody>
            </p:sp>
            <p:sp>
              <p:nvSpPr>
                <p:cNvPr id="137326" name="Line 110">
                  <a:extLst>
                    <a:ext uri="{FF2B5EF4-FFF2-40B4-BE49-F238E27FC236}">
                      <a16:creationId xmlns:a16="http://schemas.microsoft.com/office/drawing/2014/main" id="{51E9B9D2-4E31-D302-7E92-48CB30270E4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2077" y="2306"/>
                  <a:ext cx="240" cy="151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IN"/>
                </a:p>
              </p:txBody>
            </p:sp>
          </p:grpSp>
          <p:grpSp>
            <p:nvGrpSpPr>
              <p:cNvPr id="137327" name="Group 111">
                <a:extLst>
                  <a:ext uri="{FF2B5EF4-FFF2-40B4-BE49-F238E27FC236}">
                    <a16:creationId xmlns:a16="http://schemas.microsoft.com/office/drawing/2014/main" id="{911A7307-1B55-12AB-E4CA-34427D12965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78" y="2323"/>
                <a:ext cx="204" cy="133"/>
                <a:chOff x="1878" y="2323"/>
                <a:chExt cx="204" cy="133"/>
              </a:xfrm>
            </p:grpSpPr>
            <p:sp>
              <p:nvSpPr>
                <p:cNvPr id="137328" name="Line 112">
                  <a:extLst>
                    <a:ext uri="{FF2B5EF4-FFF2-40B4-BE49-F238E27FC236}">
                      <a16:creationId xmlns:a16="http://schemas.microsoft.com/office/drawing/2014/main" id="{57E09CCF-407D-456A-5294-753BAC0454D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882" y="2323"/>
                  <a:ext cx="200" cy="98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IN"/>
                </a:p>
              </p:txBody>
            </p:sp>
            <p:sp>
              <p:nvSpPr>
                <p:cNvPr id="137329" name="Line 113">
                  <a:extLst>
                    <a:ext uri="{FF2B5EF4-FFF2-40B4-BE49-F238E27FC236}">
                      <a16:creationId xmlns:a16="http://schemas.microsoft.com/office/drawing/2014/main" id="{61EE0AFD-2D58-764B-7CCB-593808912DA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882" y="2331"/>
                  <a:ext cx="198" cy="97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IN"/>
                </a:p>
              </p:txBody>
            </p:sp>
            <p:sp>
              <p:nvSpPr>
                <p:cNvPr id="137330" name="Line 114">
                  <a:extLst>
                    <a:ext uri="{FF2B5EF4-FFF2-40B4-BE49-F238E27FC236}">
                      <a16:creationId xmlns:a16="http://schemas.microsoft.com/office/drawing/2014/main" id="{AE1D4DFA-81B9-5027-D999-F4672439414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879" y="2339"/>
                  <a:ext cx="198" cy="10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IN"/>
                </a:p>
              </p:txBody>
            </p:sp>
            <p:sp>
              <p:nvSpPr>
                <p:cNvPr id="137331" name="Line 115">
                  <a:extLst>
                    <a:ext uri="{FF2B5EF4-FFF2-40B4-BE49-F238E27FC236}">
                      <a16:creationId xmlns:a16="http://schemas.microsoft.com/office/drawing/2014/main" id="{0CE94CBC-ECBA-FD7D-59A2-559FAE23B4A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878" y="2347"/>
                  <a:ext cx="201" cy="99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IN"/>
                </a:p>
              </p:txBody>
            </p:sp>
            <p:sp>
              <p:nvSpPr>
                <p:cNvPr id="137332" name="Line 116">
                  <a:extLst>
                    <a:ext uri="{FF2B5EF4-FFF2-40B4-BE49-F238E27FC236}">
                      <a16:creationId xmlns:a16="http://schemas.microsoft.com/office/drawing/2014/main" id="{01102949-A829-2044-7520-50AEBA8B44C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878" y="2358"/>
                  <a:ext cx="198" cy="98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IN"/>
                </a:p>
              </p:txBody>
            </p:sp>
          </p:grpSp>
        </p:grpSp>
      </p:grpSp>
      <p:grpSp>
        <p:nvGrpSpPr>
          <p:cNvPr id="137333" name="Group 117">
            <a:extLst>
              <a:ext uri="{FF2B5EF4-FFF2-40B4-BE49-F238E27FC236}">
                <a16:creationId xmlns:a16="http://schemas.microsoft.com/office/drawing/2014/main" id="{46B6EF21-7210-C049-FEFF-6552637F11CD}"/>
              </a:ext>
            </a:extLst>
          </p:cNvPr>
          <p:cNvGrpSpPr>
            <a:grpSpLocks/>
          </p:cNvGrpSpPr>
          <p:nvPr/>
        </p:nvGrpSpPr>
        <p:grpSpPr bwMode="auto">
          <a:xfrm>
            <a:off x="3563938" y="3913188"/>
            <a:ext cx="644525" cy="428625"/>
            <a:chOff x="2249" y="2370"/>
            <a:chExt cx="406" cy="270"/>
          </a:xfrm>
        </p:grpSpPr>
        <p:grpSp>
          <p:nvGrpSpPr>
            <p:cNvPr id="137334" name="Group 118">
              <a:extLst>
                <a:ext uri="{FF2B5EF4-FFF2-40B4-BE49-F238E27FC236}">
                  <a16:creationId xmlns:a16="http://schemas.microsoft.com/office/drawing/2014/main" id="{A840D17C-03E2-B9CD-05F7-67E276E983F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339" y="2370"/>
              <a:ext cx="86" cy="270"/>
              <a:chOff x="2339" y="2370"/>
              <a:chExt cx="86" cy="270"/>
            </a:xfrm>
          </p:grpSpPr>
          <p:grpSp>
            <p:nvGrpSpPr>
              <p:cNvPr id="137335" name="Group 119">
                <a:extLst>
                  <a:ext uri="{FF2B5EF4-FFF2-40B4-BE49-F238E27FC236}">
                    <a16:creationId xmlns:a16="http://schemas.microsoft.com/office/drawing/2014/main" id="{F437554A-967F-9E0C-184B-928B4E04923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339" y="2370"/>
                <a:ext cx="86" cy="270"/>
                <a:chOff x="2339" y="2370"/>
                <a:chExt cx="86" cy="270"/>
              </a:xfrm>
            </p:grpSpPr>
            <p:sp>
              <p:nvSpPr>
                <p:cNvPr id="137336" name="Freeform 120">
                  <a:extLst>
                    <a:ext uri="{FF2B5EF4-FFF2-40B4-BE49-F238E27FC236}">
                      <a16:creationId xmlns:a16="http://schemas.microsoft.com/office/drawing/2014/main" id="{D68BCC29-532C-B8E4-7074-7701C568B4F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97" y="2377"/>
                  <a:ext cx="28" cy="263"/>
                </a:xfrm>
                <a:custGeom>
                  <a:avLst/>
                  <a:gdLst>
                    <a:gd name="T0" fmla="*/ 0 w 28"/>
                    <a:gd name="T1" fmla="*/ 0 h 263"/>
                    <a:gd name="T2" fmla="*/ 27 w 28"/>
                    <a:gd name="T3" fmla="*/ 41 h 263"/>
                    <a:gd name="T4" fmla="*/ 27 w 28"/>
                    <a:gd name="T5" fmla="*/ 262 h 263"/>
                    <a:gd name="T6" fmla="*/ 0 w 28"/>
                    <a:gd name="T7" fmla="*/ 262 h 263"/>
                    <a:gd name="T8" fmla="*/ 0 w 28"/>
                    <a:gd name="T9" fmla="*/ 0 h 2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8" h="263">
                      <a:moveTo>
                        <a:pt x="0" y="0"/>
                      </a:moveTo>
                      <a:lnTo>
                        <a:pt x="27" y="41"/>
                      </a:lnTo>
                      <a:lnTo>
                        <a:pt x="27" y="262"/>
                      </a:lnTo>
                      <a:lnTo>
                        <a:pt x="0" y="262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800000"/>
                </a:solidFill>
                <a:ln w="12700" cap="rnd" cmpd="sng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137337" name="Freeform 121">
                  <a:extLst>
                    <a:ext uri="{FF2B5EF4-FFF2-40B4-BE49-F238E27FC236}">
                      <a16:creationId xmlns:a16="http://schemas.microsoft.com/office/drawing/2014/main" id="{40AA426A-51D9-6945-EBA3-037EE29B3AB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39" y="2370"/>
                  <a:ext cx="58" cy="269"/>
                </a:xfrm>
                <a:custGeom>
                  <a:avLst/>
                  <a:gdLst>
                    <a:gd name="T0" fmla="*/ 0 w 58"/>
                    <a:gd name="T1" fmla="*/ 268 h 269"/>
                    <a:gd name="T2" fmla="*/ 0 w 58"/>
                    <a:gd name="T3" fmla="*/ 5 h 269"/>
                    <a:gd name="T4" fmla="*/ 3 w 58"/>
                    <a:gd name="T5" fmla="*/ 3 h 269"/>
                    <a:gd name="T6" fmla="*/ 8 w 58"/>
                    <a:gd name="T7" fmla="*/ 2 h 269"/>
                    <a:gd name="T8" fmla="*/ 14 w 58"/>
                    <a:gd name="T9" fmla="*/ 0 h 269"/>
                    <a:gd name="T10" fmla="*/ 19 w 58"/>
                    <a:gd name="T11" fmla="*/ 0 h 269"/>
                    <a:gd name="T12" fmla="*/ 24 w 58"/>
                    <a:gd name="T13" fmla="*/ 0 h 269"/>
                    <a:gd name="T14" fmla="*/ 28 w 58"/>
                    <a:gd name="T15" fmla="*/ 0 h 269"/>
                    <a:gd name="T16" fmla="*/ 31 w 58"/>
                    <a:gd name="T17" fmla="*/ 0 h 269"/>
                    <a:gd name="T18" fmla="*/ 34 w 58"/>
                    <a:gd name="T19" fmla="*/ 0 h 269"/>
                    <a:gd name="T20" fmla="*/ 37 w 58"/>
                    <a:gd name="T21" fmla="*/ 0 h 269"/>
                    <a:gd name="T22" fmla="*/ 40 w 58"/>
                    <a:gd name="T23" fmla="*/ 0 h 269"/>
                    <a:gd name="T24" fmla="*/ 42 w 58"/>
                    <a:gd name="T25" fmla="*/ 1 h 269"/>
                    <a:gd name="T26" fmla="*/ 46 w 58"/>
                    <a:gd name="T27" fmla="*/ 2 h 269"/>
                    <a:gd name="T28" fmla="*/ 52 w 58"/>
                    <a:gd name="T29" fmla="*/ 3 h 269"/>
                    <a:gd name="T30" fmla="*/ 54 w 58"/>
                    <a:gd name="T31" fmla="*/ 4 h 269"/>
                    <a:gd name="T32" fmla="*/ 57 w 58"/>
                    <a:gd name="T33" fmla="*/ 5 h 269"/>
                    <a:gd name="T34" fmla="*/ 57 w 58"/>
                    <a:gd name="T35" fmla="*/ 268 h 269"/>
                    <a:gd name="T36" fmla="*/ 0 w 58"/>
                    <a:gd name="T37" fmla="*/ 268 h 2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58" h="269">
                      <a:moveTo>
                        <a:pt x="0" y="268"/>
                      </a:moveTo>
                      <a:lnTo>
                        <a:pt x="0" y="5"/>
                      </a:lnTo>
                      <a:lnTo>
                        <a:pt x="3" y="3"/>
                      </a:lnTo>
                      <a:lnTo>
                        <a:pt x="8" y="2"/>
                      </a:lnTo>
                      <a:lnTo>
                        <a:pt x="14" y="0"/>
                      </a:lnTo>
                      <a:lnTo>
                        <a:pt x="19" y="0"/>
                      </a:lnTo>
                      <a:lnTo>
                        <a:pt x="24" y="0"/>
                      </a:lnTo>
                      <a:lnTo>
                        <a:pt x="28" y="0"/>
                      </a:lnTo>
                      <a:lnTo>
                        <a:pt x="31" y="0"/>
                      </a:lnTo>
                      <a:lnTo>
                        <a:pt x="34" y="0"/>
                      </a:lnTo>
                      <a:lnTo>
                        <a:pt x="37" y="0"/>
                      </a:lnTo>
                      <a:lnTo>
                        <a:pt x="40" y="0"/>
                      </a:lnTo>
                      <a:lnTo>
                        <a:pt x="42" y="1"/>
                      </a:lnTo>
                      <a:lnTo>
                        <a:pt x="46" y="2"/>
                      </a:lnTo>
                      <a:lnTo>
                        <a:pt x="52" y="3"/>
                      </a:lnTo>
                      <a:lnTo>
                        <a:pt x="54" y="4"/>
                      </a:lnTo>
                      <a:lnTo>
                        <a:pt x="57" y="5"/>
                      </a:lnTo>
                      <a:lnTo>
                        <a:pt x="57" y="268"/>
                      </a:lnTo>
                      <a:lnTo>
                        <a:pt x="0" y="268"/>
                      </a:lnTo>
                    </a:path>
                  </a:pathLst>
                </a:custGeom>
                <a:solidFill>
                  <a:srgbClr val="FF0000"/>
                </a:solidFill>
                <a:ln w="12700" cap="rnd" cmpd="sng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</p:grpSp>
          <p:grpSp>
            <p:nvGrpSpPr>
              <p:cNvPr id="137338" name="Group 122">
                <a:extLst>
                  <a:ext uri="{FF2B5EF4-FFF2-40B4-BE49-F238E27FC236}">
                    <a16:creationId xmlns:a16="http://schemas.microsoft.com/office/drawing/2014/main" id="{2900B7E9-DD2F-929B-B3AA-D5A58850759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339" y="2442"/>
                <a:ext cx="58" cy="156"/>
                <a:chOff x="2339" y="2442"/>
                <a:chExt cx="58" cy="156"/>
              </a:xfrm>
            </p:grpSpPr>
            <p:sp>
              <p:nvSpPr>
                <p:cNvPr id="137339" name="Freeform 123">
                  <a:extLst>
                    <a:ext uri="{FF2B5EF4-FFF2-40B4-BE49-F238E27FC236}">
                      <a16:creationId xmlns:a16="http://schemas.microsoft.com/office/drawing/2014/main" id="{23059B43-9410-B029-C760-C91D3ABF628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39" y="2566"/>
                  <a:ext cx="57" cy="17"/>
                </a:xfrm>
                <a:custGeom>
                  <a:avLst/>
                  <a:gdLst>
                    <a:gd name="T0" fmla="*/ 0 w 57"/>
                    <a:gd name="T1" fmla="*/ 8 h 17"/>
                    <a:gd name="T2" fmla="*/ 2 w 57"/>
                    <a:gd name="T3" fmla="*/ 6 h 17"/>
                    <a:gd name="T4" fmla="*/ 4 w 57"/>
                    <a:gd name="T5" fmla="*/ 5 h 17"/>
                    <a:gd name="T6" fmla="*/ 7 w 57"/>
                    <a:gd name="T7" fmla="*/ 4 h 17"/>
                    <a:gd name="T8" fmla="*/ 11 w 57"/>
                    <a:gd name="T9" fmla="*/ 2 h 17"/>
                    <a:gd name="T10" fmla="*/ 14 w 57"/>
                    <a:gd name="T11" fmla="*/ 1 h 17"/>
                    <a:gd name="T12" fmla="*/ 19 w 57"/>
                    <a:gd name="T13" fmla="*/ 0 h 17"/>
                    <a:gd name="T14" fmla="*/ 24 w 57"/>
                    <a:gd name="T15" fmla="*/ 0 h 17"/>
                    <a:gd name="T16" fmla="*/ 27 w 57"/>
                    <a:gd name="T17" fmla="*/ 0 h 17"/>
                    <a:gd name="T18" fmla="*/ 32 w 57"/>
                    <a:gd name="T19" fmla="*/ 0 h 17"/>
                    <a:gd name="T20" fmla="*/ 36 w 57"/>
                    <a:gd name="T21" fmla="*/ 0 h 17"/>
                    <a:gd name="T22" fmla="*/ 40 w 57"/>
                    <a:gd name="T23" fmla="*/ 1 h 17"/>
                    <a:gd name="T24" fmla="*/ 44 w 57"/>
                    <a:gd name="T25" fmla="*/ 1 h 17"/>
                    <a:gd name="T26" fmla="*/ 47 w 57"/>
                    <a:gd name="T27" fmla="*/ 4 h 17"/>
                    <a:gd name="T28" fmla="*/ 51 w 57"/>
                    <a:gd name="T29" fmla="*/ 5 h 17"/>
                    <a:gd name="T30" fmla="*/ 54 w 57"/>
                    <a:gd name="T31" fmla="*/ 6 h 17"/>
                    <a:gd name="T32" fmla="*/ 56 w 57"/>
                    <a:gd name="T33" fmla="*/ 8 h 17"/>
                    <a:gd name="T34" fmla="*/ 56 w 57"/>
                    <a:gd name="T35" fmla="*/ 16 h 17"/>
                    <a:gd name="T36" fmla="*/ 55 w 57"/>
                    <a:gd name="T37" fmla="*/ 14 h 17"/>
                    <a:gd name="T38" fmla="*/ 52 w 57"/>
                    <a:gd name="T39" fmla="*/ 13 h 17"/>
                    <a:gd name="T40" fmla="*/ 49 w 57"/>
                    <a:gd name="T41" fmla="*/ 12 h 17"/>
                    <a:gd name="T42" fmla="*/ 45 w 57"/>
                    <a:gd name="T43" fmla="*/ 10 h 17"/>
                    <a:gd name="T44" fmla="*/ 41 w 57"/>
                    <a:gd name="T45" fmla="*/ 9 h 17"/>
                    <a:gd name="T46" fmla="*/ 37 w 57"/>
                    <a:gd name="T47" fmla="*/ 8 h 17"/>
                    <a:gd name="T48" fmla="*/ 33 w 57"/>
                    <a:gd name="T49" fmla="*/ 8 h 17"/>
                    <a:gd name="T50" fmla="*/ 29 w 57"/>
                    <a:gd name="T51" fmla="*/ 8 h 17"/>
                    <a:gd name="T52" fmla="*/ 26 w 57"/>
                    <a:gd name="T53" fmla="*/ 8 h 17"/>
                    <a:gd name="T54" fmla="*/ 22 w 57"/>
                    <a:gd name="T55" fmla="*/ 8 h 17"/>
                    <a:gd name="T56" fmla="*/ 19 w 57"/>
                    <a:gd name="T57" fmla="*/ 8 h 17"/>
                    <a:gd name="T58" fmla="*/ 15 w 57"/>
                    <a:gd name="T59" fmla="*/ 9 h 17"/>
                    <a:gd name="T60" fmla="*/ 11 w 57"/>
                    <a:gd name="T61" fmla="*/ 10 h 17"/>
                    <a:gd name="T62" fmla="*/ 7 w 57"/>
                    <a:gd name="T63" fmla="*/ 12 h 17"/>
                    <a:gd name="T64" fmla="*/ 4 w 57"/>
                    <a:gd name="T65" fmla="*/ 13 h 17"/>
                    <a:gd name="T66" fmla="*/ 0 w 57"/>
                    <a:gd name="T67" fmla="*/ 16 h 17"/>
                    <a:gd name="T68" fmla="*/ 0 w 57"/>
                    <a:gd name="T69" fmla="*/ 8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57" h="17">
                      <a:moveTo>
                        <a:pt x="0" y="8"/>
                      </a:moveTo>
                      <a:lnTo>
                        <a:pt x="2" y="6"/>
                      </a:lnTo>
                      <a:lnTo>
                        <a:pt x="4" y="5"/>
                      </a:lnTo>
                      <a:lnTo>
                        <a:pt x="7" y="4"/>
                      </a:lnTo>
                      <a:lnTo>
                        <a:pt x="11" y="2"/>
                      </a:lnTo>
                      <a:lnTo>
                        <a:pt x="14" y="1"/>
                      </a:lnTo>
                      <a:lnTo>
                        <a:pt x="19" y="0"/>
                      </a:lnTo>
                      <a:lnTo>
                        <a:pt x="24" y="0"/>
                      </a:lnTo>
                      <a:lnTo>
                        <a:pt x="27" y="0"/>
                      </a:lnTo>
                      <a:lnTo>
                        <a:pt x="32" y="0"/>
                      </a:lnTo>
                      <a:lnTo>
                        <a:pt x="36" y="0"/>
                      </a:lnTo>
                      <a:lnTo>
                        <a:pt x="40" y="1"/>
                      </a:lnTo>
                      <a:lnTo>
                        <a:pt x="44" y="1"/>
                      </a:lnTo>
                      <a:lnTo>
                        <a:pt x="47" y="4"/>
                      </a:lnTo>
                      <a:lnTo>
                        <a:pt x="51" y="5"/>
                      </a:lnTo>
                      <a:lnTo>
                        <a:pt x="54" y="6"/>
                      </a:lnTo>
                      <a:lnTo>
                        <a:pt x="56" y="8"/>
                      </a:lnTo>
                      <a:lnTo>
                        <a:pt x="56" y="16"/>
                      </a:lnTo>
                      <a:lnTo>
                        <a:pt x="55" y="14"/>
                      </a:lnTo>
                      <a:lnTo>
                        <a:pt x="52" y="13"/>
                      </a:lnTo>
                      <a:lnTo>
                        <a:pt x="49" y="12"/>
                      </a:lnTo>
                      <a:lnTo>
                        <a:pt x="45" y="10"/>
                      </a:lnTo>
                      <a:lnTo>
                        <a:pt x="41" y="9"/>
                      </a:lnTo>
                      <a:lnTo>
                        <a:pt x="37" y="8"/>
                      </a:lnTo>
                      <a:lnTo>
                        <a:pt x="33" y="8"/>
                      </a:lnTo>
                      <a:lnTo>
                        <a:pt x="29" y="8"/>
                      </a:lnTo>
                      <a:lnTo>
                        <a:pt x="26" y="8"/>
                      </a:lnTo>
                      <a:lnTo>
                        <a:pt x="22" y="8"/>
                      </a:lnTo>
                      <a:lnTo>
                        <a:pt x="19" y="8"/>
                      </a:lnTo>
                      <a:lnTo>
                        <a:pt x="15" y="9"/>
                      </a:lnTo>
                      <a:lnTo>
                        <a:pt x="11" y="10"/>
                      </a:lnTo>
                      <a:lnTo>
                        <a:pt x="7" y="12"/>
                      </a:lnTo>
                      <a:lnTo>
                        <a:pt x="4" y="13"/>
                      </a:lnTo>
                      <a:lnTo>
                        <a:pt x="0" y="16"/>
                      </a:lnTo>
                      <a:lnTo>
                        <a:pt x="0" y="8"/>
                      </a:lnTo>
                    </a:path>
                  </a:pathLst>
                </a:custGeom>
                <a:solidFill>
                  <a:srgbClr val="000000"/>
                </a:solidFill>
                <a:ln w="12700" cap="rnd" cmpd="sng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137340" name="Freeform 124">
                  <a:extLst>
                    <a:ext uri="{FF2B5EF4-FFF2-40B4-BE49-F238E27FC236}">
                      <a16:creationId xmlns:a16="http://schemas.microsoft.com/office/drawing/2014/main" id="{A24D0457-3FA1-EC96-086F-46E7AF61CF5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39" y="2581"/>
                  <a:ext cx="58" cy="17"/>
                </a:xfrm>
                <a:custGeom>
                  <a:avLst/>
                  <a:gdLst>
                    <a:gd name="T0" fmla="*/ 0 w 58"/>
                    <a:gd name="T1" fmla="*/ 8 h 17"/>
                    <a:gd name="T2" fmla="*/ 2 w 58"/>
                    <a:gd name="T3" fmla="*/ 6 h 17"/>
                    <a:gd name="T4" fmla="*/ 4 w 58"/>
                    <a:gd name="T5" fmla="*/ 5 h 17"/>
                    <a:gd name="T6" fmla="*/ 7 w 58"/>
                    <a:gd name="T7" fmla="*/ 4 h 17"/>
                    <a:gd name="T8" fmla="*/ 11 w 58"/>
                    <a:gd name="T9" fmla="*/ 2 h 17"/>
                    <a:gd name="T10" fmla="*/ 15 w 58"/>
                    <a:gd name="T11" fmla="*/ 1 h 17"/>
                    <a:gd name="T12" fmla="*/ 19 w 58"/>
                    <a:gd name="T13" fmla="*/ 0 h 17"/>
                    <a:gd name="T14" fmla="*/ 24 w 58"/>
                    <a:gd name="T15" fmla="*/ 0 h 17"/>
                    <a:gd name="T16" fmla="*/ 27 w 58"/>
                    <a:gd name="T17" fmla="*/ 0 h 17"/>
                    <a:gd name="T18" fmla="*/ 32 w 58"/>
                    <a:gd name="T19" fmla="*/ 0 h 17"/>
                    <a:gd name="T20" fmla="*/ 37 w 58"/>
                    <a:gd name="T21" fmla="*/ 1 h 17"/>
                    <a:gd name="T22" fmla="*/ 40 w 58"/>
                    <a:gd name="T23" fmla="*/ 1 h 17"/>
                    <a:gd name="T24" fmla="*/ 44 w 58"/>
                    <a:gd name="T25" fmla="*/ 2 h 17"/>
                    <a:gd name="T26" fmla="*/ 48 w 58"/>
                    <a:gd name="T27" fmla="*/ 4 h 17"/>
                    <a:gd name="T28" fmla="*/ 52 w 58"/>
                    <a:gd name="T29" fmla="*/ 5 h 17"/>
                    <a:gd name="T30" fmla="*/ 55 w 58"/>
                    <a:gd name="T31" fmla="*/ 6 h 17"/>
                    <a:gd name="T32" fmla="*/ 57 w 58"/>
                    <a:gd name="T33" fmla="*/ 8 h 17"/>
                    <a:gd name="T34" fmla="*/ 57 w 58"/>
                    <a:gd name="T35" fmla="*/ 16 h 17"/>
                    <a:gd name="T36" fmla="*/ 55 w 58"/>
                    <a:gd name="T37" fmla="*/ 16 h 17"/>
                    <a:gd name="T38" fmla="*/ 52 w 58"/>
                    <a:gd name="T39" fmla="*/ 14 h 17"/>
                    <a:gd name="T40" fmla="*/ 49 w 58"/>
                    <a:gd name="T41" fmla="*/ 13 h 17"/>
                    <a:gd name="T42" fmla="*/ 46 w 58"/>
                    <a:gd name="T43" fmla="*/ 12 h 17"/>
                    <a:gd name="T44" fmla="*/ 41 w 58"/>
                    <a:gd name="T45" fmla="*/ 10 h 17"/>
                    <a:gd name="T46" fmla="*/ 37 w 58"/>
                    <a:gd name="T47" fmla="*/ 9 h 17"/>
                    <a:gd name="T48" fmla="*/ 33 w 58"/>
                    <a:gd name="T49" fmla="*/ 8 h 17"/>
                    <a:gd name="T50" fmla="*/ 29 w 58"/>
                    <a:gd name="T51" fmla="*/ 8 h 17"/>
                    <a:gd name="T52" fmla="*/ 26 w 58"/>
                    <a:gd name="T53" fmla="*/ 8 h 17"/>
                    <a:gd name="T54" fmla="*/ 23 w 58"/>
                    <a:gd name="T55" fmla="*/ 8 h 17"/>
                    <a:gd name="T56" fmla="*/ 19 w 58"/>
                    <a:gd name="T57" fmla="*/ 9 h 17"/>
                    <a:gd name="T58" fmla="*/ 15 w 58"/>
                    <a:gd name="T59" fmla="*/ 9 h 17"/>
                    <a:gd name="T60" fmla="*/ 11 w 58"/>
                    <a:gd name="T61" fmla="*/ 10 h 17"/>
                    <a:gd name="T62" fmla="*/ 8 w 58"/>
                    <a:gd name="T63" fmla="*/ 12 h 17"/>
                    <a:gd name="T64" fmla="*/ 4 w 58"/>
                    <a:gd name="T65" fmla="*/ 14 h 17"/>
                    <a:gd name="T66" fmla="*/ 0 w 58"/>
                    <a:gd name="T67" fmla="*/ 16 h 17"/>
                    <a:gd name="T68" fmla="*/ 0 w 58"/>
                    <a:gd name="T69" fmla="*/ 8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58" h="17">
                      <a:moveTo>
                        <a:pt x="0" y="8"/>
                      </a:moveTo>
                      <a:lnTo>
                        <a:pt x="2" y="6"/>
                      </a:lnTo>
                      <a:lnTo>
                        <a:pt x="4" y="5"/>
                      </a:lnTo>
                      <a:lnTo>
                        <a:pt x="7" y="4"/>
                      </a:lnTo>
                      <a:lnTo>
                        <a:pt x="11" y="2"/>
                      </a:lnTo>
                      <a:lnTo>
                        <a:pt x="15" y="1"/>
                      </a:lnTo>
                      <a:lnTo>
                        <a:pt x="19" y="0"/>
                      </a:lnTo>
                      <a:lnTo>
                        <a:pt x="24" y="0"/>
                      </a:lnTo>
                      <a:lnTo>
                        <a:pt x="27" y="0"/>
                      </a:lnTo>
                      <a:lnTo>
                        <a:pt x="32" y="0"/>
                      </a:lnTo>
                      <a:lnTo>
                        <a:pt x="37" y="1"/>
                      </a:lnTo>
                      <a:lnTo>
                        <a:pt x="40" y="1"/>
                      </a:lnTo>
                      <a:lnTo>
                        <a:pt x="44" y="2"/>
                      </a:lnTo>
                      <a:lnTo>
                        <a:pt x="48" y="4"/>
                      </a:lnTo>
                      <a:lnTo>
                        <a:pt x="52" y="5"/>
                      </a:lnTo>
                      <a:lnTo>
                        <a:pt x="55" y="6"/>
                      </a:lnTo>
                      <a:lnTo>
                        <a:pt x="57" y="8"/>
                      </a:lnTo>
                      <a:lnTo>
                        <a:pt x="57" y="16"/>
                      </a:lnTo>
                      <a:lnTo>
                        <a:pt x="55" y="16"/>
                      </a:lnTo>
                      <a:lnTo>
                        <a:pt x="52" y="14"/>
                      </a:lnTo>
                      <a:lnTo>
                        <a:pt x="49" y="13"/>
                      </a:lnTo>
                      <a:lnTo>
                        <a:pt x="46" y="12"/>
                      </a:lnTo>
                      <a:lnTo>
                        <a:pt x="41" y="10"/>
                      </a:lnTo>
                      <a:lnTo>
                        <a:pt x="37" y="9"/>
                      </a:lnTo>
                      <a:lnTo>
                        <a:pt x="33" y="8"/>
                      </a:lnTo>
                      <a:lnTo>
                        <a:pt x="29" y="8"/>
                      </a:lnTo>
                      <a:lnTo>
                        <a:pt x="26" y="8"/>
                      </a:lnTo>
                      <a:lnTo>
                        <a:pt x="23" y="8"/>
                      </a:lnTo>
                      <a:lnTo>
                        <a:pt x="19" y="9"/>
                      </a:lnTo>
                      <a:lnTo>
                        <a:pt x="15" y="9"/>
                      </a:lnTo>
                      <a:lnTo>
                        <a:pt x="11" y="10"/>
                      </a:lnTo>
                      <a:lnTo>
                        <a:pt x="8" y="12"/>
                      </a:lnTo>
                      <a:lnTo>
                        <a:pt x="4" y="14"/>
                      </a:lnTo>
                      <a:lnTo>
                        <a:pt x="0" y="16"/>
                      </a:lnTo>
                      <a:lnTo>
                        <a:pt x="0" y="8"/>
                      </a:lnTo>
                    </a:path>
                  </a:pathLst>
                </a:custGeom>
                <a:solidFill>
                  <a:srgbClr val="000000"/>
                </a:solidFill>
                <a:ln w="12700" cap="rnd" cmpd="sng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137341" name="Freeform 125">
                  <a:extLst>
                    <a:ext uri="{FF2B5EF4-FFF2-40B4-BE49-F238E27FC236}">
                      <a16:creationId xmlns:a16="http://schemas.microsoft.com/office/drawing/2014/main" id="{30163AD6-3FB5-4C27-8873-095C9D10642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39" y="2442"/>
                  <a:ext cx="58" cy="17"/>
                </a:xfrm>
                <a:custGeom>
                  <a:avLst/>
                  <a:gdLst>
                    <a:gd name="T0" fmla="*/ 0 w 58"/>
                    <a:gd name="T1" fmla="*/ 8 h 17"/>
                    <a:gd name="T2" fmla="*/ 2 w 58"/>
                    <a:gd name="T3" fmla="*/ 6 h 17"/>
                    <a:gd name="T4" fmla="*/ 4 w 58"/>
                    <a:gd name="T5" fmla="*/ 5 h 17"/>
                    <a:gd name="T6" fmla="*/ 7 w 58"/>
                    <a:gd name="T7" fmla="*/ 4 h 17"/>
                    <a:gd name="T8" fmla="*/ 11 w 58"/>
                    <a:gd name="T9" fmla="*/ 2 h 17"/>
                    <a:gd name="T10" fmla="*/ 15 w 58"/>
                    <a:gd name="T11" fmla="*/ 1 h 17"/>
                    <a:gd name="T12" fmla="*/ 19 w 58"/>
                    <a:gd name="T13" fmla="*/ 0 h 17"/>
                    <a:gd name="T14" fmla="*/ 24 w 58"/>
                    <a:gd name="T15" fmla="*/ 0 h 17"/>
                    <a:gd name="T16" fmla="*/ 27 w 58"/>
                    <a:gd name="T17" fmla="*/ 0 h 17"/>
                    <a:gd name="T18" fmla="*/ 32 w 58"/>
                    <a:gd name="T19" fmla="*/ 0 h 17"/>
                    <a:gd name="T20" fmla="*/ 37 w 58"/>
                    <a:gd name="T21" fmla="*/ 0 h 17"/>
                    <a:gd name="T22" fmla="*/ 40 w 58"/>
                    <a:gd name="T23" fmla="*/ 1 h 17"/>
                    <a:gd name="T24" fmla="*/ 44 w 58"/>
                    <a:gd name="T25" fmla="*/ 2 h 17"/>
                    <a:gd name="T26" fmla="*/ 48 w 58"/>
                    <a:gd name="T27" fmla="*/ 4 h 17"/>
                    <a:gd name="T28" fmla="*/ 52 w 58"/>
                    <a:gd name="T29" fmla="*/ 5 h 17"/>
                    <a:gd name="T30" fmla="*/ 55 w 58"/>
                    <a:gd name="T31" fmla="*/ 6 h 17"/>
                    <a:gd name="T32" fmla="*/ 57 w 58"/>
                    <a:gd name="T33" fmla="*/ 8 h 17"/>
                    <a:gd name="T34" fmla="*/ 57 w 58"/>
                    <a:gd name="T35" fmla="*/ 16 h 17"/>
                    <a:gd name="T36" fmla="*/ 55 w 58"/>
                    <a:gd name="T37" fmla="*/ 14 h 17"/>
                    <a:gd name="T38" fmla="*/ 52 w 58"/>
                    <a:gd name="T39" fmla="*/ 13 h 17"/>
                    <a:gd name="T40" fmla="*/ 49 w 58"/>
                    <a:gd name="T41" fmla="*/ 12 h 17"/>
                    <a:gd name="T42" fmla="*/ 46 w 58"/>
                    <a:gd name="T43" fmla="*/ 12 h 17"/>
                    <a:gd name="T44" fmla="*/ 41 w 58"/>
                    <a:gd name="T45" fmla="*/ 10 h 17"/>
                    <a:gd name="T46" fmla="*/ 37 w 58"/>
                    <a:gd name="T47" fmla="*/ 9 h 17"/>
                    <a:gd name="T48" fmla="*/ 33 w 58"/>
                    <a:gd name="T49" fmla="*/ 8 h 17"/>
                    <a:gd name="T50" fmla="*/ 29 w 58"/>
                    <a:gd name="T51" fmla="*/ 8 h 17"/>
                    <a:gd name="T52" fmla="*/ 26 w 58"/>
                    <a:gd name="T53" fmla="*/ 8 h 17"/>
                    <a:gd name="T54" fmla="*/ 23 w 58"/>
                    <a:gd name="T55" fmla="*/ 8 h 17"/>
                    <a:gd name="T56" fmla="*/ 19 w 58"/>
                    <a:gd name="T57" fmla="*/ 8 h 17"/>
                    <a:gd name="T58" fmla="*/ 15 w 58"/>
                    <a:gd name="T59" fmla="*/ 9 h 17"/>
                    <a:gd name="T60" fmla="*/ 11 w 58"/>
                    <a:gd name="T61" fmla="*/ 10 h 17"/>
                    <a:gd name="T62" fmla="*/ 8 w 58"/>
                    <a:gd name="T63" fmla="*/ 12 h 17"/>
                    <a:gd name="T64" fmla="*/ 4 w 58"/>
                    <a:gd name="T65" fmla="*/ 13 h 17"/>
                    <a:gd name="T66" fmla="*/ 0 w 58"/>
                    <a:gd name="T67" fmla="*/ 16 h 17"/>
                    <a:gd name="T68" fmla="*/ 0 w 58"/>
                    <a:gd name="T69" fmla="*/ 8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58" h="17">
                      <a:moveTo>
                        <a:pt x="0" y="8"/>
                      </a:moveTo>
                      <a:lnTo>
                        <a:pt x="2" y="6"/>
                      </a:lnTo>
                      <a:lnTo>
                        <a:pt x="4" y="5"/>
                      </a:lnTo>
                      <a:lnTo>
                        <a:pt x="7" y="4"/>
                      </a:lnTo>
                      <a:lnTo>
                        <a:pt x="11" y="2"/>
                      </a:lnTo>
                      <a:lnTo>
                        <a:pt x="15" y="1"/>
                      </a:lnTo>
                      <a:lnTo>
                        <a:pt x="19" y="0"/>
                      </a:lnTo>
                      <a:lnTo>
                        <a:pt x="24" y="0"/>
                      </a:lnTo>
                      <a:lnTo>
                        <a:pt x="27" y="0"/>
                      </a:lnTo>
                      <a:lnTo>
                        <a:pt x="32" y="0"/>
                      </a:lnTo>
                      <a:lnTo>
                        <a:pt x="37" y="0"/>
                      </a:lnTo>
                      <a:lnTo>
                        <a:pt x="40" y="1"/>
                      </a:lnTo>
                      <a:lnTo>
                        <a:pt x="44" y="2"/>
                      </a:lnTo>
                      <a:lnTo>
                        <a:pt x="48" y="4"/>
                      </a:lnTo>
                      <a:lnTo>
                        <a:pt x="52" y="5"/>
                      </a:lnTo>
                      <a:lnTo>
                        <a:pt x="55" y="6"/>
                      </a:lnTo>
                      <a:lnTo>
                        <a:pt x="57" y="8"/>
                      </a:lnTo>
                      <a:lnTo>
                        <a:pt x="57" y="16"/>
                      </a:lnTo>
                      <a:lnTo>
                        <a:pt x="55" y="14"/>
                      </a:lnTo>
                      <a:lnTo>
                        <a:pt x="52" y="13"/>
                      </a:lnTo>
                      <a:lnTo>
                        <a:pt x="49" y="12"/>
                      </a:lnTo>
                      <a:lnTo>
                        <a:pt x="46" y="12"/>
                      </a:lnTo>
                      <a:lnTo>
                        <a:pt x="41" y="10"/>
                      </a:lnTo>
                      <a:lnTo>
                        <a:pt x="37" y="9"/>
                      </a:lnTo>
                      <a:lnTo>
                        <a:pt x="33" y="8"/>
                      </a:lnTo>
                      <a:lnTo>
                        <a:pt x="29" y="8"/>
                      </a:lnTo>
                      <a:lnTo>
                        <a:pt x="26" y="8"/>
                      </a:lnTo>
                      <a:lnTo>
                        <a:pt x="23" y="8"/>
                      </a:lnTo>
                      <a:lnTo>
                        <a:pt x="19" y="8"/>
                      </a:lnTo>
                      <a:lnTo>
                        <a:pt x="15" y="9"/>
                      </a:lnTo>
                      <a:lnTo>
                        <a:pt x="11" y="10"/>
                      </a:lnTo>
                      <a:lnTo>
                        <a:pt x="8" y="12"/>
                      </a:lnTo>
                      <a:lnTo>
                        <a:pt x="4" y="13"/>
                      </a:lnTo>
                      <a:lnTo>
                        <a:pt x="0" y="16"/>
                      </a:lnTo>
                      <a:lnTo>
                        <a:pt x="0" y="8"/>
                      </a:lnTo>
                    </a:path>
                  </a:pathLst>
                </a:custGeom>
                <a:solidFill>
                  <a:srgbClr val="000000"/>
                </a:solidFill>
                <a:ln w="12700" cap="rnd" cmpd="sng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</p:grpSp>
        </p:grpSp>
        <p:grpSp>
          <p:nvGrpSpPr>
            <p:cNvPr id="137342" name="Group 126">
              <a:extLst>
                <a:ext uri="{FF2B5EF4-FFF2-40B4-BE49-F238E27FC236}">
                  <a16:creationId xmlns:a16="http://schemas.microsoft.com/office/drawing/2014/main" id="{F05DA6A6-B20E-203E-157E-AAED2881BF1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395" y="2370"/>
              <a:ext cx="84" cy="270"/>
              <a:chOff x="2395" y="2370"/>
              <a:chExt cx="84" cy="270"/>
            </a:xfrm>
          </p:grpSpPr>
          <p:grpSp>
            <p:nvGrpSpPr>
              <p:cNvPr id="137343" name="Group 127">
                <a:extLst>
                  <a:ext uri="{FF2B5EF4-FFF2-40B4-BE49-F238E27FC236}">
                    <a16:creationId xmlns:a16="http://schemas.microsoft.com/office/drawing/2014/main" id="{F24E2A0A-394F-9182-0CF0-E0C4E91CF6E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395" y="2370"/>
                <a:ext cx="84" cy="270"/>
                <a:chOff x="2395" y="2370"/>
                <a:chExt cx="84" cy="270"/>
              </a:xfrm>
            </p:grpSpPr>
            <p:sp>
              <p:nvSpPr>
                <p:cNvPr id="137344" name="Freeform 128">
                  <a:extLst>
                    <a:ext uri="{FF2B5EF4-FFF2-40B4-BE49-F238E27FC236}">
                      <a16:creationId xmlns:a16="http://schemas.microsoft.com/office/drawing/2014/main" id="{F92A7F26-895C-9742-6354-D589DFDBF95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50" y="2377"/>
                  <a:ext cx="29" cy="263"/>
                </a:xfrm>
                <a:custGeom>
                  <a:avLst/>
                  <a:gdLst>
                    <a:gd name="T0" fmla="*/ 0 w 29"/>
                    <a:gd name="T1" fmla="*/ 0 h 263"/>
                    <a:gd name="T2" fmla="*/ 28 w 29"/>
                    <a:gd name="T3" fmla="*/ 41 h 263"/>
                    <a:gd name="T4" fmla="*/ 28 w 29"/>
                    <a:gd name="T5" fmla="*/ 262 h 263"/>
                    <a:gd name="T6" fmla="*/ 0 w 29"/>
                    <a:gd name="T7" fmla="*/ 262 h 263"/>
                    <a:gd name="T8" fmla="*/ 0 w 29"/>
                    <a:gd name="T9" fmla="*/ 0 h 2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263">
                      <a:moveTo>
                        <a:pt x="0" y="0"/>
                      </a:moveTo>
                      <a:lnTo>
                        <a:pt x="28" y="41"/>
                      </a:lnTo>
                      <a:lnTo>
                        <a:pt x="28" y="262"/>
                      </a:lnTo>
                      <a:lnTo>
                        <a:pt x="0" y="262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800000"/>
                </a:solidFill>
                <a:ln w="12700" cap="rnd" cmpd="sng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137345" name="Freeform 129">
                  <a:extLst>
                    <a:ext uri="{FF2B5EF4-FFF2-40B4-BE49-F238E27FC236}">
                      <a16:creationId xmlns:a16="http://schemas.microsoft.com/office/drawing/2014/main" id="{0826DFE8-2908-D0AE-EE24-309CB23783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95" y="2370"/>
                  <a:ext cx="56" cy="269"/>
                </a:xfrm>
                <a:custGeom>
                  <a:avLst/>
                  <a:gdLst>
                    <a:gd name="T0" fmla="*/ 0 w 56"/>
                    <a:gd name="T1" fmla="*/ 268 h 269"/>
                    <a:gd name="T2" fmla="*/ 0 w 56"/>
                    <a:gd name="T3" fmla="*/ 5 h 269"/>
                    <a:gd name="T4" fmla="*/ 2 w 56"/>
                    <a:gd name="T5" fmla="*/ 3 h 269"/>
                    <a:gd name="T6" fmla="*/ 6 w 56"/>
                    <a:gd name="T7" fmla="*/ 2 h 269"/>
                    <a:gd name="T8" fmla="*/ 13 w 56"/>
                    <a:gd name="T9" fmla="*/ 0 h 269"/>
                    <a:gd name="T10" fmla="*/ 18 w 56"/>
                    <a:gd name="T11" fmla="*/ 0 h 269"/>
                    <a:gd name="T12" fmla="*/ 23 w 56"/>
                    <a:gd name="T13" fmla="*/ 0 h 269"/>
                    <a:gd name="T14" fmla="*/ 26 w 56"/>
                    <a:gd name="T15" fmla="*/ 0 h 269"/>
                    <a:gd name="T16" fmla="*/ 29 w 56"/>
                    <a:gd name="T17" fmla="*/ 0 h 269"/>
                    <a:gd name="T18" fmla="*/ 33 w 56"/>
                    <a:gd name="T19" fmla="*/ 0 h 269"/>
                    <a:gd name="T20" fmla="*/ 36 w 56"/>
                    <a:gd name="T21" fmla="*/ 0 h 269"/>
                    <a:gd name="T22" fmla="*/ 38 w 56"/>
                    <a:gd name="T23" fmla="*/ 0 h 269"/>
                    <a:gd name="T24" fmla="*/ 41 w 56"/>
                    <a:gd name="T25" fmla="*/ 1 h 269"/>
                    <a:gd name="T26" fmla="*/ 45 w 56"/>
                    <a:gd name="T27" fmla="*/ 2 h 269"/>
                    <a:gd name="T28" fmla="*/ 50 w 56"/>
                    <a:gd name="T29" fmla="*/ 3 h 269"/>
                    <a:gd name="T30" fmla="*/ 53 w 56"/>
                    <a:gd name="T31" fmla="*/ 4 h 269"/>
                    <a:gd name="T32" fmla="*/ 55 w 56"/>
                    <a:gd name="T33" fmla="*/ 5 h 269"/>
                    <a:gd name="T34" fmla="*/ 55 w 56"/>
                    <a:gd name="T35" fmla="*/ 268 h 269"/>
                    <a:gd name="T36" fmla="*/ 0 w 56"/>
                    <a:gd name="T37" fmla="*/ 268 h 2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56" h="269">
                      <a:moveTo>
                        <a:pt x="0" y="268"/>
                      </a:moveTo>
                      <a:lnTo>
                        <a:pt x="0" y="5"/>
                      </a:lnTo>
                      <a:lnTo>
                        <a:pt x="2" y="3"/>
                      </a:lnTo>
                      <a:lnTo>
                        <a:pt x="6" y="2"/>
                      </a:lnTo>
                      <a:lnTo>
                        <a:pt x="13" y="0"/>
                      </a:lnTo>
                      <a:lnTo>
                        <a:pt x="18" y="0"/>
                      </a:lnTo>
                      <a:lnTo>
                        <a:pt x="23" y="0"/>
                      </a:lnTo>
                      <a:lnTo>
                        <a:pt x="26" y="0"/>
                      </a:lnTo>
                      <a:lnTo>
                        <a:pt x="29" y="0"/>
                      </a:lnTo>
                      <a:lnTo>
                        <a:pt x="33" y="0"/>
                      </a:lnTo>
                      <a:lnTo>
                        <a:pt x="36" y="0"/>
                      </a:lnTo>
                      <a:lnTo>
                        <a:pt x="38" y="0"/>
                      </a:lnTo>
                      <a:lnTo>
                        <a:pt x="41" y="1"/>
                      </a:lnTo>
                      <a:lnTo>
                        <a:pt x="45" y="2"/>
                      </a:lnTo>
                      <a:lnTo>
                        <a:pt x="50" y="3"/>
                      </a:lnTo>
                      <a:lnTo>
                        <a:pt x="53" y="4"/>
                      </a:lnTo>
                      <a:lnTo>
                        <a:pt x="55" y="5"/>
                      </a:lnTo>
                      <a:lnTo>
                        <a:pt x="55" y="268"/>
                      </a:lnTo>
                      <a:lnTo>
                        <a:pt x="0" y="268"/>
                      </a:lnTo>
                    </a:path>
                  </a:pathLst>
                </a:custGeom>
                <a:solidFill>
                  <a:srgbClr val="FF0000"/>
                </a:solidFill>
                <a:ln w="12700" cap="rnd" cmpd="sng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</p:grpSp>
          <p:grpSp>
            <p:nvGrpSpPr>
              <p:cNvPr id="137346" name="Group 130">
                <a:extLst>
                  <a:ext uri="{FF2B5EF4-FFF2-40B4-BE49-F238E27FC236}">
                    <a16:creationId xmlns:a16="http://schemas.microsoft.com/office/drawing/2014/main" id="{E6818B8D-EAA2-15FE-66AA-45CFE4D46E7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395" y="2442"/>
                <a:ext cx="56" cy="156"/>
                <a:chOff x="2395" y="2442"/>
                <a:chExt cx="56" cy="156"/>
              </a:xfrm>
            </p:grpSpPr>
            <p:sp>
              <p:nvSpPr>
                <p:cNvPr id="137347" name="Freeform 131">
                  <a:extLst>
                    <a:ext uri="{FF2B5EF4-FFF2-40B4-BE49-F238E27FC236}">
                      <a16:creationId xmlns:a16="http://schemas.microsoft.com/office/drawing/2014/main" id="{3330D588-6DB4-A473-7570-93E04E187DB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95" y="2566"/>
                  <a:ext cx="56" cy="17"/>
                </a:xfrm>
                <a:custGeom>
                  <a:avLst/>
                  <a:gdLst>
                    <a:gd name="T0" fmla="*/ 0 w 56"/>
                    <a:gd name="T1" fmla="*/ 8 h 17"/>
                    <a:gd name="T2" fmla="*/ 0 w 56"/>
                    <a:gd name="T3" fmla="*/ 6 h 17"/>
                    <a:gd name="T4" fmla="*/ 3 w 56"/>
                    <a:gd name="T5" fmla="*/ 5 h 17"/>
                    <a:gd name="T6" fmla="*/ 5 w 56"/>
                    <a:gd name="T7" fmla="*/ 4 h 17"/>
                    <a:gd name="T8" fmla="*/ 10 w 56"/>
                    <a:gd name="T9" fmla="*/ 2 h 17"/>
                    <a:gd name="T10" fmla="*/ 13 w 56"/>
                    <a:gd name="T11" fmla="*/ 1 h 17"/>
                    <a:gd name="T12" fmla="*/ 17 w 56"/>
                    <a:gd name="T13" fmla="*/ 0 h 17"/>
                    <a:gd name="T14" fmla="*/ 22 w 56"/>
                    <a:gd name="T15" fmla="*/ 0 h 17"/>
                    <a:gd name="T16" fmla="*/ 26 w 56"/>
                    <a:gd name="T17" fmla="*/ 0 h 17"/>
                    <a:gd name="T18" fmla="*/ 31 w 56"/>
                    <a:gd name="T19" fmla="*/ 0 h 17"/>
                    <a:gd name="T20" fmla="*/ 35 w 56"/>
                    <a:gd name="T21" fmla="*/ 0 h 17"/>
                    <a:gd name="T22" fmla="*/ 39 w 56"/>
                    <a:gd name="T23" fmla="*/ 1 h 17"/>
                    <a:gd name="T24" fmla="*/ 42 w 56"/>
                    <a:gd name="T25" fmla="*/ 1 h 17"/>
                    <a:gd name="T26" fmla="*/ 46 w 56"/>
                    <a:gd name="T27" fmla="*/ 4 h 17"/>
                    <a:gd name="T28" fmla="*/ 50 w 56"/>
                    <a:gd name="T29" fmla="*/ 5 h 17"/>
                    <a:gd name="T30" fmla="*/ 53 w 56"/>
                    <a:gd name="T31" fmla="*/ 6 h 17"/>
                    <a:gd name="T32" fmla="*/ 55 w 56"/>
                    <a:gd name="T33" fmla="*/ 8 h 17"/>
                    <a:gd name="T34" fmla="*/ 55 w 56"/>
                    <a:gd name="T35" fmla="*/ 16 h 17"/>
                    <a:gd name="T36" fmla="*/ 53 w 56"/>
                    <a:gd name="T37" fmla="*/ 14 h 17"/>
                    <a:gd name="T38" fmla="*/ 51 w 56"/>
                    <a:gd name="T39" fmla="*/ 13 h 17"/>
                    <a:gd name="T40" fmla="*/ 47 w 56"/>
                    <a:gd name="T41" fmla="*/ 12 h 17"/>
                    <a:gd name="T42" fmla="*/ 44 w 56"/>
                    <a:gd name="T43" fmla="*/ 10 h 17"/>
                    <a:gd name="T44" fmla="*/ 40 w 56"/>
                    <a:gd name="T45" fmla="*/ 9 h 17"/>
                    <a:gd name="T46" fmla="*/ 35 w 56"/>
                    <a:gd name="T47" fmla="*/ 8 h 17"/>
                    <a:gd name="T48" fmla="*/ 31 w 56"/>
                    <a:gd name="T49" fmla="*/ 8 h 17"/>
                    <a:gd name="T50" fmla="*/ 28 w 56"/>
                    <a:gd name="T51" fmla="*/ 8 h 17"/>
                    <a:gd name="T52" fmla="*/ 24 w 56"/>
                    <a:gd name="T53" fmla="*/ 8 h 17"/>
                    <a:gd name="T54" fmla="*/ 21 w 56"/>
                    <a:gd name="T55" fmla="*/ 8 h 17"/>
                    <a:gd name="T56" fmla="*/ 17 w 56"/>
                    <a:gd name="T57" fmla="*/ 8 h 17"/>
                    <a:gd name="T58" fmla="*/ 14 w 56"/>
                    <a:gd name="T59" fmla="*/ 9 h 17"/>
                    <a:gd name="T60" fmla="*/ 10 w 56"/>
                    <a:gd name="T61" fmla="*/ 10 h 17"/>
                    <a:gd name="T62" fmla="*/ 6 w 56"/>
                    <a:gd name="T63" fmla="*/ 12 h 17"/>
                    <a:gd name="T64" fmla="*/ 3 w 56"/>
                    <a:gd name="T65" fmla="*/ 13 h 17"/>
                    <a:gd name="T66" fmla="*/ 0 w 56"/>
                    <a:gd name="T67" fmla="*/ 16 h 17"/>
                    <a:gd name="T68" fmla="*/ 0 w 56"/>
                    <a:gd name="T69" fmla="*/ 8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56" h="17">
                      <a:moveTo>
                        <a:pt x="0" y="8"/>
                      </a:moveTo>
                      <a:lnTo>
                        <a:pt x="0" y="6"/>
                      </a:lnTo>
                      <a:lnTo>
                        <a:pt x="3" y="5"/>
                      </a:lnTo>
                      <a:lnTo>
                        <a:pt x="5" y="4"/>
                      </a:lnTo>
                      <a:lnTo>
                        <a:pt x="10" y="2"/>
                      </a:lnTo>
                      <a:lnTo>
                        <a:pt x="13" y="1"/>
                      </a:lnTo>
                      <a:lnTo>
                        <a:pt x="17" y="0"/>
                      </a:lnTo>
                      <a:lnTo>
                        <a:pt x="22" y="0"/>
                      </a:lnTo>
                      <a:lnTo>
                        <a:pt x="26" y="0"/>
                      </a:lnTo>
                      <a:lnTo>
                        <a:pt x="31" y="0"/>
                      </a:lnTo>
                      <a:lnTo>
                        <a:pt x="35" y="0"/>
                      </a:lnTo>
                      <a:lnTo>
                        <a:pt x="39" y="1"/>
                      </a:lnTo>
                      <a:lnTo>
                        <a:pt x="42" y="1"/>
                      </a:lnTo>
                      <a:lnTo>
                        <a:pt x="46" y="4"/>
                      </a:lnTo>
                      <a:lnTo>
                        <a:pt x="50" y="5"/>
                      </a:lnTo>
                      <a:lnTo>
                        <a:pt x="53" y="6"/>
                      </a:lnTo>
                      <a:lnTo>
                        <a:pt x="55" y="8"/>
                      </a:lnTo>
                      <a:lnTo>
                        <a:pt x="55" y="16"/>
                      </a:lnTo>
                      <a:lnTo>
                        <a:pt x="53" y="14"/>
                      </a:lnTo>
                      <a:lnTo>
                        <a:pt x="51" y="13"/>
                      </a:lnTo>
                      <a:lnTo>
                        <a:pt x="47" y="12"/>
                      </a:lnTo>
                      <a:lnTo>
                        <a:pt x="44" y="10"/>
                      </a:lnTo>
                      <a:lnTo>
                        <a:pt x="40" y="9"/>
                      </a:lnTo>
                      <a:lnTo>
                        <a:pt x="35" y="8"/>
                      </a:lnTo>
                      <a:lnTo>
                        <a:pt x="31" y="8"/>
                      </a:lnTo>
                      <a:lnTo>
                        <a:pt x="28" y="8"/>
                      </a:lnTo>
                      <a:lnTo>
                        <a:pt x="24" y="8"/>
                      </a:lnTo>
                      <a:lnTo>
                        <a:pt x="21" y="8"/>
                      </a:lnTo>
                      <a:lnTo>
                        <a:pt x="17" y="8"/>
                      </a:lnTo>
                      <a:lnTo>
                        <a:pt x="14" y="9"/>
                      </a:lnTo>
                      <a:lnTo>
                        <a:pt x="10" y="10"/>
                      </a:lnTo>
                      <a:lnTo>
                        <a:pt x="6" y="12"/>
                      </a:lnTo>
                      <a:lnTo>
                        <a:pt x="3" y="13"/>
                      </a:lnTo>
                      <a:lnTo>
                        <a:pt x="0" y="16"/>
                      </a:lnTo>
                      <a:lnTo>
                        <a:pt x="0" y="8"/>
                      </a:lnTo>
                    </a:path>
                  </a:pathLst>
                </a:custGeom>
                <a:solidFill>
                  <a:srgbClr val="000000"/>
                </a:solidFill>
                <a:ln w="12700" cap="rnd" cmpd="sng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137348" name="Freeform 132">
                  <a:extLst>
                    <a:ext uri="{FF2B5EF4-FFF2-40B4-BE49-F238E27FC236}">
                      <a16:creationId xmlns:a16="http://schemas.microsoft.com/office/drawing/2014/main" id="{B667FE31-C3CB-C76C-9461-4DF4B4F55EE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95" y="2581"/>
                  <a:ext cx="56" cy="17"/>
                </a:xfrm>
                <a:custGeom>
                  <a:avLst/>
                  <a:gdLst>
                    <a:gd name="T0" fmla="*/ 0 w 56"/>
                    <a:gd name="T1" fmla="*/ 8 h 17"/>
                    <a:gd name="T2" fmla="*/ 1 w 56"/>
                    <a:gd name="T3" fmla="*/ 6 h 17"/>
                    <a:gd name="T4" fmla="*/ 3 w 56"/>
                    <a:gd name="T5" fmla="*/ 5 h 17"/>
                    <a:gd name="T6" fmla="*/ 6 w 56"/>
                    <a:gd name="T7" fmla="*/ 4 h 17"/>
                    <a:gd name="T8" fmla="*/ 10 w 56"/>
                    <a:gd name="T9" fmla="*/ 2 h 17"/>
                    <a:gd name="T10" fmla="*/ 13 w 56"/>
                    <a:gd name="T11" fmla="*/ 1 h 17"/>
                    <a:gd name="T12" fmla="*/ 18 w 56"/>
                    <a:gd name="T13" fmla="*/ 0 h 17"/>
                    <a:gd name="T14" fmla="*/ 23 w 56"/>
                    <a:gd name="T15" fmla="*/ 0 h 17"/>
                    <a:gd name="T16" fmla="*/ 26 w 56"/>
                    <a:gd name="T17" fmla="*/ 0 h 17"/>
                    <a:gd name="T18" fmla="*/ 31 w 56"/>
                    <a:gd name="T19" fmla="*/ 0 h 17"/>
                    <a:gd name="T20" fmla="*/ 35 w 56"/>
                    <a:gd name="T21" fmla="*/ 1 h 17"/>
                    <a:gd name="T22" fmla="*/ 39 w 56"/>
                    <a:gd name="T23" fmla="*/ 1 h 17"/>
                    <a:gd name="T24" fmla="*/ 43 w 56"/>
                    <a:gd name="T25" fmla="*/ 2 h 17"/>
                    <a:gd name="T26" fmla="*/ 46 w 56"/>
                    <a:gd name="T27" fmla="*/ 4 h 17"/>
                    <a:gd name="T28" fmla="*/ 50 w 56"/>
                    <a:gd name="T29" fmla="*/ 5 h 17"/>
                    <a:gd name="T30" fmla="*/ 53 w 56"/>
                    <a:gd name="T31" fmla="*/ 6 h 17"/>
                    <a:gd name="T32" fmla="*/ 55 w 56"/>
                    <a:gd name="T33" fmla="*/ 8 h 17"/>
                    <a:gd name="T34" fmla="*/ 55 w 56"/>
                    <a:gd name="T35" fmla="*/ 16 h 17"/>
                    <a:gd name="T36" fmla="*/ 54 w 56"/>
                    <a:gd name="T37" fmla="*/ 16 h 17"/>
                    <a:gd name="T38" fmla="*/ 51 w 56"/>
                    <a:gd name="T39" fmla="*/ 14 h 17"/>
                    <a:gd name="T40" fmla="*/ 48 w 56"/>
                    <a:gd name="T41" fmla="*/ 13 h 17"/>
                    <a:gd name="T42" fmla="*/ 44 w 56"/>
                    <a:gd name="T43" fmla="*/ 12 h 17"/>
                    <a:gd name="T44" fmla="*/ 40 w 56"/>
                    <a:gd name="T45" fmla="*/ 10 h 17"/>
                    <a:gd name="T46" fmla="*/ 36 w 56"/>
                    <a:gd name="T47" fmla="*/ 9 h 17"/>
                    <a:gd name="T48" fmla="*/ 31 w 56"/>
                    <a:gd name="T49" fmla="*/ 8 h 17"/>
                    <a:gd name="T50" fmla="*/ 28 w 56"/>
                    <a:gd name="T51" fmla="*/ 8 h 17"/>
                    <a:gd name="T52" fmla="*/ 25 w 56"/>
                    <a:gd name="T53" fmla="*/ 8 h 17"/>
                    <a:gd name="T54" fmla="*/ 21 w 56"/>
                    <a:gd name="T55" fmla="*/ 8 h 17"/>
                    <a:gd name="T56" fmla="*/ 18 w 56"/>
                    <a:gd name="T57" fmla="*/ 9 h 17"/>
                    <a:gd name="T58" fmla="*/ 14 w 56"/>
                    <a:gd name="T59" fmla="*/ 9 h 17"/>
                    <a:gd name="T60" fmla="*/ 10 w 56"/>
                    <a:gd name="T61" fmla="*/ 10 h 17"/>
                    <a:gd name="T62" fmla="*/ 6 w 56"/>
                    <a:gd name="T63" fmla="*/ 12 h 17"/>
                    <a:gd name="T64" fmla="*/ 3 w 56"/>
                    <a:gd name="T65" fmla="*/ 14 h 17"/>
                    <a:gd name="T66" fmla="*/ 0 w 56"/>
                    <a:gd name="T67" fmla="*/ 16 h 17"/>
                    <a:gd name="T68" fmla="*/ 0 w 56"/>
                    <a:gd name="T69" fmla="*/ 8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56" h="17">
                      <a:moveTo>
                        <a:pt x="0" y="8"/>
                      </a:moveTo>
                      <a:lnTo>
                        <a:pt x="1" y="6"/>
                      </a:lnTo>
                      <a:lnTo>
                        <a:pt x="3" y="5"/>
                      </a:lnTo>
                      <a:lnTo>
                        <a:pt x="6" y="4"/>
                      </a:lnTo>
                      <a:lnTo>
                        <a:pt x="10" y="2"/>
                      </a:lnTo>
                      <a:lnTo>
                        <a:pt x="13" y="1"/>
                      </a:lnTo>
                      <a:lnTo>
                        <a:pt x="18" y="0"/>
                      </a:lnTo>
                      <a:lnTo>
                        <a:pt x="23" y="0"/>
                      </a:lnTo>
                      <a:lnTo>
                        <a:pt x="26" y="0"/>
                      </a:lnTo>
                      <a:lnTo>
                        <a:pt x="31" y="0"/>
                      </a:lnTo>
                      <a:lnTo>
                        <a:pt x="35" y="1"/>
                      </a:lnTo>
                      <a:lnTo>
                        <a:pt x="39" y="1"/>
                      </a:lnTo>
                      <a:lnTo>
                        <a:pt x="43" y="2"/>
                      </a:lnTo>
                      <a:lnTo>
                        <a:pt x="46" y="4"/>
                      </a:lnTo>
                      <a:lnTo>
                        <a:pt x="50" y="5"/>
                      </a:lnTo>
                      <a:lnTo>
                        <a:pt x="53" y="6"/>
                      </a:lnTo>
                      <a:lnTo>
                        <a:pt x="55" y="8"/>
                      </a:lnTo>
                      <a:lnTo>
                        <a:pt x="55" y="16"/>
                      </a:lnTo>
                      <a:lnTo>
                        <a:pt x="54" y="16"/>
                      </a:lnTo>
                      <a:lnTo>
                        <a:pt x="51" y="14"/>
                      </a:lnTo>
                      <a:lnTo>
                        <a:pt x="48" y="13"/>
                      </a:lnTo>
                      <a:lnTo>
                        <a:pt x="44" y="12"/>
                      </a:lnTo>
                      <a:lnTo>
                        <a:pt x="40" y="10"/>
                      </a:lnTo>
                      <a:lnTo>
                        <a:pt x="36" y="9"/>
                      </a:lnTo>
                      <a:lnTo>
                        <a:pt x="31" y="8"/>
                      </a:lnTo>
                      <a:lnTo>
                        <a:pt x="28" y="8"/>
                      </a:lnTo>
                      <a:lnTo>
                        <a:pt x="25" y="8"/>
                      </a:lnTo>
                      <a:lnTo>
                        <a:pt x="21" y="8"/>
                      </a:lnTo>
                      <a:lnTo>
                        <a:pt x="18" y="9"/>
                      </a:lnTo>
                      <a:lnTo>
                        <a:pt x="14" y="9"/>
                      </a:lnTo>
                      <a:lnTo>
                        <a:pt x="10" y="10"/>
                      </a:lnTo>
                      <a:lnTo>
                        <a:pt x="6" y="12"/>
                      </a:lnTo>
                      <a:lnTo>
                        <a:pt x="3" y="14"/>
                      </a:lnTo>
                      <a:lnTo>
                        <a:pt x="0" y="16"/>
                      </a:lnTo>
                      <a:lnTo>
                        <a:pt x="0" y="8"/>
                      </a:lnTo>
                    </a:path>
                  </a:pathLst>
                </a:custGeom>
                <a:solidFill>
                  <a:srgbClr val="000000"/>
                </a:solidFill>
                <a:ln w="12700" cap="rnd" cmpd="sng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137349" name="Freeform 133">
                  <a:extLst>
                    <a:ext uri="{FF2B5EF4-FFF2-40B4-BE49-F238E27FC236}">
                      <a16:creationId xmlns:a16="http://schemas.microsoft.com/office/drawing/2014/main" id="{E24F7C21-445D-CCB5-619A-13105DB9E5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95" y="2442"/>
                  <a:ext cx="56" cy="17"/>
                </a:xfrm>
                <a:custGeom>
                  <a:avLst/>
                  <a:gdLst>
                    <a:gd name="T0" fmla="*/ 0 w 56"/>
                    <a:gd name="T1" fmla="*/ 8 h 17"/>
                    <a:gd name="T2" fmla="*/ 1 w 56"/>
                    <a:gd name="T3" fmla="*/ 6 h 17"/>
                    <a:gd name="T4" fmla="*/ 3 w 56"/>
                    <a:gd name="T5" fmla="*/ 5 h 17"/>
                    <a:gd name="T6" fmla="*/ 6 w 56"/>
                    <a:gd name="T7" fmla="*/ 4 h 17"/>
                    <a:gd name="T8" fmla="*/ 10 w 56"/>
                    <a:gd name="T9" fmla="*/ 2 h 17"/>
                    <a:gd name="T10" fmla="*/ 13 w 56"/>
                    <a:gd name="T11" fmla="*/ 1 h 17"/>
                    <a:gd name="T12" fmla="*/ 18 w 56"/>
                    <a:gd name="T13" fmla="*/ 0 h 17"/>
                    <a:gd name="T14" fmla="*/ 23 w 56"/>
                    <a:gd name="T15" fmla="*/ 0 h 17"/>
                    <a:gd name="T16" fmla="*/ 26 w 56"/>
                    <a:gd name="T17" fmla="*/ 0 h 17"/>
                    <a:gd name="T18" fmla="*/ 31 w 56"/>
                    <a:gd name="T19" fmla="*/ 0 h 17"/>
                    <a:gd name="T20" fmla="*/ 35 w 56"/>
                    <a:gd name="T21" fmla="*/ 0 h 17"/>
                    <a:gd name="T22" fmla="*/ 39 w 56"/>
                    <a:gd name="T23" fmla="*/ 1 h 17"/>
                    <a:gd name="T24" fmla="*/ 43 w 56"/>
                    <a:gd name="T25" fmla="*/ 2 h 17"/>
                    <a:gd name="T26" fmla="*/ 46 w 56"/>
                    <a:gd name="T27" fmla="*/ 4 h 17"/>
                    <a:gd name="T28" fmla="*/ 50 w 56"/>
                    <a:gd name="T29" fmla="*/ 5 h 17"/>
                    <a:gd name="T30" fmla="*/ 53 w 56"/>
                    <a:gd name="T31" fmla="*/ 6 h 17"/>
                    <a:gd name="T32" fmla="*/ 55 w 56"/>
                    <a:gd name="T33" fmla="*/ 8 h 17"/>
                    <a:gd name="T34" fmla="*/ 55 w 56"/>
                    <a:gd name="T35" fmla="*/ 16 h 17"/>
                    <a:gd name="T36" fmla="*/ 54 w 56"/>
                    <a:gd name="T37" fmla="*/ 14 h 17"/>
                    <a:gd name="T38" fmla="*/ 51 w 56"/>
                    <a:gd name="T39" fmla="*/ 13 h 17"/>
                    <a:gd name="T40" fmla="*/ 48 w 56"/>
                    <a:gd name="T41" fmla="*/ 12 h 17"/>
                    <a:gd name="T42" fmla="*/ 44 w 56"/>
                    <a:gd name="T43" fmla="*/ 12 h 17"/>
                    <a:gd name="T44" fmla="*/ 40 w 56"/>
                    <a:gd name="T45" fmla="*/ 10 h 17"/>
                    <a:gd name="T46" fmla="*/ 36 w 56"/>
                    <a:gd name="T47" fmla="*/ 9 h 17"/>
                    <a:gd name="T48" fmla="*/ 31 w 56"/>
                    <a:gd name="T49" fmla="*/ 8 h 17"/>
                    <a:gd name="T50" fmla="*/ 28 w 56"/>
                    <a:gd name="T51" fmla="*/ 8 h 17"/>
                    <a:gd name="T52" fmla="*/ 25 w 56"/>
                    <a:gd name="T53" fmla="*/ 8 h 17"/>
                    <a:gd name="T54" fmla="*/ 21 w 56"/>
                    <a:gd name="T55" fmla="*/ 8 h 17"/>
                    <a:gd name="T56" fmla="*/ 18 w 56"/>
                    <a:gd name="T57" fmla="*/ 8 h 17"/>
                    <a:gd name="T58" fmla="*/ 14 w 56"/>
                    <a:gd name="T59" fmla="*/ 9 h 17"/>
                    <a:gd name="T60" fmla="*/ 10 w 56"/>
                    <a:gd name="T61" fmla="*/ 10 h 17"/>
                    <a:gd name="T62" fmla="*/ 6 w 56"/>
                    <a:gd name="T63" fmla="*/ 12 h 17"/>
                    <a:gd name="T64" fmla="*/ 3 w 56"/>
                    <a:gd name="T65" fmla="*/ 13 h 17"/>
                    <a:gd name="T66" fmla="*/ 0 w 56"/>
                    <a:gd name="T67" fmla="*/ 16 h 17"/>
                    <a:gd name="T68" fmla="*/ 0 w 56"/>
                    <a:gd name="T69" fmla="*/ 8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56" h="17">
                      <a:moveTo>
                        <a:pt x="0" y="8"/>
                      </a:moveTo>
                      <a:lnTo>
                        <a:pt x="1" y="6"/>
                      </a:lnTo>
                      <a:lnTo>
                        <a:pt x="3" y="5"/>
                      </a:lnTo>
                      <a:lnTo>
                        <a:pt x="6" y="4"/>
                      </a:lnTo>
                      <a:lnTo>
                        <a:pt x="10" y="2"/>
                      </a:lnTo>
                      <a:lnTo>
                        <a:pt x="13" y="1"/>
                      </a:lnTo>
                      <a:lnTo>
                        <a:pt x="18" y="0"/>
                      </a:lnTo>
                      <a:lnTo>
                        <a:pt x="23" y="0"/>
                      </a:lnTo>
                      <a:lnTo>
                        <a:pt x="26" y="0"/>
                      </a:lnTo>
                      <a:lnTo>
                        <a:pt x="31" y="0"/>
                      </a:lnTo>
                      <a:lnTo>
                        <a:pt x="35" y="0"/>
                      </a:lnTo>
                      <a:lnTo>
                        <a:pt x="39" y="1"/>
                      </a:lnTo>
                      <a:lnTo>
                        <a:pt x="43" y="2"/>
                      </a:lnTo>
                      <a:lnTo>
                        <a:pt x="46" y="4"/>
                      </a:lnTo>
                      <a:lnTo>
                        <a:pt x="50" y="5"/>
                      </a:lnTo>
                      <a:lnTo>
                        <a:pt x="53" y="6"/>
                      </a:lnTo>
                      <a:lnTo>
                        <a:pt x="55" y="8"/>
                      </a:lnTo>
                      <a:lnTo>
                        <a:pt x="55" y="16"/>
                      </a:lnTo>
                      <a:lnTo>
                        <a:pt x="54" y="14"/>
                      </a:lnTo>
                      <a:lnTo>
                        <a:pt x="51" y="13"/>
                      </a:lnTo>
                      <a:lnTo>
                        <a:pt x="48" y="12"/>
                      </a:lnTo>
                      <a:lnTo>
                        <a:pt x="44" y="12"/>
                      </a:lnTo>
                      <a:lnTo>
                        <a:pt x="40" y="10"/>
                      </a:lnTo>
                      <a:lnTo>
                        <a:pt x="36" y="9"/>
                      </a:lnTo>
                      <a:lnTo>
                        <a:pt x="31" y="8"/>
                      </a:lnTo>
                      <a:lnTo>
                        <a:pt x="28" y="8"/>
                      </a:lnTo>
                      <a:lnTo>
                        <a:pt x="25" y="8"/>
                      </a:lnTo>
                      <a:lnTo>
                        <a:pt x="21" y="8"/>
                      </a:lnTo>
                      <a:lnTo>
                        <a:pt x="18" y="8"/>
                      </a:lnTo>
                      <a:lnTo>
                        <a:pt x="14" y="9"/>
                      </a:lnTo>
                      <a:lnTo>
                        <a:pt x="10" y="10"/>
                      </a:lnTo>
                      <a:lnTo>
                        <a:pt x="6" y="12"/>
                      </a:lnTo>
                      <a:lnTo>
                        <a:pt x="3" y="13"/>
                      </a:lnTo>
                      <a:lnTo>
                        <a:pt x="0" y="16"/>
                      </a:lnTo>
                      <a:lnTo>
                        <a:pt x="0" y="8"/>
                      </a:lnTo>
                    </a:path>
                  </a:pathLst>
                </a:custGeom>
                <a:solidFill>
                  <a:srgbClr val="000000"/>
                </a:solidFill>
                <a:ln w="12700" cap="rnd" cmpd="sng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</p:grpSp>
        </p:grpSp>
        <p:grpSp>
          <p:nvGrpSpPr>
            <p:cNvPr id="137350" name="Group 134">
              <a:extLst>
                <a:ext uri="{FF2B5EF4-FFF2-40B4-BE49-F238E27FC236}">
                  <a16:creationId xmlns:a16="http://schemas.microsoft.com/office/drawing/2014/main" id="{A8B9A2C6-2C99-6259-AE97-CE4DB84AD55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50" y="2370"/>
              <a:ext cx="85" cy="270"/>
              <a:chOff x="2450" y="2370"/>
              <a:chExt cx="85" cy="270"/>
            </a:xfrm>
          </p:grpSpPr>
          <p:grpSp>
            <p:nvGrpSpPr>
              <p:cNvPr id="137351" name="Group 135">
                <a:extLst>
                  <a:ext uri="{FF2B5EF4-FFF2-40B4-BE49-F238E27FC236}">
                    <a16:creationId xmlns:a16="http://schemas.microsoft.com/office/drawing/2014/main" id="{F8D58AB4-B7BF-8C82-8BFC-CBAF0AD8330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450" y="2370"/>
                <a:ext cx="85" cy="270"/>
                <a:chOff x="2450" y="2370"/>
                <a:chExt cx="85" cy="270"/>
              </a:xfrm>
            </p:grpSpPr>
            <p:sp>
              <p:nvSpPr>
                <p:cNvPr id="137352" name="Freeform 136">
                  <a:extLst>
                    <a:ext uri="{FF2B5EF4-FFF2-40B4-BE49-F238E27FC236}">
                      <a16:creationId xmlns:a16="http://schemas.microsoft.com/office/drawing/2014/main" id="{C500485F-64DD-0AD1-8555-364153A20F7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07" y="2377"/>
                  <a:ext cx="28" cy="263"/>
                </a:xfrm>
                <a:custGeom>
                  <a:avLst/>
                  <a:gdLst>
                    <a:gd name="T0" fmla="*/ 0 w 28"/>
                    <a:gd name="T1" fmla="*/ 0 h 263"/>
                    <a:gd name="T2" fmla="*/ 27 w 28"/>
                    <a:gd name="T3" fmla="*/ 41 h 263"/>
                    <a:gd name="T4" fmla="*/ 27 w 28"/>
                    <a:gd name="T5" fmla="*/ 262 h 263"/>
                    <a:gd name="T6" fmla="*/ 0 w 28"/>
                    <a:gd name="T7" fmla="*/ 262 h 263"/>
                    <a:gd name="T8" fmla="*/ 0 w 28"/>
                    <a:gd name="T9" fmla="*/ 0 h 2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8" h="263">
                      <a:moveTo>
                        <a:pt x="0" y="0"/>
                      </a:moveTo>
                      <a:lnTo>
                        <a:pt x="27" y="41"/>
                      </a:lnTo>
                      <a:lnTo>
                        <a:pt x="27" y="262"/>
                      </a:lnTo>
                      <a:lnTo>
                        <a:pt x="0" y="262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800000"/>
                </a:solidFill>
                <a:ln w="12700" cap="rnd" cmpd="sng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137353" name="Freeform 137">
                  <a:extLst>
                    <a:ext uri="{FF2B5EF4-FFF2-40B4-BE49-F238E27FC236}">
                      <a16:creationId xmlns:a16="http://schemas.microsoft.com/office/drawing/2014/main" id="{F93B8CD2-0E96-4B67-8137-6F2B4142ABD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50" y="2370"/>
                  <a:ext cx="57" cy="269"/>
                </a:xfrm>
                <a:custGeom>
                  <a:avLst/>
                  <a:gdLst>
                    <a:gd name="T0" fmla="*/ 0 w 57"/>
                    <a:gd name="T1" fmla="*/ 268 h 269"/>
                    <a:gd name="T2" fmla="*/ 0 w 57"/>
                    <a:gd name="T3" fmla="*/ 5 h 269"/>
                    <a:gd name="T4" fmla="*/ 2 w 57"/>
                    <a:gd name="T5" fmla="*/ 3 h 269"/>
                    <a:gd name="T6" fmla="*/ 7 w 57"/>
                    <a:gd name="T7" fmla="*/ 2 h 269"/>
                    <a:gd name="T8" fmla="*/ 13 w 57"/>
                    <a:gd name="T9" fmla="*/ 0 h 269"/>
                    <a:gd name="T10" fmla="*/ 18 w 57"/>
                    <a:gd name="T11" fmla="*/ 0 h 269"/>
                    <a:gd name="T12" fmla="*/ 23 w 57"/>
                    <a:gd name="T13" fmla="*/ 0 h 269"/>
                    <a:gd name="T14" fmla="*/ 27 w 57"/>
                    <a:gd name="T15" fmla="*/ 0 h 269"/>
                    <a:gd name="T16" fmla="*/ 30 w 57"/>
                    <a:gd name="T17" fmla="*/ 0 h 269"/>
                    <a:gd name="T18" fmla="*/ 33 w 57"/>
                    <a:gd name="T19" fmla="*/ 0 h 269"/>
                    <a:gd name="T20" fmla="*/ 36 w 57"/>
                    <a:gd name="T21" fmla="*/ 0 h 269"/>
                    <a:gd name="T22" fmla="*/ 39 w 57"/>
                    <a:gd name="T23" fmla="*/ 0 h 269"/>
                    <a:gd name="T24" fmla="*/ 41 w 57"/>
                    <a:gd name="T25" fmla="*/ 1 h 269"/>
                    <a:gd name="T26" fmla="*/ 45 w 57"/>
                    <a:gd name="T27" fmla="*/ 2 h 269"/>
                    <a:gd name="T28" fmla="*/ 51 w 57"/>
                    <a:gd name="T29" fmla="*/ 3 h 269"/>
                    <a:gd name="T30" fmla="*/ 53 w 57"/>
                    <a:gd name="T31" fmla="*/ 4 h 269"/>
                    <a:gd name="T32" fmla="*/ 56 w 57"/>
                    <a:gd name="T33" fmla="*/ 5 h 269"/>
                    <a:gd name="T34" fmla="*/ 56 w 57"/>
                    <a:gd name="T35" fmla="*/ 268 h 269"/>
                    <a:gd name="T36" fmla="*/ 0 w 57"/>
                    <a:gd name="T37" fmla="*/ 268 h 2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57" h="269">
                      <a:moveTo>
                        <a:pt x="0" y="268"/>
                      </a:moveTo>
                      <a:lnTo>
                        <a:pt x="0" y="5"/>
                      </a:lnTo>
                      <a:lnTo>
                        <a:pt x="2" y="3"/>
                      </a:lnTo>
                      <a:lnTo>
                        <a:pt x="7" y="2"/>
                      </a:lnTo>
                      <a:lnTo>
                        <a:pt x="13" y="0"/>
                      </a:lnTo>
                      <a:lnTo>
                        <a:pt x="18" y="0"/>
                      </a:lnTo>
                      <a:lnTo>
                        <a:pt x="23" y="0"/>
                      </a:lnTo>
                      <a:lnTo>
                        <a:pt x="27" y="0"/>
                      </a:lnTo>
                      <a:lnTo>
                        <a:pt x="30" y="0"/>
                      </a:lnTo>
                      <a:lnTo>
                        <a:pt x="33" y="0"/>
                      </a:lnTo>
                      <a:lnTo>
                        <a:pt x="36" y="0"/>
                      </a:lnTo>
                      <a:lnTo>
                        <a:pt x="39" y="0"/>
                      </a:lnTo>
                      <a:lnTo>
                        <a:pt x="41" y="1"/>
                      </a:lnTo>
                      <a:lnTo>
                        <a:pt x="45" y="2"/>
                      </a:lnTo>
                      <a:lnTo>
                        <a:pt x="51" y="3"/>
                      </a:lnTo>
                      <a:lnTo>
                        <a:pt x="53" y="4"/>
                      </a:lnTo>
                      <a:lnTo>
                        <a:pt x="56" y="5"/>
                      </a:lnTo>
                      <a:lnTo>
                        <a:pt x="56" y="268"/>
                      </a:lnTo>
                      <a:lnTo>
                        <a:pt x="0" y="268"/>
                      </a:lnTo>
                    </a:path>
                  </a:pathLst>
                </a:custGeom>
                <a:solidFill>
                  <a:srgbClr val="FF0000"/>
                </a:solidFill>
                <a:ln w="12700" cap="rnd" cmpd="sng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</p:grpSp>
          <p:grpSp>
            <p:nvGrpSpPr>
              <p:cNvPr id="137354" name="Group 138">
                <a:extLst>
                  <a:ext uri="{FF2B5EF4-FFF2-40B4-BE49-F238E27FC236}">
                    <a16:creationId xmlns:a16="http://schemas.microsoft.com/office/drawing/2014/main" id="{DCC753FF-3F38-332E-C15F-068F45C295E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450" y="2442"/>
                <a:ext cx="57" cy="156"/>
                <a:chOff x="2450" y="2442"/>
                <a:chExt cx="57" cy="156"/>
              </a:xfrm>
            </p:grpSpPr>
            <p:sp>
              <p:nvSpPr>
                <p:cNvPr id="137355" name="Freeform 139">
                  <a:extLst>
                    <a:ext uri="{FF2B5EF4-FFF2-40B4-BE49-F238E27FC236}">
                      <a16:creationId xmlns:a16="http://schemas.microsoft.com/office/drawing/2014/main" id="{0BD5A726-F4F2-235F-2929-5D52A596445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50" y="2566"/>
                  <a:ext cx="57" cy="17"/>
                </a:xfrm>
                <a:custGeom>
                  <a:avLst/>
                  <a:gdLst>
                    <a:gd name="T0" fmla="*/ 0 w 57"/>
                    <a:gd name="T1" fmla="*/ 8 h 17"/>
                    <a:gd name="T2" fmla="*/ 2 w 57"/>
                    <a:gd name="T3" fmla="*/ 6 h 17"/>
                    <a:gd name="T4" fmla="*/ 4 w 57"/>
                    <a:gd name="T5" fmla="*/ 5 h 17"/>
                    <a:gd name="T6" fmla="*/ 7 w 57"/>
                    <a:gd name="T7" fmla="*/ 4 h 17"/>
                    <a:gd name="T8" fmla="*/ 11 w 57"/>
                    <a:gd name="T9" fmla="*/ 2 h 17"/>
                    <a:gd name="T10" fmla="*/ 14 w 57"/>
                    <a:gd name="T11" fmla="*/ 1 h 17"/>
                    <a:gd name="T12" fmla="*/ 19 w 57"/>
                    <a:gd name="T13" fmla="*/ 0 h 17"/>
                    <a:gd name="T14" fmla="*/ 24 w 57"/>
                    <a:gd name="T15" fmla="*/ 0 h 17"/>
                    <a:gd name="T16" fmla="*/ 27 w 57"/>
                    <a:gd name="T17" fmla="*/ 0 h 17"/>
                    <a:gd name="T18" fmla="*/ 32 w 57"/>
                    <a:gd name="T19" fmla="*/ 0 h 17"/>
                    <a:gd name="T20" fmla="*/ 36 w 57"/>
                    <a:gd name="T21" fmla="*/ 0 h 17"/>
                    <a:gd name="T22" fmla="*/ 40 w 57"/>
                    <a:gd name="T23" fmla="*/ 1 h 17"/>
                    <a:gd name="T24" fmla="*/ 44 w 57"/>
                    <a:gd name="T25" fmla="*/ 1 h 17"/>
                    <a:gd name="T26" fmla="*/ 47 w 57"/>
                    <a:gd name="T27" fmla="*/ 4 h 17"/>
                    <a:gd name="T28" fmla="*/ 51 w 57"/>
                    <a:gd name="T29" fmla="*/ 5 h 17"/>
                    <a:gd name="T30" fmla="*/ 54 w 57"/>
                    <a:gd name="T31" fmla="*/ 6 h 17"/>
                    <a:gd name="T32" fmla="*/ 56 w 57"/>
                    <a:gd name="T33" fmla="*/ 8 h 17"/>
                    <a:gd name="T34" fmla="*/ 56 w 57"/>
                    <a:gd name="T35" fmla="*/ 16 h 17"/>
                    <a:gd name="T36" fmla="*/ 55 w 57"/>
                    <a:gd name="T37" fmla="*/ 14 h 17"/>
                    <a:gd name="T38" fmla="*/ 52 w 57"/>
                    <a:gd name="T39" fmla="*/ 13 h 17"/>
                    <a:gd name="T40" fmla="*/ 49 w 57"/>
                    <a:gd name="T41" fmla="*/ 12 h 17"/>
                    <a:gd name="T42" fmla="*/ 45 w 57"/>
                    <a:gd name="T43" fmla="*/ 10 h 17"/>
                    <a:gd name="T44" fmla="*/ 41 w 57"/>
                    <a:gd name="T45" fmla="*/ 9 h 17"/>
                    <a:gd name="T46" fmla="*/ 37 w 57"/>
                    <a:gd name="T47" fmla="*/ 8 h 17"/>
                    <a:gd name="T48" fmla="*/ 33 w 57"/>
                    <a:gd name="T49" fmla="*/ 8 h 17"/>
                    <a:gd name="T50" fmla="*/ 29 w 57"/>
                    <a:gd name="T51" fmla="*/ 8 h 17"/>
                    <a:gd name="T52" fmla="*/ 26 w 57"/>
                    <a:gd name="T53" fmla="*/ 8 h 17"/>
                    <a:gd name="T54" fmla="*/ 22 w 57"/>
                    <a:gd name="T55" fmla="*/ 8 h 17"/>
                    <a:gd name="T56" fmla="*/ 19 w 57"/>
                    <a:gd name="T57" fmla="*/ 8 h 17"/>
                    <a:gd name="T58" fmla="*/ 15 w 57"/>
                    <a:gd name="T59" fmla="*/ 9 h 17"/>
                    <a:gd name="T60" fmla="*/ 11 w 57"/>
                    <a:gd name="T61" fmla="*/ 10 h 17"/>
                    <a:gd name="T62" fmla="*/ 7 w 57"/>
                    <a:gd name="T63" fmla="*/ 12 h 17"/>
                    <a:gd name="T64" fmla="*/ 4 w 57"/>
                    <a:gd name="T65" fmla="*/ 13 h 17"/>
                    <a:gd name="T66" fmla="*/ 0 w 57"/>
                    <a:gd name="T67" fmla="*/ 16 h 17"/>
                    <a:gd name="T68" fmla="*/ 0 w 57"/>
                    <a:gd name="T69" fmla="*/ 8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57" h="17">
                      <a:moveTo>
                        <a:pt x="0" y="8"/>
                      </a:moveTo>
                      <a:lnTo>
                        <a:pt x="2" y="6"/>
                      </a:lnTo>
                      <a:lnTo>
                        <a:pt x="4" y="5"/>
                      </a:lnTo>
                      <a:lnTo>
                        <a:pt x="7" y="4"/>
                      </a:lnTo>
                      <a:lnTo>
                        <a:pt x="11" y="2"/>
                      </a:lnTo>
                      <a:lnTo>
                        <a:pt x="14" y="1"/>
                      </a:lnTo>
                      <a:lnTo>
                        <a:pt x="19" y="0"/>
                      </a:lnTo>
                      <a:lnTo>
                        <a:pt x="24" y="0"/>
                      </a:lnTo>
                      <a:lnTo>
                        <a:pt x="27" y="0"/>
                      </a:lnTo>
                      <a:lnTo>
                        <a:pt x="32" y="0"/>
                      </a:lnTo>
                      <a:lnTo>
                        <a:pt x="36" y="0"/>
                      </a:lnTo>
                      <a:lnTo>
                        <a:pt x="40" y="1"/>
                      </a:lnTo>
                      <a:lnTo>
                        <a:pt x="44" y="1"/>
                      </a:lnTo>
                      <a:lnTo>
                        <a:pt x="47" y="4"/>
                      </a:lnTo>
                      <a:lnTo>
                        <a:pt x="51" y="5"/>
                      </a:lnTo>
                      <a:lnTo>
                        <a:pt x="54" y="6"/>
                      </a:lnTo>
                      <a:lnTo>
                        <a:pt x="56" y="8"/>
                      </a:lnTo>
                      <a:lnTo>
                        <a:pt x="56" y="16"/>
                      </a:lnTo>
                      <a:lnTo>
                        <a:pt x="55" y="14"/>
                      </a:lnTo>
                      <a:lnTo>
                        <a:pt x="52" y="13"/>
                      </a:lnTo>
                      <a:lnTo>
                        <a:pt x="49" y="12"/>
                      </a:lnTo>
                      <a:lnTo>
                        <a:pt x="45" y="10"/>
                      </a:lnTo>
                      <a:lnTo>
                        <a:pt x="41" y="9"/>
                      </a:lnTo>
                      <a:lnTo>
                        <a:pt x="37" y="8"/>
                      </a:lnTo>
                      <a:lnTo>
                        <a:pt x="33" y="8"/>
                      </a:lnTo>
                      <a:lnTo>
                        <a:pt x="29" y="8"/>
                      </a:lnTo>
                      <a:lnTo>
                        <a:pt x="26" y="8"/>
                      </a:lnTo>
                      <a:lnTo>
                        <a:pt x="22" y="8"/>
                      </a:lnTo>
                      <a:lnTo>
                        <a:pt x="19" y="8"/>
                      </a:lnTo>
                      <a:lnTo>
                        <a:pt x="15" y="9"/>
                      </a:lnTo>
                      <a:lnTo>
                        <a:pt x="11" y="10"/>
                      </a:lnTo>
                      <a:lnTo>
                        <a:pt x="7" y="12"/>
                      </a:lnTo>
                      <a:lnTo>
                        <a:pt x="4" y="13"/>
                      </a:lnTo>
                      <a:lnTo>
                        <a:pt x="0" y="16"/>
                      </a:lnTo>
                      <a:lnTo>
                        <a:pt x="0" y="8"/>
                      </a:lnTo>
                    </a:path>
                  </a:pathLst>
                </a:custGeom>
                <a:solidFill>
                  <a:srgbClr val="000000"/>
                </a:solidFill>
                <a:ln w="12700" cap="rnd" cmpd="sng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137356" name="Freeform 140">
                  <a:extLst>
                    <a:ext uri="{FF2B5EF4-FFF2-40B4-BE49-F238E27FC236}">
                      <a16:creationId xmlns:a16="http://schemas.microsoft.com/office/drawing/2014/main" id="{8769EA4A-1E0A-3BB8-1A56-23BAEAB7351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50" y="2581"/>
                  <a:ext cx="57" cy="17"/>
                </a:xfrm>
                <a:custGeom>
                  <a:avLst/>
                  <a:gdLst>
                    <a:gd name="T0" fmla="*/ 0 w 57"/>
                    <a:gd name="T1" fmla="*/ 8 h 17"/>
                    <a:gd name="T2" fmla="*/ 1 w 57"/>
                    <a:gd name="T3" fmla="*/ 6 h 17"/>
                    <a:gd name="T4" fmla="*/ 3 w 57"/>
                    <a:gd name="T5" fmla="*/ 5 h 17"/>
                    <a:gd name="T6" fmla="*/ 6 w 57"/>
                    <a:gd name="T7" fmla="*/ 4 h 17"/>
                    <a:gd name="T8" fmla="*/ 10 w 57"/>
                    <a:gd name="T9" fmla="*/ 2 h 17"/>
                    <a:gd name="T10" fmla="*/ 14 w 57"/>
                    <a:gd name="T11" fmla="*/ 1 h 17"/>
                    <a:gd name="T12" fmla="*/ 18 w 57"/>
                    <a:gd name="T13" fmla="*/ 0 h 17"/>
                    <a:gd name="T14" fmla="*/ 23 w 57"/>
                    <a:gd name="T15" fmla="*/ 0 h 17"/>
                    <a:gd name="T16" fmla="*/ 26 w 57"/>
                    <a:gd name="T17" fmla="*/ 0 h 17"/>
                    <a:gd name="T18" fmla="*/ 31 w 57"/>
                    <a:gd name="T19" fmla="*/ 0 h 17"/>
                    <a:gd name="T20" fmla="*/ 36 w 57"/>
                    <a:gd name="T21" fmla="*/ 1 h 17"/>
                    <a:gd name="T22" fmla="*/ 39 w 57"/>
                    <a:gd name="T23" fmla="*/ 1 h 17"/>
                    <a:gd name="T24" fmla="*/ 43 w 57"/>
                    <a:gd name="T25" fmla="*/ 2 h 17"/>
                    <a:gd name="T26" fmla="*/ 47 w 57"/>
                    <a:gd name="T27" fmla="*/ 4 h 17"/>
                    <a:gd name="T28" fmla="*/ 51 w 57"/>
                    <a:gd name="T29" fmla="*/ 5 h 17"/>
                    <a:gd name="T30" fmla="*/ 54 w 57"/>
                    <a:gd name="T31" fmla="*/ 6 h 17"/>
                    <a:gd name="T32" fmla="*/ 56 w 57"/>
                    <a:gd name="T33" fmla="*/ 8 h 17"/>
                    <a:gd name="T34" fmla="*/ 56 w 57"/>
                    <a:gd name="T35" fmla="*/ 16 h 17"/>
                    <a:gd name="T36" fmla="*/ 54 w 57"/>
                    <a:gd name="T37" fmla="*/ 16 h 17"/>
                    <a:gd name="T38" fmla="*/ 51 w 57"/>
                    <a:gd name="T39" fmla="*/ 14 h 17"/>
                    <a:gd name="T40" fmla="*/ 48 w 57"/>
                    <a:gd name="T41" fmla="*/ 13 h 17"/>
                    <a:gd name="T42" fmla="*/ 45 w 57"/>
                    <a:gd name="T43" fmla="*/ 12 h 17"/>
                    <a:gd name="T44" fmla="*/ 40 w 57"/>
                    <a:gd name="T45" fmla="*/ 10 h 17"/>
                    <a:gd name="T46" fmla="*/ 36 w 57"/>
                    <a:gd name="T47" fmla="*/ 9 h 17"/>
                    <a:gd name="T48" fmla="*/ 32 w 57"/>
                    <a:gd name="T49" fmla="*/ 8 h 17"/>
                    <a:gd name="T50" fmla="*/ 28 w 57"/>
                    <a:gd name="T51" fmla="*/ 8 h 17"/>
                    <a:gd name="T52" fmla="*/ 25 w 57"/>
                    <a:gd name="T53" fmla="*/ 8 h 17"/>
                    <a:gd name="T54" fmla="*/ 22 w 57"/>
                    <a:gd name="T55" fmla="*/ 8 h 17"/>
                    <a:gd name="T56" fmla="*/ 18 w 57"/>
                    <a:gd name="T57" fmla="*/ 9 h 17"/>
                    <a:gd name="T58" fmla="*/ 14 w 57"/>
                    <a:gd name="T59" fmla="*/ 9 h 17"/>
                    <a:gd name="T60" fmla="*/ 10 w 57"/>
                    <a:gd name="T61" fmla="*/ 10 h 17"/>
                    <a:gd name="T62" fmla="*/ 7 w 57"/>
                    <a:gd name="T63" fmla="*/ 12 h 17"/>
                    <a:gd name="T64" fmla="*/ 3 w 57"/>
                    <a:gd name="T65" fmla="*/ 14 h 17"/>
                    <a:gd name="T66" fmla="*/ 0 w 57"/>
                    <a:gd name="T67" fmla="*/ 16 h 17"/>
                    <a:gd name="T68" fmla="*/ 0 w 57"/>
                    <a:gd name="T69" fmla="*/ 8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57" h="17">
                      <a:moveTo>
                        <a:pt x="0" y="8"/>
                      </a:moveTo>
                      <a:lnTo>
                        <a:pt x="1" y="6"/>
                      </a:lnTo>
                      <a:lnTo>
                        <a:pt x="3" y="5"/>
                      </a:lnTo>
                      <a:lnTo>
                        <a:pt x="6" y="4"/>
                      </a:lnTo>
                      <a:lnTo>
                        <a:pt x="10" y="2"/>
                      </a:lnTo>
                      <a:lnTo>
                        <a:pt x="14" y="1"/>
                      </a:lnTo>
                      <a:lnTo>
                        <a:pt x="18" y="0"/>
                      </a:lnTo>
                      <a:lnTo>
                        <a:pt x="23" y="0"/>
                      </a:lnTo>
                      <a:lnTo>
                        <a:pt x="26" y="0"/>
                      </a:lnTo>
                      <a:lnTo>
                        <a:pt x="31" y="0"/>
                      </a:lnTo>
                      <a:lnTo>
                        <a:pt x="36" y="1"/>
                      </a:lnTo>
                      <a:lnTo>
                        <a:pt x="39" y="1"/>
                      </a:lnTo>
                      <a:lnTo>
                        <a:pt x="43" y="2"/>
                      </a:lnTo>
                      <a:lnTo>
                        <a:pt x="47" y="4"/>
                      </a:lnTo>
                      <a:lnTo>
                        <a:pt x="51" y="5"/>
                      </a:lnTo>
                      <a:lnTo>
                        <a:pt x="54" y="6"/>
                      </a:lnTo>
                      <a:lnTo>
                        <a:pt x="56" y="8"/>
                      </a:lnTo>
                      <a:lnTo>
                        <a:pt x="56" y="16"/>
                      </a:lnTo>
                      <a:lnTo>
                        <a:pt x="54" y="16"/>
                      </a:lnTo>
                      <a:lnTo>
                        <a:pt x="51" y="14"/>
                      </a:lnTo>
                      <a:lnTo>
                        <a:pt x="48" y="13"/>
                      </a:lnTo>
                      <a:lnTo>
                        <a:pt x="45" y="12"/>
                      </a:lnTo>
                      <a:lnTo>
                        <a:pt x="40" y="10"/>
                      </a:lnTo>
                      <a:lnTo>
                        <a:pt x="36" y="9"/>
                      </a:lnTo>
                      <a:lnTo>
                        <a:pt x="32" y="8"/>
                      </a:lnTo>
                      <a:lnTo>
                        <a:pt x="28" y="8"/>
                      </a:lnTo>
                      <a:lnTo>
                        <a:pt x="25" y="8"/>
                      </a:lnTo>
                      <a:lnTo>
                        <a:pt x="22" y="8"/>
                      </a:lnTo>
                      <a:lnTo>
                        <a:pt x="18" y="9"/>
                      </a:lnTo>
                      <a:lnTo>
                        <a:pt x="14" y="9"/>
                      </a:lnTo>
                      <a:lnTo>
                        <a:pt x="10" y="10"/>
                      </a:lnTo>
                      <a:lnTo>
                        <a:pt x="7" y="12"/>
                      </a:lnTo>
                      <a:lnTo>
                        <a:pt x="3" y="14"/>
                      </a:lnTo>
                      <a:lnTo>
                        <a:pt x="0" y="16"/>
                      </a:lnTo>
                      <a:lnTo>
                        <a:pt x="0" y="8"/>
                      </a:lnTo>
                    </a:path>
                  </a:pathLst>
                </a:custGeom>
                <a:solidFill>
                  <a:srgbClr val="000000"/>
                </a:solidFill>
                <a:ln w="12700" cap="rnd" cmpd="sng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137357" name="Freeform 141">
                  <a:extLst>
                    <a:ext uri="{FF2B5EF4-FFF2-40B4-BE49-F238E27FC236}">
                      <a16:creationId xmlns:a16="http://schemas.microsoft.com/office/drawing/2014/main" id="{B5445F8A-3A57-FC57-6750-D418A40818E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50" y="2442"/>
                  <a:ext cx="57" cy="17"/>
                </a:xfrm>
                <a:custGeom>
                  <a:avLst/>
                  <a:gdLst>
                    <a:gd name="T0" fmla="*/ 0 w 57"/>
                    <a:gd name="T1" fmla="*/ 8 h 17"/>
                    <a:gd name="T2" fmla="*/ 1 w 57"/>
                    <a:gd name="T3" fmla="*/ 6 h 17"/>
                    <a:gd name="T4" fmla="*/ 3 w 57"/>
                    <a:gd name="T5" fmla="*/ 5 h 17"/>
                    <a:gd name="T6" fmla="*/ 6 w 57"/>
                    <a:gd name="T7" fmla="*/ 4 h 17"/>
                    <a:gd name="T8" fmla="*/ 10 w 57"/>
                    <a:gd name="T9" fmla="*/ 2 h 17"/>
                    <a:gd name="T10" fmla="*/ 14 w 57"/>
                    <a:gd name="T11" fmla="*/ 1 h 17"/>
                    <a:gd name="T12" fmla="*/ 18 w 57"/>
                    <a:gd name="T13" fmla="*/ 0 h 17"/>
                    <a:gd name="T14" fmla="*/ 23 w 57"/>
                    <a:gd name="T15" fmla="*/ 0 h 17"/>
                    <a:gd name="T16" fmla="*/ 26 w 57"/>
                    <a:gd name="T17" fmla="*/ 0 h 17"/>
                    <a:gd name="T18" fmla="*/ 31 w 57"/>
                    <a:gd name="T19" fmla="*/ 0 h 17"/>
                    <a:gd name="T20" fmla="*/ 36 w 57"/>
                    <a:gd name="T21" fmla="*/ 0 h 17"/>
                    <a:gd name="T22" fmla="*/ 39 w 57"/>
                    <a:gd name="T23" fmla="*/ 1 h 17"/>
                    <a:gd name="T24" fmla="*/ 43 w 57"/>
                    <a:gd name="T25" fmla="*/ 2 h 17"/>
                    <a:gd name="T26" fmla="*/ 47 w 57"/>
                    <a:gd name="T27" fmla="*/ 4 h 17"/>
                    <a:gd name="T28" fmla="*/ 51 w 57"/>
                    <a:gd name="T29" fmla="*/ 5 h 17"/>
                    <a:gd name="T30" fmla="*/ 54 w 57"/>
                    <a:gd name="T31" fmla="*/ 6 h 17"/>
                    <a:gd name="T32" fmla="*/ 56 w 57"/>
                    <a:gd name="T33" fmla="*/ 8 h 17"/>
                    <a:gd name="T34" fmla="*/ 56 w 57"/>
                    <a:gd name="T35" fmla="*/ 16 h 17"/>
                    <a:gd name="T36" fmla="*/ 54 w 57"/>
                    <a:gd name="T37" fmla="*/ 14 h 17"/>
                    <a:gd name="T38" fmla="*/ 51 w 57"/>
                    <a:gd name="T39" fmla="*/ 13 h 17"/>
                    <a:gd name="T40" fmla="*/ 48 w 57"/>
                    <a:gd name="T41" fmla="*/ 12 h 17"/>
                    <a:gd name="T42" fmla="*/ 45 w 57"/>
                    <a:gd name="T43" fmla="*/ 12 h 17"/>
                    <a:gd name="T44" fmla="*/ 40 w 57"/>
                    <a:gd name="T45" fmla="*/ 10 h 17"/>
                    <a:gd name="T46" fmla="*/ 36 w 57"/>
                    <a:gd name="T47" fmla="*/ 9 h 17"/>
                    <a:gd name="T48" fmla="*/ 32 w 57"/>
                    <a:gd name="T49" fmla="*/ 8 h 17"/>
                    <a:gd name="T50" fmla="*/ 28 w 57"/>
                    <a:gd name="T51" fmla="*/ 8 h 17"/>
                    <a:gd name="T52" fmla="*/ 25 w 57"/>
                    <a:gd name="T53" fmla="*/ 8 h 17"/>
                    <a:gd name="T54" fmla="*/ 22 w 57"/>
                    <a:gd name="T55" fmla="*/ 8 h 17"/>
                    <a:gd name="T56" fmla="*/ 18 w 57"/>
                    <a:gd name="T57" fmla="*/ 8 h 17"/>
                    <a:gd name="T58" fmla="*/ 14 w 57"/>
                    <a:gd name="T59" fmla="*/ 9 h 17"/>
                    <a:gd name="T60" fmla="*/ 10 w 57"/>
                    <a:gd name="T61" fmla="*/ 10 h 17"/>
                    <a:gd name="T62" fmla="*/ 7 w 57"/>
                    <a:gd name="T63" fmla="*/ 12 h 17"/>
                    <a:gd name="T64" fmla="*/ 3 w 57"/>
                    <a:gd name="T65" fmla="*/ 13 h 17"/>
                    <a:gd name="T66" fmla="*/ 0 w 57"/>
                    <a:gd name="T67" fmla="*/ 16 h 17"/>
                    <a:gd name="T68" fmla="*/ 0 w 57"/>
                    <a:gd name="T69" fmla="*/ 8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57" h="17">
                      <a:moveTo>
                        <a:pt x="0" y="8"/>
                      </a:moveTo>
                      <a:lnTo>
                        <a:pt x="1" y="6"/>
                      </a:lnTo>
                      <a:lnTo>
                        <a:pt x="3" y="5"/>
                      </a:lnTo>
                      <a:lnTo>
                        <a:pt x="6" y="4"/>
                      </a:lnTo>
                      <a:lnTo>
                        <a:pt x="10" y="2"/>
                      </a:lnTo>
                      <a:lnTo>
                        <a:pt x="14" y="1"/>
                      </a:lnTo>
                      <a:lnTo>
                        <a:pt x="18" y="0"/>
                      </a:lnTo>
                      <a:lnTo>
                        <a:pt x="23" y="0"/>
                      </a:lnTo>
                      <a:lnTo>
                        <a:pt x="26" y="0"/>
                      </a:lnTo>
                      <a:lnTo>
                        <a:pt x="31" y="0"/>
                      </a:lnTo>
                      <a:lnTo>
                        <a:pt x="36" y="0"/>
                      </a:lnTo>
                      <a:lnTo>
                        <a:pt x="39" y="1"/>
                      </a:lnTo>
                      <a:lnTo>
                        <a:pt x="43" y="2"/>
                      </a:lnTo>
                      <a:lnTo>
                        <a:pt x="47" y="4"/>
                      </a:lnTo>
                      <a:lnTo>
                        <a:pt x="51" y="5"/>
                      </a:lnTo>
                      <a:lnTo>
                        <a:pt x="54" y="6"/>
                      </a:lnTo>
                      <a:lnTo>
                        <a:pt x="56" y="8"/>
                      </a:lnTo>
                      <a:lnTo>
                        <a:pt x="56" y="16"/>
                      </a:lnTo>
                      <a:lnTo>
                        <a:pt x="54" y="14"/>
                      </a:lnTo>
                      <a:lnTo>
                        <a:pt x="51" y="13"/>
                      </a:lnTo>
                      <a:lnTo>
                        <a:pt x="48" y="12"/>
                      </a:lnTo>
                      <a:lnTo>
                        <a:pt x="45" y="12"/>
                      </a:lnTo>
                      <a:lnTo>
                        <a:pt x="40" y="10"/>
                      </a:lnTo>
                      <a:lnTo>
                        <a:pt x="36" y="9"/>
                      </a:lnTo>
                      <a:lnTo>
                        <a:pt x="32" y="8"/>
                      </a:lnTo>
                      <a:lnTo>
                        <a:pt x="28" y="8"/>
                      </a:lnTo>
                      <a:lnTo>
                        <a:pt x="25" y="8"/>
                      </a:lnTo>
                      <a:lnTo>
                        <a:pt x="22" y="8"/>
                      </a:lnTo>
                      <a:lnTo>
                        <a:pt x="18" y="8"/>
                      </a:lnTo>
                      <a:lnTo>
                        <a:pt x="14" y="9"/>
                      </a:lnTo>
                      <a:lnTo>
                        <a:pt x="10" y="10"/>
                      </a:lnTo>
                      <a:lnTo>
                        <a:pt x="7" y="12"/>
                      </a:lnTo>
                      <a:lnTo>
                        <a:pt x="3" y="13"/>
                      </a:lnTo>
                      <a:lnTo>
                        <a:pt x="0" y="16"/>
                      </a:lnTo>
                      <a:lnTo>
                        <a:pt x="0" y="8"/>
                      </a:lnTo>
                    </a:path>
                  </a:pathLst>
                </a:custGeom>
                <a:solidFill>
                  <a:srgbClr val="000000"/>
                </a:solidFill>
                <a:ln w="12700" cap="rnd" cmpd="sng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</p:grpSp>
        </p:grpSp>
        <p:grpSp>
          <p:nvGrpSpPr>
            <p:cNvPr id="137358" name="Group 142">
              <a:extLst>
                <a:ext uri="{FF2B5EF4-FFF2-40B4-BE49-F238E27FC236}">
                  <a16:creationId xmlns:a16="http://schemas.microsoft.com/office/drawing/2014/main" id="{C40E1BBD-B891-46DD-23A3-1D25482464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506" y="2370"/>
              <a:ext cx="84" cy="270"/>
              <a:chOff x="2506" y="2370"/>
              <a:chExt cx="84" cy="270"/>
            </a:xfrm>
          </p:grpSpPr>
          <p:grpSp>
            <p:nvGrpSpPr>
              <p:cNvPr id="137359" name="Group 143">
                <a:extLst>
                  <a:ext uri="{FF2B5EF4-FFF2-40B4-BE49-F238E27FC236}">
                    <a16:creationId xmlns:a16="http://schemas.microsoft.com/office/drawing/2014/main" id="{31E60AAD-8317-8797-9E3C-64702949CB6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506" y="2370"/>
                <a:ext cx="84" cy="270"/>
                <a:chOff x="2506" y="2370"/>
                <a:chExt cx="84" cy="270"/>
              </a:xfrm>
            </p:grpSpPr>
            <p:sp>
              <p:nvSpPr>
                <p:cNvPr id="137360" name="Freeform 144">
                  <a:extLst>
                    <a:ext uri="{FF2B5EF4-FFF2-40B4-BE49-F238E27FC236}">
                      <a16:creationId xmlns:a16="http://schemas.microsoft.com/office/drawing/2014/main" id="{44DC4171-4DDC-635B-5CDB-6C95B59C9AF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06" y="2370"/>
                  <a:ext cx="58" cy="269"/>
                </a:xfrm>
                <a:custGeom>
                  <a:avLst/>
                  <a:gdLst>
                    <a:gd name="T0" fmla="*/ 0 w 58"/>
                    <a:gd name="T1" fmla="*/ 268 h 269"/>
                    <a:gd name="T2" fmla="*/ 0 w 58"/>
                    <a:gd name="T3" fmla="*/ 5 h 269"/>
                    <a:gd name="T4" fmla="*/ 3 w 58"/>
                    <a:gd name="T5" fmla="*/ 3 h 269"/>
                    <a:gd name="T6" fmla="*/ 8 w 58"/>
                    <a:gd name="T7" fmla="*/ 2 h 269"/>
                    <a:gd name="T8" fmla="*/ 14 w 58"/>
                    <a:gd name="T9" fmla="*/ 0 h 269"/>
                    <a:gd name="T10" fmla="*/ 19 w 58"/>
                    <a:gd name="T11" fmla="*/ 0 h 269"/>
                    <a:gd name="T12" fmla="*/ 24 w 58"/>
                    <a:gd name="T13" fmla="*/ 0 h 269"/>
                    <a:gd name="T14" fmla="*/ 28 w 58"/>
                    <a:gd name="T15" fmla="*/ 0 h 269"/>
                    <a:gd name="T16" fmla="*/ 31 w 58"/>
                    <a:gd name="T17" fmla="*/ 0 h 269"/>
                    <a:gd name="T18" fmla="*/ 34 w 58"/>
                    <a:gd name="T19" fmla="*/ 0 h 269"/>
                    <a:gd name="T20" fmla="*/ 37 w 58"/>
                    <a:gd name="T21" fmla="*/ 0 h 269"/>
                    <a:gd name="T22" fmla="*/ 40 w 58"/>
                    <a:gd name="T23" fmla="*/ 0 h 269"/>
                    <a:gd name="T24" fmla="*/ 42 w 58"/>
                    <a:gd name="T25" fmla="*/ 1 h 269"/>
                    <a:gd name="T26" fmla="*/ 46 w 58"/>
                    <a:gd name="T27" fmla="*/ 2 h 269"/>
                    <a:gd name="T28" fmla="*/ 51 w 58"/>
                    <a:gd name="T29" fmla="*/ 3 h 269"/>
                    <a:gd name="T30" fmla="*/ 54 w 58"/>
                    <a:gd name="T31" fmla="*/ 4 h 269"/>
                    <a:gd name="T32" fmla="*/ 57 w 58"/>
                    <a:gd name="T33" fmla="*/ 5 h 269"/>
                    <a:gd name="T34" fmla="*/ 57 w 58"/>
                    <a:gd name="T35" fmla="*/ 268 h 269"/>
                    <a:gd name="T36" fmla="*/ 0 w 58"/>
                    <a:gd name="T37" fmla="*/ 268 h 2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58" h="269">
                      <a:moveTo>
                        <a:pt x="0" y="268"/>
                      </a:moveTo>
                      <a:lnTo>
                        <a:pt x="0" y="5"/>
                      </a:lnTo>
                      <a:lnTo>
                        <a:pt x="3" y="3"/>
                      </a:lnTo>
                      <a:lnTo>
                        <a:pt x="8" y="2"/>
                      </a:lnTo>
                      <a:lnTo>
                        <a:pt x="14" y="0"/>
                      </a:lnTo>
                      <a:lnTo>
                        <a:pt x="19" y="0"/>
                      </a:lnTo>
                      <a:lnTo>
                        <a:pt x="24" y="0"/>
                      </a:lnTo>
                      <a:lnTo>
                        <a:pt x="28" y="0"/>
                      </a:lnTo>
                      <a:lnTo>
                        <a:pt x="31" y="0"/>
                      </a:lnTo>
                      <a:lnTo>
                        <a:pt x="34" y="0"/>
                      </a:lnTo>
                      <a:lnTo>
                        <a:pt x="37" y="0"/>
                      </a:lnTo>
                      <a:lnTo>
                        <a:pt x="40" y="0"/>
                      </a:lnTo>
                      <a:lnTo>
                        <a:pt x="42" y="1"/>
                      </a:lnTo>
                      <a:lnTo>
                        <a:pt x="46" y="2"/>
                      </a:lnTo>
                      <a:lnTo>
                        <a:pt x="51" y="3"/>
                      </a:lnTo>
                      <a:lnTo>
                        <a:pt x="54" y="4"/>
                      </a:lnTo>
                      <a:lnTo>
                        <a:pt x="57" y="5"/>
                      </a:lnTo>
                      <a:lnTo>
                        <a:pt x="57" y="268"/>
                      </a:lnTo>
                      <a:lnTo>
                        <a:pt x="0" y="268"/>
                      </a:lnTo>
                    </a:path>
                  </a:pathLst>
                </a:custGeom>
                <a:solidFill>
                  <a:srgbClr val="FF0000"/>
                </a:solidFill>
                <a:ln w="12700" cap="rnd" cmpd="sng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137361" name="Freeform 145">
                  <a:extLst>
                    <a:ext uri="{FF2B5EF4-FFF2-40B4-BE49-F238E27FC236}">
                      <a16:creationId xmlns:a16="http://schemas.microsoft.com/office/drawing/2014/main" id="{58850869-8E79-C2D9-9671-2A30EB7D766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63" y="2377"/>
                  <a:ext cx="27" cy="263"/>
                </a:xfrm>
                <a:custGeom>
                  <a:avLst/>
                  <a:gdLst>
                    <a:gd name="T0" fmla="*/ 0 w 27"/>
                    <a:gd name="T1" fmla="*/ 0 h 263"/>
                    <a:gd name="T2" fmla="*/ 26 w 27"/>
                    <a:gd name="T3" fmla="*/ 41 h 263"/>
                    <a:gd name="T4" fmla="*/ 26 w 27"/>
                    <a:gd name="T5" fmla="*/ 262 h 263"/>
                    <a:gd name="T6" fmla="*/ 0 w 27"/>
                    <a:gd name="T7" fmla="*/ 262 h 263"/>
                    <a:gd name="T8" fmla="*/ 0 w 27"/>
                    <a:gd name="T9" fmla="*/ 0 h 2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263">
                      <a:moveTo>
                        <a:pt x="0" y="0"/>
                      </a:moveTo>
                      <a:lnTo>
                        <a:pt x="26" y="41"/>
                      </a:lnTo>
                      <a:lnTo>
                        <a:pt x="26" y="262"/>
                      </a:lnTo>
                      <a:lnTo>
                        <a:pt x="0" y="262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800000"/>
                </a:solidFill>
                <a:ln w="12700" cap="rnd" cmpd="sng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</p:grpSp>
          <p:grpSp>
            <p:nvGrpSpPr>
              <p:cNvPr id="137362" name="Group 146">
                <a:extLst>
                  <a:ext uri="{FF2B5EF4-FFF2-40B4-BE49-F238E27FC236}">
                    <a16:creationId xmlns:a16="http://schemas.microsoft.com/office/drawing/2014/main" id="{4B369991-B2B5-AB32-2C9A-963D724EEC3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506" y="2442"/>
                <a:ext cx="58" cy="156"/>
                <a:chOff x="2506" y="2442"/>
                <a:chExt cx="58" cy="156"/>
              </a:xfrm>
            </p:grpSpPr>
            <p:sp>
              <p:nvSpPr>
                <p:cNvPr id="137363" name="Freeform 147">
                  <a:extLst>
                    <a:ext uri="{FF2B5EF4-FFF2-40B4-BE49-F238E27FC236}">
                      <a16:creationId xmlns:a16="http://schemas.microsoft.com/office/drawing/2014/main" id="{8F058B8E-00A1-70C6-2E62-F6137A42B09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06" y="2566"/>
                  <a:ext cx="57" cy="17"/>
                </a:xfrm>
                <a:custGeom>
                  <a:avLst/>
                  <a:gdLst>
                    <a:gd name="T0" fmla="*/ 0 w 57"/>
                    <a:gd name="T1" fmla="*/ 8 h 17"/>
                    <a:gd name="T2" fmla="*/ 2 w 57"/>
                    <a:gd name="T3" fmla="*/ 6 h 17"/>
                    <a:gd name="T4" fmla="*/ 4 w 57"/>
                    <a:gd name="T5" fmla="*/ 5 h 17"/>
                    <a:gd name="T6" fmla="*/ 7 w 57"/>
                    <a:gd name="T7" fmla="*/ 4 h 17"/>
                    <a:gd name="T8" fmla="*/ 11 w 57"/>
                    <a:gd name="T9" fmla="*/ 2 h 17"/>
                    <a:gd name="T10" fmla="*/ 14 w 57"/>
                    <a:gd name="T11" fmla="*/ 1 h 17"/>
                    <a:gd name="T12" fmla="*/ 19 w 57"/>
                    <a:gd name="T13" fmla="*/ 0 h 17"/>
                    <a:gd name="T14" fmla="*/ 24 w 57"/>
                    <a:gd name="T15" fmla="*/ 0 h 17"/>
                    <a:gd name="T16" fmla="*/ 27 w 57"/>
                    <a:gd name="T17" fmla="*/ 0 h 17"/>
                    <a:gd name="T18" fmla="*/ 32 w 57"/>
                    <a:gd name="T19" fmla="*/ 0 h 17"/>
                    <a:gd name="T20" fmla="*/ 36 w 57"/>
                    <a:gd name="T21" fmla="*/ 0 h 17"/>
                    <a:gd name="T22" fmla="*/ 40 w 57"/>
                    <a:gd name="T23" fmla="*/ 1 h 17"/>
                    <a:gd name="T24" fmla="*/ 44 w 57"/>
                    <a:gd name="T25" fmla="*/ 1 h 17"/>
                    <a:gd name="T26" fmla="*/ 47 w 57"/>
                    <a:gd name="T27" fmla="*/ 4 h 17"/>
                    <a:gd name="T28" fmla="*/ 51 w 57"/>
                    <a:gd name="T29" fmla="*/ 5 h 17"/>
                    <a:gd name="T30" fmla="*/ 54 w 57"/>
                    <a:gd name="T31" fmla="*/ 6 h 17"/>
                    <a:gd name="T32" fmla="*/ 56 w 57"/>
                    <a:gd name="T33" fmla="*/ 8 h 17"/>
                    <a:gd name="T34" fmla="*/ 56 w 57"/>
                    <a:gd name="T35" fmla="*/ 16 h 17"/>
                    <a:gd name="T36" fmla="*/ 55 w 57"/>
                    <a:gd name="T37" fmla="*/ 14 h 17"/>
                    <a:gd name="T38" fmla="*/ 52 w 57"/>
                    <a:gd name="T39" fmla="*/ 13 h 17"/>
                    <a:gd name="T40" fmla="*/ 49 w 57"/>
                    <a:gd name="T41" fmla="*/ 12 h 17"/>
                    <a:gd name="T42" fmla="*/ 45 w 57"/>
                    <a:gd name="T43" fmla="*/ 10 h 17"/>
                    <a:gd name="T44" fmla="*/ 41 w 57"/>
                    <a:gd name="T45" fmla="*/ 9 h 17"/>
                    <a:gd name="T46" fmla="*/ 37 w 57"/>
                    <a:gd name="T47" fmla="*/ 8 h 17"/>
                    <a:gd name="T48" fmla="*/ 33 w 57"/>
                    <a:gd name="T49" fmla="*/ 8 h 17"/>
                    <a:gd name="T50" fmla="*/ 29 w 57"/>
                    <a:gd name="T51" fmla="*/ 8 h 17"/>
                    <a:gd name="T52" fmla="*/ 26 w 57"/>
                    <a:gd name="T53" fmla="*/ 8 h 17"/>
                    <a:gd name="T54" fmla="*/ 22 w 57"/>
                    <a:gd name="T55" fmla="*/ 8 h 17"/>
                    <a:gd name="T56" fmla="*/ 19 w 57"/>
                    <a:gd name="T57" fmla="*/ 8 h 17"/>
                    <a:gd name="T58" fmla="*/ 15 w 57"/>
                    <a:gd name="T59" fmla="*/ 9 h 17"/>
                    <a:gd name="T60" fmla="*/ 11 w 57"/>
                    <a:gd name="T61" fmla="*/ 10 h 17"/>
                    <a:gd name="T62" fmla="*/ 7 w 57"/>
                    <a:gd name="T63" fmla="*/ 12 h 17"/>
                    <a:gd name="T64" fmla="*/ 4 w 57"/>
                    <a:gd name="T65" fmla="*/ 13 h 17"/>
                    <a:gd name="T66" fmla="*/ 0 w 57"/>
                    <a:gd name="T67" fmla="*/ 16 h 17"/>
                    <a:gd name="T68" fmla="*/ 0 w 57"/>
                    <a:gd name="T69" fmla="*/ 8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57" h="17">
                      <a:moveTo>
                        <a:pt x="0" y="8"/>
                      </a:moveTo>
                      <a:lnTo>
                        <a:pt x="2" y="6"/>
                      </a:lnTo>
                      <a:lnTo>
                        <a:pt x="4" y="5"/>
                      </a:lnTo>
                      <a:lnTo>
                        <a:pt x="7" y="4"/>
                      </a:lnTo>
                      <a:lnTo>
                        <a:pt x="11" y="2"/>
                      </a:lnTo>
                      <a:lnTo>
                        <a:pt x="14" y="1"/>
                      </a:lnTo>
                      <a:lnTo>
                        <a:pt x="19" y="0"/>
                      </a:lnTo>
                      <a:lnTo>
                        <a:pt x="24" y="0"/>
                      </a:lnTo>
                      <a:lnTo>
                        <a:pt x="27" y="0"/>
                      </a:lnTo>
                      <a:lnTo>
                        <a:pt x="32" y="0"/>
                      </a:lnTo>
                      <a:lnTo>
                        <a:pt x="36" y="0"/>
                      </a:lnTo>
                      <a:lnTo>
                        <a:pt x="40" y="1"/>
                      </a:lnTo>
                      <a:lnTo>
                        <a:pt x="44" y="1"/>
                      </a:lnTo>
                      <a:lnTo>
                        <a:pt x="47" y="4"/>
                      </a:lnTo>
                      <a:lnTo>
                        <a:pt x="51" y="5"/>
                      </a:lnTo>
                      <a:lnTo>
                        <a:pt x="54" y="6"/>
                      </a:lnTo>
                      <a:lnTo>
                        <a:pt x="56" y="8"/>
                      </a:lnTo>
                      <a:lnTo>
                        <a:pt x="56" y="16"/>
                      </a:lnTo>
                      <a:lnTo>
                        <a:pt x="55" y="14"/>
                      </a:lnTo>
                      <a:lnTo>
                        <a:pt x="52" y="13"/>
                      </a:lnTo>
                      <a:lnTo>
                        <a:pt x="49" y="12"/>
                      </a:lnTo>
                      <a:lnTo>
                        <a:pt x="45" y="10"/>
                      </a:lnTo>
                      <a:lnTo>
                        <a:pt x="41" y="9"/>
                      </a:lnTo>
                      <a:lnTo>
                        <a:pt x="37" y="8"/>
                      </a:lnTo>
                      <a:lnTo>
                        <a:pt x="33" y="8"/>
                      </a:lnTo>
                      <a:lnTo>
                        <a:pt x="29" y="8"/>
                      </a:lnTo>
                      <a:lnTo>
                        <a:pt x="26" y="8"/>
                      </a:lnTo>
                      <a:lnTo>
                        <a:pt x="22" y="8"/>
                      </a:lnTo>
                      <a:lnTo>
                        <a:pt x="19" y="8"/>
                      </a:lnTo>
                      <a:lnTo>
                        <a:pt x="15" y="9"/>
                      </a:lnTo>
                      <a:lnTo>
                        <a:pt x="11" y="10"/>
                      </a:lnTo>
                      <a:lnTo>
                        <a:pt x="7" y="12"/>
                      </a:lnTo>
                      <a:lnTo>
                        <a:pt x="4" y="13"/>
                      </a:lnTo>
                      <a:lnTo>
                        <a:pt x="0" y="16"/>
                      </a:lnTo>
                      <a:lnTo>
                        <a:pt x="0" y="8"/>
                      </a:lnTo>
                    </a:path>
                  </a:pathLst>
                </a:custGeom>
                <a:solidFill>
                  <a:srgbClr val="000000"/>
                </a:solidFill>
                <a:ln w="12700" cap="rnd" cmpd="sng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137364" name="Freeform 148">
                  <a:extLst>
                    <a:ext uri="{FF2B5EF4-FFF2-40B4-BE49-F238E27FC236}">
                      <a16:creationId xmlns:a16="http://schemas.microsoft.com/office/drawing/2014/main" id="{84785390-8C05-0D62-D782-368F2F0FC6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06" y="2581"/>
                  <a:ext cx="58" cy="17"/>
                </a:xfrm>
                <a:custGeom>
                  <a:avLst/>
                  <a:gdLst>
                    <a:gd name="T0" fmla="*/ 0 w 58"/>
                    <a:gd name="T1" fmla="*/ 8 h 17"/>
                    <a:gd name="T2" fmla="*/ 2 w 58"/>
                    <a:gd name="T3" fmla="*/ 6 h 17"/>
                    <a:gd name="T4" fmla="*/ 4 w 58"/>
                    <a:gd name="T5" fmla="*/ 5 h 17"/>
                    <a:gd name="T6" fmla="*/ 7 w 58"/>
                    <a:gd name="T7" fmla="*/ 4 h 17"/>
                    <a:gd name="T8" fmla="*/ 11 w 58"/>
                    <a:gd name="T9" fmla="*/ 2 h 17"/>
                    <a:gd name="T10" fmla="*/ 15 w 58"/>
                    <a:gd name="T11" fmla="*/ 1 h 17"/>
                    <a:gd name="T12" fmla="*/ 19 w 58"/>
                    <a:gd name="T13" fmla="*/ 0 h 17"/>
                    <a:gd name="T14" fmla="*/ 24 w 58"/>
                    <a:gd name="T15" fmla="*/ 0 h 17"/>
                    <a:gd name="T16" fmla="*/ 27 w 58"/>
                    <a:gd name="T17" fmla="*/ 0 h 17"/>
                    <a:gd name="T18" fmla="*/ 32 w 58"/>
                    <a:gd name="T19" fmla="*/ 0 h 17"/>
                    <a:gd name="T20" fmla="*/ 37 w 58"/>
                    <a:gd name="T21" fmla="*/ 1 h 17"/>
                    <a:gd name="T22" fmla="*/ 40 w 58"/>
                    <a:gd name="T23" fmla="*/ 1 h 17"/>
                    <a:gd name="T24" fmla="*/ 44 w 58"/>
                    <a:gd name="T25" fmla="*/ 2 h 17"/>
                    <a:gd name="T26" fmla="*/ 48 w 58"/>
                    <a:gd name="T27" fmla="*/ 4 h 17"/>
                    <a:gd name="T28" fmla="*/ 52 w 58"/>
                    <a:gd name="T29" fmla="*/ 5 h 17"/>
                    <a:gd name="T30" fmla="*/ 55 w 58"/>
                    <a:gd name="T31" fmla="*/ 6 h 17"/>
                    <a:gd name="T32" fmla="*/ 57 w 58"/>
                    <a:gd name="T33" fmla="*/ 8 h 17"/>
                    <a:gd name="T34" fmla="*/ 57 w 58"/>
                    <a:gd name="T35" fmla="*/ 16 h 17"/>
                    <a:gd name="T36" fmla="*/ 55 w 58"/>
                    <a:gd name="T37" fmla="*/ 16 h 17"/>
                    <a:gd name="T38" fmla="*/ 52 w 58"/>
                    <a:gd name="T39" fmla="*/ 14 h 17"/>
                    <a:gd name="T40" fmla="*/ 49 w 58"/>
                    <a:gd name="T41" fmla="*/ 13 h 17"/>
                    <a:gd name="T42" fmla="*/ 45 w 58"/>
                    <a:gd name="T43" fmla="*/ 12 h 17"/>
                    <a:gd name="T44" fmla="*/ 41 w 58"/>
                    <a:gd name="T45" fmla="*/ 10 h 17"/>
                    <a:gd name="T46" fmla="*/ 37 w 58"/>
                    <a:gd name="T47" fmla="*/ 9 h 17"/>
                    <a:gd name="T48" fmla="*/ 33 w 58"/>
                    <a:gd name="T49" fmla="*/ 8 h 17"/>
                    <a:gd name="T50" fmla="*/ 29 w 58"/>
                    <a:gd name="T51" fmla="*/ 8 h 17"/>
                    <a:gd name="T52" fmla="*/ 26 w 58"/>
                    <a:gd name="T53" fmla="*/ 8 h 17"/>
                    <a:gd name="T54" fmla="*/ 23 w 58"/>
                    <a:gd name="T55" fmla="*/ 8 h 17"/>
                    <a:gd name="T56" fmla="*/ 19 w 58"/>
                    <a:gd name="T57" fmla="*/ 9 h 17"/>
                    <a:gd name="T58" fmla="*/ 15 w 58"/>
                    <a:gd name="T59" fmla="*/ 9 h 17"/>
                    <a:gd name="T60" fmla="*/ 11 w 58"/>
                    <a:gd name="T61" fmla="*/ 10 h 17"/>
                    <a:gd name="T62" fmla="*/ 8 w 58"/>
                    <a:gd name="T63" fmla="*/ 12 h 17"/>
                    <a:gd name="T64" fmla="*/ 4 w 58"/>
                    <a:gd name="T65" fmla="*/ 14 h 17"/>
                    <a:gd name="T66" fmla="*/ 0 w 58"/>
                    <a:gd name="T67" fmla="*/ 16 h 17"/>
                    <a:gd name="T68" fmla="*/ 0 w 58"/>
                    <a:gd name="T69" fmla="*/ 8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58" h="17">
                      <a:moveTo>
                        <a:pt x="0" y="8"/>
                      </a:moveTo>
                      <a:lnTo>
                        <a:pt x="2" y="6"/>
                      </a:lnTo>
                      <a:lnTo>
                        <a:pt x="4" y="5"/>
                      </a:lnTo>
                      <a:lnTo>
                        <a:pt x="7" y="4"/>
                      </a:lnTo>
                      <a:lnTo>
                        <a:pt x="11" y="2"/>
                      </a:lnTo>
                      <a:lnTo>
                        <a:pt x="15" y="1"/>
                      </a:lnTo>
                      <a:lnTo>
                        <a:pt x="19" y="0"/>
                      </a:lnTo>
                      <a:lnTo>
                        <a:pt x="24" y="0"/>
                      </a:lnTo>
                      <a:lnTo>
                        <a:pt x="27" y="0"/>
                      </a:lnTo>
                      <a:lnTo>
                        <a:pt x="32" y="0"/>
                      </a:lnTo>
                      <a:lnTo>
                        <a:pt x="37" y="1"/>
                      </a:lnTo>
                      <a:lnTo>
                        <a:pt x="40" y="1"/>
                      </a:lnTo>
                      <a:lnTo>
                        <a:pt x="44" y="2"/>
                      </a:lnTo>
                      <a:lnTo>
                        <a:pt x="48" y="4"/>
                      </a:lnTo>
                      <a:lnTo>
                        <a:pt x="52" y="5"/>
                      </a:lnTo>
                      <a:lnTo>
                        <a:pt x="55" y="6"/>
                      </a:lnTo>
                      <a:lnTo>
                        <a:pt x="57" y="8"/>
                      </a:lnTo>
                      <a:lnTo>
                        <a:pt x="57" y="16"/>
                      </a:lnTo>
                      <a:lnTo>
                        <a:pt x="55" y="16"/>
                      </a:lnTo>
                      <a:lnTo>
                        <a:pt x="52" y="14"/>
                      </a:lnTo>
                      <a:lnTo>
                        <a:pt x="49" y="13"/>
                      </a:lnTo>
                      <a:lnTo>
                        <a:pt x="45" y="12"/>
                      </a:lnTo>
                      <a:lnTo>
                        <a:pt x="41" y="10"/>
                      </a:lnTo>
                      <a:lnTo>
                        <a:pt x="37" y="9"/>
                      </a:lnTo>
                      <a:lnTo>
                        <a:pt x="33" y="8"/>
                      </a:lnTo>
                      <a:lnTo>
                        <a:pt x="29" y="8"/>
                      </a:lnTo>
                      <a:lnTo>
                        <a:pt x="26" y="8"/>
                      </a:lnTo>
                      <a:lnTo>
                        <a:pt x="23" y="8"/>
                      </a:lnTo>
                      <a:lnTo>
                        <a:pt x="19" y="9"/>
                      </a:lnTo>
                      <a:lnTo>
                        <a:pt x="15" y="9"/>
                      </a:lnTo>
                      <a:lnTo>
                        <a:pt x="11" y="10"/>
                      </a:lnTo>
                      <a:lnTo>
                        <a:pt x="8" y="12"/>
                      </a:lnTo>
                      <a:lnTo>
                        <a:pt x="4" y="14"/>
                      </a:lnTo>
                      <a:lnTo>
                        <a:pt x="0" y="16"/>
                      </a:lnTo>
                      <a:lnTo>
                        <a:pt x="0" y="8"/>
                      </a:lnTo>
                    </a:path>
                  </a:pathLst>
                </a:custGeom>
                <a:solidFill>
                  <a:srgbClr val="000000"/>
                </a:solidFill>
                <a:ln w="12700" cap="rnd" cmpd="sng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137365" name="Freeform 149">
                  <a:extLst>
                    <a:ext uri="{FF2B5EF4-FFF2-40B4-BE49-F238E27FC236}">
                      <a16:creationId xmlns:a16="http://schemas.microsoft.com/office/drawing/2014/main" id="{4179634D-90C7-F7C9-DCF7-B27420BA6E3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06" y="2442"/>
                  <a:ext cx="58" cy="17"/>
                </a:xfrm>
                <a:custGeom>
                  <a:avLst/>
                  <a:gdLst>
                    <a:gd name="T0" fmla="*/ 0 w 58"/>
                    <a:gd name="T1" fmla="*/ 8 h 17"/>
                    <a:gd name="T2" fmla="*/ 2 w 58"/>
                    <a:gd name="T3" fmla="*/ 6 h 17"/>
                    <a:gd name="T4" fmla="*/ 4 w 58"/>
                    <a:gd name="T5" fmla="*/ 5 h 17"/>
                    <a:gd name="T6" fmla="*/ 7 w 58"/>
                    <a:gd name="T7" fmla="*/ 4 h 17"/>
                    <a:gd name="T8" fmla="*/ 11 w 58"/>
                    <a:gd name="T9" fmla="*/ 2 h 17"/>
                    <a:gd name="T10" fmla="*/ 15 w 58"/>
                    <a:gd name="T11" fmla="*/ 1 h 17"/>
                    <a:gd name="T12" fmla="*/ 19 w 58"/>
                    <a:gd name="T13" fmla="*/ 0 h 17"/>
                    <a:gd name="T14" fmla="*/ 24 w 58"/>
                    <a:gd name="T15" fmla="*/ 0 h 17"/>
                    <a:gd name="T16" fmla="*/ 27 w 58"/>
                    <a:gd name="T17" fmla="*/ 0 h 17"/>
                    <a:gd name="T18" fmla="*/ 32 w 58"/>
                    <a:gd name="T19" fmla="*/ 0 h 17"/>
                    <a:gd name="T20" fmla="*/ 37 w 58"/>
                    <a:gd name="T21" fmla="*/ 0 h 17"/>
                    <a:gd name="T22" fmla="*/ 40 w 58"/>
                    <a:gd name="T23" fmla="*/ 1 h 17"/>
                    <a:gd name="T24" fmla="*/ 44 w 58"/>
                    <a:gd name="T25" fmla="*/ 2 h 17"/>
                    <a:gd name="T26" fmla="*/ 48 w 58"/>
                    <a:gd name="T27" fmla="*/ 4 h 17"/>
                    <a:gd name="T28" fmla="*/ 52 w 58"/>
                    <a:gd name="T29" fmla="*/ 5 h 17"/>
                    <a:gd name="T30" fmla="*/ 55 w 58"/>
                    <a:gd name="T31" fmla="*/ 6 h 17"/>
                    <a:gd name="T32" fmla="*/ 57 w 58"/>
                    <a:gd name="T33" fmla="*/ 8 h 17"/>
                    <a:gd name="T34" fmla="*/ 57 w 58"/>
                    <a:gd name="T35" fmla="*/ 16 h 17"/>
                    <a:gd name="T36" fmla="*/ 55 w 58"/>
                    <a:gd name="T37" fmla="*/ 14 h 17"/>
                    <a:gd name="T38" fmla="*/ 52 w 58"/>
                    <a:gd name="T39" fmla="*/ 13 h 17"/>
                    <a:gd name="T40" fmla="*/ 49 w 58"/>
                    <a:gd name="T41" fmla="*/ 12 h 17"/>
                    <a:gd name="T42" fmla="*/ 45 w 58"/>
                    <a:gd name="T43" fmla="*/ 12 h 17"/>
                    <a:gd name="T44" fmla="*/ 41 w 58"/>
                    <a:gd name="T45" fmla="*/ 10 h 17"/>
                    <a:gd name="T46" fmla="*/ 37 w 58"/>
                    <a:gd name="T47" fmla="*/ 9 h 17"/>
                    <a:gd name="T48" fmla="*/ 33 w 58"/>
                    <a:gd name="T49" fmla="*/ 8 h 17"/>
                    <a:gd name="T50" fmla="*/ 29 w 58"/>
                    <a:gd name="T51" fmla="*/ 8 h 17"/>
                    <a:gd name="T52" fmla="*/ 26 w 58"/>
                    <a:gd name="T53" fmla="*/ 8 h 17"/>
                    <a:gd name="T54" fmla="*/ 23 w 58"/>
                    <a:gd name="T55" fmla="*/ 8 h 17"/>
                    <a:gd name="T56" fmla="*/ 19 w 58"/>
                    <a:gd name="T57" fmla="*/ 8 h 17"/>
                    <a:gd name="T58" fmla="*/ 15 w 58"/>
                    <a:gd name="T59" fmla="*/ 9 h 17"/>
                    <a:gd name="T60" fmla="*/ 11 w 58"/>
                    <a:gd name="T61" fmla="*/ 10 h 17"/>
                    <a:gd name="T62" fmla="*/ 8 w 58"/>
                    <a:gd name="T63" fmla="*/ 12 h 17"/>
                    <a:gd name="T64" fmla="*/ 4 w 58"/>
                    <a:gd name="T65" fmla="*/ 13 h 17"/>
                    <a:gd name="T66" fmla="*/ 0 w 58"/>
                    <a:gd name="T67" fmla="*/ 16 h 17"/>
                    <a:gd name="T68" fmla="*/ 0 w 58"/>
                    <a:gd name="T69" fmla="*/ 8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58" h="17">
                      <a:moveTo>
                        <a:pt x="0" y="8"/>
                      </a:moveTo>
                      <a:lnTo>
                        <a:pt x="2" y="6"/>
                      </a:lnTo>
                      <a:lnTo>
                        <a:pt x="4" y="5"/>
                      </a:lnTo>
                      <a:lnTo>
                        <a:pt x="7" y="4"/>
                      </a:lnTo>
                      <a:lnTo>
                        <a:pt x="11" y="2"/>
                      </a:lnTo>
                      <a:lnTo>
                        <a:pt x="15" y="1"/>
                      </a:lnTo>
                      <a:lnTo>
                        <a:pt x="19" y="0"/>
                      </a:lnTo>
                      <a:lnTo>
                        <a:pt x="24" y="0"/>
                      </a:lnTo>
                      <a:lnTo>
                        <a:pt x="27" y="0"/>
                      </a:lnTo>
                      <a:lnTo>
                        <a:pt x="32" y="0"/>
                      </a:lnTo>
                      <a:lnTo>
                        <a:pt x="37" y="0"/>
                      </a:lnTo>
                      <a:lnTo>
                        <a:pt x="40" y="1"/>
                      </a:lnTo>
                      <a:lnTo>
                        <a:pt x="44" y="2"/>
                      </a:lnTo>
                      <a:lnTo>
                        <a:pt x="48" y="4"/>
                      </a:lnTo>
                      <a:lnTo>
                        <a:pt x="52" y="5"/>
                      </a:lnTo>
                      <a:lnTo>
                        <a:pt x="55" y="6"/>
                      </a:lnTo>
                      <a:lnTo>
                        <a:pt x="57" y="8"/>
                      </a:lnTo>
                      <a:lnTo>
                        <a:pt x="57" y="16"/>
                      </a:lnTo>
                      <a:lnTo>
                        <a:pt x="55" y="14"/>
                      </a:lnTo>
                      <a:lnTo>
                        <a:pt x="52" y="13"/>
                      </a:lnTo>
                      <a:lnTo>
                        <a:pt x="49" y="12"/>
                      </a:lnTo>
                      <a:lnTo>
                        <a:pt x="45" y="12"/>
                      </a:lnTo>
                      <a:lnTo>
                        <a:pt x="41" y="10"/>
                      </a:lnTo>
                      <a:lnTo>
                        <a:pt x="37" y="9"/>
                      </a:lnTo>
                      <a:lnTo>
                        <a:pt x="33" y="8"/>
                      </a:lnTo>
                      <a:lnTo>
                        <a:pt x="29" y="8"/>
                      </a:lnTo>
                      <a:lnTo>
                        <a:pt x="26" y="8"/>
                      </a:lnTo>
                      <a:lnTo>
                        <a:pt x="23" y="8"/>
                      </a:lnTo>
                      <a:lnTo>
                        <a:pt x="19" y="8"/>
                      </a:lnTo>
                      <a:lnTo>
                        <a:pt x="15" y="9"/>
                      </a:lnTo>
                      <a:lnTo>
                        <a:pt x="11" y="10"/>
                      </a:lnTo>
                      <a:lnTo>
                        <a:pt x="8" y="12"/>
                      </a:lnTo>
                      <a:lnTo>
                        <a:pt x="4" y="13"/>
                      </a:lnTo>
                      <a:lnTo>
                        <a:pt x="0" y="16"/>
                      </a:lnTo>
                      <a:lnTo>
                        <a:pt x="0" y="8"/>
                      </a:lnTo>
                    </a:path>
                  </a:pathLst>
                </a:custGeom>
                <a:solidFill>
                  <a:srgbClr val="000000"/>
                </a:solidFill>
                <a:ln w="12700" cap="rnd" cmpd="sng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</p:grpSp>
        </p:grpSp>
        <p:sp>
          <p:nvSpPr>
            <p:cNvPr id="137366" name="Freeform 150">
              <a:extLst>
                <a:ext uri="{FF2B5EF4-FFF2-40B4-BE49-F238E27FC236}">
                  <a16:creationId xmlns:a16="http://schemas.microsoft.com/office/drawing/2014/main" id="{F6F2F671-2653-C586-B53F-5819CCA03D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249" y="2510"/>
              <a:ext cx="90" cy="129"/>
            </a:xfrm>
            <a:custGeom>
              <a:avLst/>
              <a:gdLst>
                <a:gd name="T0" fmla="*/ 89 w 90"/>
                <a:gd name="T1" fmla="*/ 0 h 129"/>
                <a:gd name="T2" fmla="*/ 71 w 90"/>
                <a:gd name="T3" fmla="*/ 0 h 129"/>
                <a:gd name="T4" fmla="*/ 71 w 90"/>
                <a:gd name="T5" fmla="*/ 110 h 129"/>
                <a:gd name="T6" fmla="*/ 0 w 90"/>
                <a:gd name="T7" fmla="*/ 110 h 129"/>
                <a:gd name="T8" fmla="*/ 0 w 90"/>
                <a:gd name="T9" fmla="*/ 128 h 129"/>
                <a:gd name="T10" fmla="*/ 89 w 90"/>
                <a:gd name="T11" fmla="*/ 128 h 129"/>
                <a:gd name="T12" fmla="*/ 89 w 90"/>
                <a:gd name="T13" fmla="*/ 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129">
                  <a:moveTo>
                    <a:pt x="89" y="0"/>
                  </a:moveTo>
                  <a:lnTo>
                    <a:pt x="71" y="0"/>
                  </a:lnTo>
                  <a:lnTo>
                    <a:pt x="71" y="110"/>
                  </a:lnTo>
                  <a:lnTo>
                    <a:pt x="0" y="110"/>
                  </a:lnTo>
                  <a:lnTo>
                    <a:pt x="0" y="128"/>
                  </a:lnTo>
                  <a:lnTo>
                    <a:pt x="89" y="128"/>
                  </a:lnTo>
                  <a:lnTo>
                    <a:pt x="89" y="0"/>
                  </a:lnTo>
                </a:path>
              </a:pathLst>
            </a:custGeom>
            <a:solidFill>
              <a:srgbClr val="C0C0C0"/>
            </a:solidFill>
            <a:ln w="12700" cap="rnd" cmpd="sng">
              <a:solidFill>
                <a:srgbClr val="000000"/>
              </a:solidFill>
              <a:prstDash val="solid"/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grpSp>
          <p:nvGrpSpPr>
            <p:cNvPr id="137367" name="Group 151">
              <a:extLst>
                <a:ext uri="{FF2B5EF4-FFF2-40B4-BE49-F238E27FC236}">
                  <a16:creationId xmlns:a16="http://schemas.microsoft.com/office/drawing/2014/main" id="{51CB1FF4-BD4D-B481-701E-965A988ED1E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565" y="2510"/>
              <a:ext cx="90" cy="130"/>
              <a:chOff x="2565" y="2510"/>
              <a:chExt cx="90" cy="130"/>
            </a:xfrm>
          </p:grpSpPr>
          <p:sp>
            <p:nvSpPr>
              <p:cNvPr id="137368" name="Freeform 152">
                <a:extLst>
                  <a:ext uri="{FF2B5EF4-FFF2-40B4-BE49-F238E27FC236}">
                    <a16:creationId xmlns:a16="http://schemas.microsoft.com/office/drawing/2014/main" id="{F1DAEEFE-8BBD-0746-5B71-9DF27F2ECA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83" y="2510"/>
                <a:ext cx="72" cy="130"/>
              </a:xfrm>
              <a:custGeom>
                <a:avLst/>
                <a:gdLst>
                  <a:gd name="T0" fmla="*/ 0 w 72"/>
                  <a:gd name="T1" fmla="*/ 0 h 130"/>
                  <a:gd name="T2" fmla="*/ 23 w 72"/>
                  <a:gd name="T3" fmla="*/ 39 h 130"/>
                  <a:gd name="T4" fmla="*/ 23 w 72"/>
                  <a:gd name="T5" fmla="*/ 114 h 130"/>
                  <a:gd name="T6" fmla="*/ 71 w 72"/>
                  <a:gd name="T7" fmla="*/ 114 h 130"/>
                  <a:gd name="T8" fmla="*/ 71 w 72"/>
                  <a:gd name="T9" fmla="*/ 129 h 130"/>
                  <a:gd name="T10" fmla="*/ 0 w 72"/>
                  <a:gd name="T11" fmla="*/ 129 h 130"/>
                  <a:gd name="T12" fmla="*/ 0 w 72"/>
                  <a:gd name="T13" fmla="*/ 0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2" h="130">
                    <a:moveTo>
                      <a:pt x="0" y="0"/>
                    </a:moveTo>
                    <a:lnTo>
                      <a:pt x="23" y="39"/>
                    </a:lnTo>
                    <a:lnTo>
                      <a:pt x="23" y="114"/>
                    </a:lnTo>
                    <a:lnTo>
                      <a:pt x="71" y="114"/>
                    </a:lnTo>
                    <a:lnTo>
                      <a:pt x="71" y="129"/>
                    </a:lnTo>
                    <a:lnTo>
                      <a:pt x="0" y="129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808080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37369" name="Freeform 153">
                <a:extLst>
                  <a:ext uri="{FF2B5EF4-FFF2-40B4-BE49-F238E27FC236}">
                    <a16:creationId xmlns:a16="http://schemas.microsoft.com/office/drawing/2014/main" id="{40CECB7C-F281-C090-5555-626A74DBF2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65" y="2510"/>
                <a:ext cx="90" cy="130"/>
              </a:xfrm>
              <a:custGeom>
                <a:avLst/>
                <a:gdLst>
                  <a:gd name="T0" fmla="*/ 0 w 90"/>
                  <a:gd name="T1" fmla="*/ 0 h 130"/>
                  <a:gd name="T2" fmla="*/ 17 w 90"/>
                  <a:gd name="T3" fmla="*/ 0 h 130"/>
                  <a:gd name="T4" fmla="*/ 17 w 90"/>
                  <a:gd name="T5" fmla="*/ 111 h 130"/>
                  <a:gd name="T6" fmla="*/ 89 w 90"/>
                  <a:gd name="T7" fmla="*/ 111 h 130"/>
                  <a:gd name="T8" fmla="*/ 89 w 90"/>
                  <a:gd name="T9" fmla="*/ 129 h 130"/>
                  <a:gd name="T10" fmla="*/ 0 w 90"/>
                  <a:gd name="T11" fmla="*/ 129 h 130"/>
                  <a:gd name="T12" fmla="*/ 0 w 90"/>
                  <a:gd name="T13" fmla="*/ 0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0" h="130">
                    <a:moveTo>
                      <a:pt x="0" y="0"/>
                    </a:moveTo>
                    <a:lnTo>
                      <a:pt x="17" y="0"/>
                    </a:lnTo>
                    <a:lnTo>
                      <a:pt x="17" y="111"/>
                    </a:lnTo>
                    <a:lnTo>
                      <a:pt x="89" y="111"/>
                    </a:lnTo>
                    <a:lnTo>
                      <a:pt x="89" y="129"/>
                    </a:lnTo>
                    <a:lnTo>
                      <a:pt x="0" y="129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C0C0C0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</p:grpSp>
      </p:grpSp>
      <p:sp>
        <p:nvSpPr>
          <p:cNvPr id="137370" name="Rectangle 154">
            <a:extLst>
              <a:ext uri="{FF2B5EF4-FFF2-40B4-BE49-F238E27FC236}">
                <a16:creationId xmlns:a16="http://schemas.microsoft.com/office/drawing/2014/main" id="{CA83D4B6-D0A9-EB28-DCD4-78A929C8AE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84738" y="4319588"/>
            <a:ext cx="20447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 algn="ctr"/>
            <a:r>
              <a:rPr lang="en-US" altLang="en-US" sz="1800">
                <a:solidFill>
                  <a:schemeClr val="tx1"/>
                </a:solidFill>
                <a:latin typeface="Arial Rounded MT Bold" panose="020F0704030504030204" pitchFamily="34" charset="0"/>
              </a:rPr>
              <a:t>Scientific Databases</a:t>
            </a:r>
          </a:p>
        </p:txBody>
      </p:sp>
      <p:grpSp>
        <p:nvGrpSpPr>
          <p:cNvPr id="137371" name="Group 155">
            <a:extLst>
              <a:ext uri="{FF2B5EF4-FFF2-40B4-BE49-F238E27FC236}">
                <a16:creationId xmlns:a16="http://schemas.microsoft.com/office/drawing/2014/main" id="{CA7F0AD6-25D8-E9AA-5A3A-0EF60592067F}"/>
              </a:ext>
            </a:extLst>
          </p:cNvPr>
          <p:cNvGrpSpPr>
            <a:grpSpLocks/>
          </p:cNvGrpSpPr>
          <p:nvPr/>
        </p:nvGrpSpPr>
        <p:grpSpPr bwMode="auto">
          <a:xfrm>
            <a:off x="5413375" y="3486150"/>
            <a:ext cx="623888" cy="795338"/>
            <a:chOff x="3414" y="2101"/>
            <a:chExt cx="393" cy="501"/>
          </a:xfrm>
        </p:grpSpPr>
        <p:grpSp>
          <p:nvGrpSpPr>
            <p:cNvPr id="137372" name="Group 156">
              <a:extLst>
                <a:ext uri="{FF2B5EF4-FFF2-40B4-BE49-F238E27FC236}">
                  <a16:creationId xmlns:a16="http://schemas.microsoft.com/office/drawing/2014/main" id="{1560F78F-DF42-8D7F-46C4-5B06F9B58B0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14" y="2101"/>
              <a:ext cx="193" cy="501"/>
              <a:chOff x="3414" y="2101"/>
              <a:chExt cx="193" cy="501"/>
            </a:xfrm>
          </p:grpSpPr>
          <p:sp>
            <p:nvSpPr>
              <p:cNvPr id="137373" name="Freeform 157">
                <a:extLst>
                  <a:ext uri="{FF2B5EF4-FFF2-40B4-BE49-F238E27FC236}">
                    <a16:creationId xmlns:a16="http://schemas.microsoft.com/office/drawing/2014/main" id="{7D6ED834-9E92-DB77-7458-F3FBF4B855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14" y="2101"/>
                <a:ext cx="193" cy="476"/>
              </a:xfrm>
              <a:custGeom>
                <a:avLst/>
                <a:gdLst>
                  <a:gd name="T0" fmla="*/ 192 w 193"/>
                  <a:gd name="T1" fmla="*/ 0 h 476"/>
                  <a:gd name="T2" fmla="*/ 180 w 193"/>
                  <a:gd name="T3" fmla="*/ 475 h 476"/>
                  <a:gd name="T4" fmla="*/ 32 w 193"/>
                  <a:gd name="T5" fmla="*/ 456 h 476"/>
                  <a:gd name="T6" fmla="*/ 0 w 193"/>
                  <a:gd name="T7" fmla="*/ 40 h 476"/>
                  <a:gd name="T8" fmla="*/ 192 w 193"/>
                  <a:gd name="T9" fmla="*/ 0 h 4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3" h="476">
                    <a:moveTo>
                      <a:pt x="192" y="0"/>
                    </a:moveTo>
                    <a:lnTo>
                      <a:pt x="180" y="475"/>
                    </a:lnTo>
                    <a:lnTo>
                      <a:pt x="32" y="456"/>
                    </a:lnTo>
                    <a:lnTo>
                      <a:pt x="0" y="40"/>
                    </a:lnTo>
                    <a:lnTo>
                      <a:pt x="192" y="0"/>
                    </a:lnTo>
                  </a:path>
                </a:pathLst>
              </a:custGeom>
              <a:solidFill>
                <a:srgbClr val="BFBFDF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37374" name="Freeform 158">
                <a:extLst>
                  <a:ext uri="{FF2B5EF4-FFF2-40B4-BE49-F238E27FC236}">
                    <a16:creationId xmlns:a16="http://schemas.microsoft.com/office/drawing/2014/main" id="{D0C44416-5DC0-BAE3-4D8E-0FFDB8F920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47" y="2558"/>
                <a:ext cx="148" cy="44"/>
              </a:xfrm>
              <a:custGeom>
                <a:avLst/>
                <a:gdLst>
                  <a:gd name="T0" fmla="*/ 146 w 148"/>
                  <a:gd name="T1" fmla="*/ 17 h 44"/>
                  <a:gd name="T2" fmla="*/ 147 w 148"/>
                  <a:gd name="T3" fmla="*/ 43 h 44"/>
                  <a:gd name="T4" fmla="*/ 2 w 148"/>
                  <a:gd name="T5" fmla="*/ 18 h 44"/>
                  <a:gd name="T6" fmla="*/ 0 w 148"/>
                  <a:gd name="T7" fmla="*/ 0 h 44"/>
                  <a:gd name="T8" fmla="*/ 146 w 148"/>
                  <a:gd name="T9" fmla="*/ 1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8" h="44">
                    <a:moveTo>
                      <a:pt x="146" y="17"/>
                    </a:moveTo>
                    <a:lnTo>
                      <a:pt x="147" y="43"/>
                    </a:lnTo>
                    <a:lnTo>
                      <a:pt x="2" y="18"/>
                    </a:lnTo>
                    <a:lnTo>
                      <a:pt x="0" y="0"/>
                    </a:lnTo>
                    <a:lnTo>
                      <a:pt x="146" y="17"/>
                    </a:lnTo>
                  </a:path>
                </a:pathLst>
              </a:custGeom>
              <a:solidFill>
                <a:srgbClr val="9F9FBF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grpSp>
            <p:nvGrpSpPr>
              <p:cNvPr id="137375" name="Group 159">
                <a:extLst>
                  <a:ext uri="{FF2B5EF4-FFF2-40B4-BE49-F238E27FC236}">
                    <a16:creationId xmlns:a16="http://schemas.microsoft.com/office/drawing/2014/main" id="{81B6BECA-2055-4AD9-2153-2586ABD8BCE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430" y="2127"/>
                <a:ext cx="159" cy="139"/>
                <a:chOff x="3430" y="2127"/>
                <a:chExt cx="159" cy="139"/>
              </a:xfrm>
            </p:grpSpPr>
            <p:sp>
              <p:nvSpPr>
                <p:cNvPr id="137376" name="Freeform 160">
                  <a:extLst>
                    <a:ext uri="{FF2B5EF4-FFF2-40B4-BE49-F238E27FC236}">
                      <a16:creationId xmlns:a16="http://schemas.microsoft.com/office/drawing/2014/main" id="{DC3FBE09-3D3E-BE00-CF23-D747C0D5D2E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30" y="2127"/>
                  <a:ext cx="159" cy="139"/>
                </a:xfrm>
                <a:custGeom>
                  <a:avLst/>
                  <a:gdLst>
                    <a:gd name="T0" fmla="*/ 158 w 159"/>
                    <a:gd name="T1" fmla="*/ 0 h 139"/>
                    <a:gd name="T2" fmla="*/ 156 w 159"/>
                    <a:gd name="T3" fmla="*/ 130 h 139"/>
                    <a:gd name="T4" fmla="*/ 8 w 159"/>
                    <a:gd name="T5" fmla="*/ 138 h 139"/>
                    <a:gd name="T6" fmla="*/ 0 w 159"/>
                    <a:gd name="T7" fmla="*/ 32 h 139"/>
                    <a:gd name="T8" fmla="*/ 158 w 159"/>
                    <a:gd name="T9" fmla="*/ 0 h 1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59" h="139">
                      <a:moveTo>
                        <a:pt x="158" y="0"/>
                      </a:moveTo>
                      <a:lnTo>
                        <a:pt x="156" y="130"/>
                      </a:lnTo>
                      <a:lnTo>
                        <a:pt x="8" y="138"/>
                      </a:lnTo>
                      <a:lnTo>
                        <a:pt x="0" y="32"/>
                      </a:lnTo>
                      <a:lnTo>
                        <a:pt x="158" y="0"/>
                      </a:lnTo>
                    </a:path>
                  </a:pathLst>
                </a:custGeom>
                <a:solidFill>
                  <a:srgbClr val="9F9FBF"/>
                </a:solidFill>
                <a:ln w="12700" cap="rnd" cmpd="sng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137377" name="Freeform 161">
                  <a:extLst>
                    <a:ext uri="{FF2B5EF4-FFF2-40B4-BE49-F238E27FC236}">
                      <a16:creationId xmlns:a16="http://schemas.microsoft.com/office/drawing/2014/main" id="{F4EC5704-5308-FCE4-FC40-1D81685FE01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45" y="2244"/>
                  <a:ext cx="48" cy="17"/>
                </a:xfrm>
                <a:custGeom>
                  <a:avLst/>
                  <a:gdLst>
                    <a:gd name="T0" fmla="*/ 47 w 48"/>
                    <a:gd name="T1" fmla="*/ 0 h 17"/>
                    <a:gd name="T2" fmla="*/ 0 w 48"/>
                    <a:gd name="T3" fmla="*/ 6 h 17"/>
                    <a:gd name="T4" fmla="*/ 0 w 48"/>
                    <a:gd name="T5" fmla="*/ 16 h 17"/>
                    <a:gd name="T6" fmla="*/ 47 w 48"/>
                    <a:gd name="T7" fmla="*/ 11 h 17"/>
                    <a:gd name="T8" fmla="*/ 47 w 48"/>
                    <a:gd name="T9" fmla="*/ 0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8" h="17">
                      <a:moveTo>
                        <a:pt x="47" y="0"/>
                      </a:moveTo>
                      <a:lnTo>
                        <a:pt x="0" y="6"/>
                      </a:lnTo>
                      <a:lnTo>
                        <a:pt x="0" y="16"/>
                      </a:lnTo>
                      <a:lnTo>
                        <a:pt x="47" y="11"/>
                      </a:lnTo>
                      <a:lnTo>
                        <a:pt x="47" y="0"/>
                      </a:lnTo>
                    </a:path>
                  </a:pathLst>
                </a:custGeom>
                <a:solidFill>
                  <a:srgbClr val="0000FF"/>
                </a:solidFill>
                <a:ln w="12700" cap="rnd" cmpd="sng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</p:grpSp>
          <p:sp>
            <p:nvSpPr>
              <p:cNvPr id="137378" name="Freeform 162">
                <a:extLst>
                  <a:ext uri="{FF2B5EF4-FFF2-40B4-BE49-F238E27FC236}">
                    <a16:creationId xmlns:a16="http://schemas.microsoft.com/office/drawing/2014/main" id="{44727349-8DCB-922C-DFDC-45580ED47F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40" y="2285"/>
                <a:ext cx="144" cy="261"/>
              </a:xfrm>
              <a:custGeom>
                <a:avLst/>
                <a:gdLst>
                  <a:gd name="T0" fmla="*/ 143 w 144"/>
                  <a:gd name="T1" fmla="*/ 0 h 261"/>
                  <a:gd name="T2" fmla="*/ 140 w 144"/>
                  <a:gd name="T3" fmla="*/ 260 h 261"/>
                  <a:gd name="T4" fmla="*/ 17 w 144"/>
                  <a:gd name="T5" fmla="*/ 247 h 261"/>
                  <a:gd name="T6" fmla="*/ 0 w 144"/>
                  <a:gd name="T7" fmla="*/ 4 h 261"/>
                  <a:gd name="T8" fmla="*/ 143 w 144"/>
                  <a:gd name="T9" fmla="*/ 0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4" h="261">
                    <a:moveTo>
                      <a:pt x="143" y="0"/>
                    </a:moveTo>
                    <a:lnTo>
                      <a:pt x="140" y="260"/>
                    </a:lnTo>
                    <a:lnTo>
                      <a:pt x="17" y="247"/>
                    </a:lnTo>
                    <a:lnTo>
                      <a:pt x="0" y="4"/>
                    </a:lnTo>
                    <a:lnTo>
                      <a:pt x="143" y="0"/>
                    </a:lnTo>
                  </a:path>
                </a:pathLst>
              </a:custGeom>
              <a:solidFill>
                <a:srgbClr val="BFBFDF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37379" name="Freeform 163">
                <a:extLst>
                  <a:ext uri="{FF2B5EF4-FFF2-40B4-BE49-F238E27FC236}">
                    <a16:creationId xmlns:a16="http://schemas.microsoft.com/office/drawing/2014/main" id="{D53959C8-8CD4-83A5-29D2-B5D1B0EF02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62" y="2501"/>
                <a:ext cx="110" cy="35"/>
              </a:xfrm>
              <a:custGeom>
                <a:avLst/>
                <a:gdLst>
                  <a:gd name="T0" fmla="*/ 109 w 110"/>
                  <a:gd name="T1" fmla="*/ 7 h 35"/>
                  <a:gd name="T2" fmla="*/ 0 w 110"/>
                  <a:gd name="T3" fmla="*/ 0 h 35"/>
                  <a:gd name="T4" fmla="*/ 1 w 110"/>
                  <a:gd name="T5" fmla="*/ 25 h 35"/>
                  <a:gd name="T6" fmla="*/ 109 w 110"/>
                  <a:gd name="T7" fmla="*/ 34 h 35"/>
                  <a:gd name="T8" fmla="*/ 109 w 110"/>
                  <a:gd name="T9" fmla="*/ 7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" h="35">
                    <a:moveTo>
                      <a:pt x="109" y="7"/>
                    </a:moveTo>
                    <a:lnTo>
                      <a:pt x="0" y="0"/>
                    </a:lnTo>
                    <a:lnTo>
                      <a:pt x="1" y="25"/>
                    </a:lnTo>
                    <a:lnTo>
                      <a:pt x="109" y="34"/>
                    </a:lnTo>
                    <a:lnTo>
                      <a:pt x="109" y="7"/>
                    </a:lnTo>
                  </a:path>
                </a:pathLst>
              </a:custGeom>
              <a:solidFill>
                <a:srgbClr val="9F9FBF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grpSp>
            <p:nvGrpSpPr>
              <p:cNvPr id="137380" name="Group 164">
                <a:extLst>
                  <a:ext uri="{FF2B5EF4-FFF2-40B4-BE49-F238E27FC236}">
                    <a16:creationId xmlns:a16="http://schemas.microsoft.com/office/drawing/2014/main" id="{1A9E7BE6-1AD6-F475-B260-315668E8D72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550" y="2372"/>
                <a:ext cx="21" cy="122"/>
                <a:chOff x="3550" y="2372"/>
                <a:chExt cx="21" cy="122"/>
              </a:xfrm>
            </p:grpSpPr>
            <p:grpSp>
              <p:nvGrpSpPr>
                <p:cNvPr id="137381" name="Group 165">
                  <a:extLst>
                    <a:ext uri="{FF2B5EF4-FFF2-40B4-BE49-F238E27FC236}">
                      <a16:creationId xmlns:a16="http://schemas.microsoft.com/office/drawing/2014/main" id="{3895E47B-FA2B-4AB5-EE94-02F8E9ECE7E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553" y="2372"/>
                  <a:ext cx="18" cy="122"/>
                  <a:chOff x="3553" y="2372"/>
                  <a:chExt cx="18" cy="122"/>
                </a:xfrm>
              </p:grpSpPr>
              <p:sp>
                <p:nvSpPr>
                  <p:cNvPr id="137382" name="Freeform 166">
                    <a:extLst>
                      <a:ext uri="{FF2B5EF4-FFF2-40B4-BE49-F238E27FC236}">
                        <a16:creationId xmlns:a16="http://schemas.microsoft.com/office/drawing/2014/main" id="{39859731-04E1-1EC6-3CD0-856B5A9CDBB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554" y="2372"/>
                    <a:ext cx="17" cy="22"/>
                  </a:xfrm>
                  <a:custGeom>
                    <a:avLst/>
                    <a:gdLst>
                      <a:gd name="T0" fmla="*/ 16 w 17"/>
                      <a:gd name="T1" fmla="*/ 0 h 22"/>
                      <a:gd name="T2" fmla="*/ 16 w 17"/>
                      <a:gd name="T3" fmla="*/ 21 h 22"/>
                      <a:gd name="T4" fmla="*/ 0 w 17"/>
                      <a:gd name="T5" fmla="*/ 20 h 22"/>
                      <a:gd name="T6" fmla="*/ 0 w 17"/>
                      <a:gd name="T7" fmla="*/ 0 h 22"/>
                      <a:gd name="T8" fmla="*/ 16 w 17"/>
                      <a:gd name="T9" fmla="*/ 0 h 2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7" h="22">
                        <a:moveTo>
                          <a:pt x="16" y="0"/>
                        </a:moveTo>
                        <a:lnTo>
                          <a:pt x="16" y="21"/>
                        </a:lnTo>
                        <a:lnTo>
                          <a:pt x="0" y="20"/>
                        </a:lnTo>
                        <a:lnTo>
                          <a:pt x="0" y="0"/>
                        </a:lnTo>
                        <a:lnTo>
                          <a:pt x="16" y="0"/>
                        </a:lnTo>
                      </a:path>
                    </a:pathLst>
                  </a:custGeom>
                  <a:solidFill>
                    <a:srgbClr val="800000"/>
                  </a:solidFill>
                  <a:ln w="12700" cap="rnd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137383" name="Freeform 167">
                    <a:extLst>
                      <a:ext uri="{FF2B5EF4-FFF2-40B4-BE49-F238E27FC236}">
                        <a16:creationId xmlns:a16="http://schemas.microsoft.com/office/drawing/2014/main" id="{85641FE9-748E-C10C-67CC-D821F95419C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553" y="2398"/>
                    <a:ext cx="17" cy="21"/>
                  </a:xfrm>
                  <a:custGeom>
                    <a:avLst/>
                    <a:gdLst>
                      <a:gd name="T0" fmla="*/ 16 w 17"/>
                      <a:gd name="T1" fmla="*/ 0 h 21"/>
                      <a:gd name="T2" fmla="*/ 16 w 17"/>
                      <a:gd name="T3" fmla="*/ 20 h 21"/>
                      <a:gd name="T4" fmla="*/ 0 w 17"/>
                      <a:gd name="T5" fmla="*/ 19 h 21"/>
                      <a:gd name="T6" fmla="*/ 0 w 17"/>
                      <a:gd name="T7" fmla="*/ 0 h 21"/>
                      <a:gd name="T8" fmla="*/ 16 w 17"/>
                      <a:gd name="T9" fmla="*/ 0 h 2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7" h="21">
                        <a:moveTo>
                          <a:pt x="16" y="0"/>
                        </a:moveTo>
                        <a:lnTo>
                          <a:pt x="16" y="20"/>
                        </a:lnTo>
                        <a:lnTo>
                          <a:pt x="0" y="19"/>
                        </a:lnTo>
                        <a:lnTo>
                          <a:pt x="0" y="0"/>
                        </a:lnTo>
                        <a:lnTo>
                          <a:pt x="16" y="0"/>
                        </a:lnTo>
                      </a:path>
                    </a:pathLst>
                  </a:custGeom>
                  <a:solidFill>
                    <a:srgbClr val="800000"/>
                  </a:solidFill>
                  <a:ln w="12700" cap="rnd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137384" name="Freeform 168">
                    <a:extLst>
                      <a:ext uri="{FF2B5EF4-FFF2-40B4-BE49-F238E27FC236}">
                        <a16:creationId xmlns:a16="http://schemas.microsoft.com/office/drawing/2014/main" id="{2E7FEBEF-059B-1DC0-B794-7F9E1A16A71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553" y="2422"/>
                    <a:ext cx="17" cy="23"/>
                  </a:xfrm>
                  <a:custGeom>
                    <a:avLst/>
                    <a:gdLst>
                      <a:gd name="T0" fmla="*/ 16 w 17"/>
                      <a:gd name="T1" fmla="*/ 1 h 23"/>
                      <a:gd name="T2" fmla="*/ 16 w 17"/>
                      <a:gd name="T3" fmla="*/ 22 h 23"/>
                      <a:gd name="T4" fmla="*/ 0 w 17"/>
                      <a:gd name="T5" fmla="*/ 20 h 23"/>
                      <a:gd name="T6" fmla="*/ 2 w 17"/>
                      <a:gd name="T7" fmla="*/ 0 h 23"/>
                      <a:gd name="T8" fmla="*/ 16 w 17"/>
                      <a:gd name="T9" fmla="*/ 1 h 2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7" h="23">
                        <a:moveTo>
                          <a:pt x="16" y="1"/>
                        </a:moveTo>
                        <a:lnTo>
                          <a:pt x="16" y="22"/>
                        </a:lnTo>
                        <a:lnTo>
                          <a:pt x="0" y="20"/>
                        </a:lnTo>
                        <a:lnTo>
                          <a:pt x="2" y="0"/>
                        </a:lnTo>
                        <a:lnTo>
                          <a:pt x="16" y="1"/>
                        </a:lnTo>
                      </a:path>
                    </a:pathLst>
                  </a:custGeom>
                  <a:solidFill>
                    <a:srgbClr val="800000"/>
                  </a:solidFill>
                  <a:ln w="12700" cap="rnd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137385" name="Freeform 169">
                    <a:extLst>
                      <a:ext uri="{FF2B5EF4-FFF2-40B4-BE49-F238E27FC236}">
                        <a16:creationId xmlns:a16="http://schemas.microsoft.com/office/drawing/2014/main" id="{979026F5-9600-7DFA-E12B-13D7FB9F078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553" y="2448"/>
                    <a:ext cx="17" cy="21"/>
                  </a:xfrm>
                  <a:custGeom>
                    <a:avLst/>
                    <a:gdLst>
                      <a:gd name="T0" fmla="*/ 16 w 17"/>
                      <a:gd name="T1" fmla="*/ 0 h 21"/>
                      <a:gd name="T2" fmla="*/ 16 w 17"/>
                      <a:gd name="T3" fmla="*/ 20 h 21"/>
                      <a:gd name="T4" fmla="*/ 0 w 17"/>
                      <a:gd name="T5" fmla="*/ 19 h 21"/>
                      <a:gd name="T6" fmla="*/ 0 w 17"/>
                      <a:gd name="T7" fmla="*/ 0 h 21"/>
                      <a:gd name="T8" fmla="*/ 16 w 17"/>
                      <a:gd name="T9" fmla="*/ 0 h 2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7" h="21">
                        <a:moveTo>
                          <a:pt x="16" y="0"/>
                        </a:moveTo>
                        <a:lnTo>
                          <a:pt x="16" y="20"/>
                        </a:lnTo>
                        <a:lnTo>
                          <a:pt x="0" y="19"/>
                        </a:lnTo>
                        <a:lnTo>
                          <a:pt x="0" y="0"/>
                        </a:lnTo>
                        <a:lnTo>
                          <a:pt x="16" y="0"/>
                        </a:lnTo>
                      </a:path>
                    </a:pathLst>
                  </a:custGeom>
                  <a:solidFill>
                    <a:srgbClr val="800000"/>
                  </a:solidFill>
                  <a:ln w="12700" cap="rnd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137386" name="Freeform 170">
                    <a:extLst>
                      <a:ext uri="{FF2B5EF4-FFF2-40B4-BE49-F238E27FC236}">
                        <a16:creationId xmlns:a16="http://schemas.microsoft.com/office/drawing/2014/main" id="{BE1F2EB6-FFBD-17A0-FB66-C71AF28F74C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553" y="2472"/>
                    <a:ext cx="17" cy="22"/>
                  </a:xfrm>
                  <a:custGeom>
                    <a:avLst/>
                    <a:gdLst>
                      <a:gd name="T0" fmla="*/ 16 w 17"/>
                      <a:gd name="T1" fmla="*/ 1 h 22"/>
                      <a:gd name="T2" fmla="*/ 16 w 17"/>
                      <a:gd name="T3" fmla="*/ 21 h 22"/>
                      <a:gd name="T4" fmla="*/ 0 w 17"/>
                      <a:gd name="T5" fmla="*/ 20 h 22"/>
                      <a:gd name="T6" fmla="*/ 2 w 17"/>
                      <a:gd name="T7" fmla="*/ 0 h 22"/>
                      <a:gd name="T8" fmla="*/ 16 w 17"/>
                      <a:gd name="T9" fmla="*/ 1 h 2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7" h="22">
                        <a:moveTo>
                          <a:pt x="16" y="1"/>
                        </a:moveTo>
                        <a:lnTo>
                          <a:pt x="16" y="21"/>
                        </a:lnTo>
                        <a:lnTo>
                          <a:pt x="0" y="20"/>
                        </a:lnTo>
                        <a:lnTo>
                          <a:pt x="2" y="0"/>
                        </a:lnTo>
                        <a:lnTo>
                          <a:pt x="16" y="1"/>
                        </a:lnTo>
                      </a:path>
                    </a:pathLst>
                  </a:custGeom>
                  <a:solidFill>
                    <a:srgbClr val="800000"/>
                  </a:solidFill>
                  <a:ln w="12700" cap="rnd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137387" name="Group 171">
                  <a:extLst>
                    <a:ext uri="{FF2B5EF4-FFF2-40B4-BE49-F238E27FC236}">
                      <a16:creationId xmlns:a16="http://schemas.microsoft.com/office/drawing/2014/main" id="{D03CCD0D-007B-A997-E58D-52990B5E5599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550" y="2372"/>
                  <a:ext cx="19" cy="122"/>
                  <a:chOff x="3550" y="2372"/>
                  <a:chExt cx="19" cy="122"/>
                </a:xfrm>
              </p:grpSpPr>
              <p:sp>
                <p:nvSpPr>
                  <p:cNvPr id="137388" name="Freeform 172">
                    <a:extLst>
                      <a:ext uri="{FF2B5EF4-FFF2-40B4-BE49-F238E27FC236}">
                        <a16:creationId xmlns:a16="http://schemas.microsoft.com/office/drawing/2014/main" id="{2F318BBD-C921-8C93-2A9D-02758C28032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552" y="2372"/>
                    <a:ext cx="17" cy="22"/>
                  </a:xfrm>
                  <a:custGeom>
                    <a:avLst/>
                    <a:gdLst>
                      <a:gd name="T0" fmla="*/ 16 w 17"/>
                      <a:gd name="T1" fmla="*/ 0 h 22"/>
                      <a:gd name="T2" fmla="*/ 16 w 17"/>
                      <a:gd name="T3" fmla="*/ 21 h 22"/>
                      <a:gd name="T4" fmla="*/ 1 w 17"/>
                      <a:gd name="T5" fmla="*/ 20 h 22"/>
                      <a:gd name="T6" fmla="*/ 0 w 17"/>
                      <a:gd name="T7" fmla="*/ 0 h 22"/>
                      <a:gd name="T8" fmla="*/ 16 w 17"/>
                      <a:gd name="T9" fmla="*/ 0 h 2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7" h="22">
                        <a:moveTo>
                          <a:pt x="16" y="0"/>
                        </a:moveTo>
                        <a:lnTo>
                          <a:pt x="16" y="21"/>
                        </a:lnTo>
                        <a:lnTo>
                          <a:pt x="1" y="20"/>
                        </a:lnTo>
                        <a:lnTo>
                          <a:pt x="0" y="0"/>
                        </a:lnTo>
                        <a:lnTo>
                          <a:pt x="16" y="0"/>
                        </a:lnTo>
                      </a:path>
                    </a:pathLst>
                  </a:custGeom>
                  <a:solidFill>
                    <a:srgbClr val="FF0000"/>
                  </a:solidFill>
                  <a:ln w="12700" cap="rnd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137389" name="Freeform 173">
                    <a:extLst>
                      <a:ext uri="{FF2B5EF4-FFF2-40B4-BE49-F238E27FC236}">
                        <a16:creationId xmlns:a16="http://schemas.microsoft.com/office/drawing/2014/main" id="{5A66F73A-4E6F-2F61-2CA4-7EAFA42ADCA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550" y="2398"/>
                    <a:ext cx="17" cy="21"/>
                  </a:xfrm>
                  <a:custGeom>
                    <a:avLst/>
                    <a:gdLst>
                      <a:gd name="T0" fmla="*/ 16 w 17"/>
                      <a:gd name="T1" fmla="*/ 0 h 21"/>
                      <a:gd name="T2" fmla="*/ 16 w 17"/>
                      <a:gd name="T3" fmla="*/ 20 h 21"/>
                      <a:gd name="T4" fmla="*/ 2 w 17"/>
                      <a:gd name="T5" fmla="*/ 19 h 21"/>
                      <a:gd name="T6" fmla="*/ 0 w 17"/>
                      <a:gd name="T7" fmla="*/ 0 h 21"/>
                      <a:gd name="T8" fmla="*/ 16 w 17"/>
                      <a:gd name="T9" fmla="*/ 0 h 2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7" h="21">
                        <a:moveTo>
                          <a:pt x="16" y="0"/>
                        </a:moveTo>
                        <a:lnTo>
                          <a:pt x="16" y="20"/>
                        </a:lnTo>
                        <a:lnTo>
                          <a:pt x="2" y="19"/>
                        </a:lnTo>
                        <a:lnTo>
                          <a:pt x="0" y="0"/>
                        </a:lnTo>
                        <a:lnTo>
                          <a:pt x="16" y="0"/>
                        </a:lnTo>
                      </a:path>
                    </a:pathLst>
                  </a:custGeom>
                  <a:solidFill>
                    <a:srgbClr val="FF0000"/>
                  </a:solidFill>
                  <a:ln w="12700" cap="rnd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137390" name="Freeform 174">
                    <a:extLst>
                      <a:ext uri="{FF2B5EF4-FFF2-40B4-BE49-F238E27FC236}">
                        <a16:creationId xmlns:a16="http://schemas.microsoft.com/office/drawing/2014/main" id="{0FBB5FB4-8076-2C56-3E24-B1741BE4653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550" y="2422"/>
                    <a:ext cx="17" cy="23"/>
                  </a:xfrm>
                  <a:custGeom>
                    <a:avLst/>
                    <a:gdLst>
                      <a:gd name="T0" fmla="*/ 16 w 17"/>
                      <a:gd name="T1" fmla="*/ 1 h 23"/>
                      <a:gd name="T2" fmla="*/ 16 w 17"/>
                      <a:gd name="T3" fmla="*/ 22 h 23"/>
                      <a:gd name="T4" fmla="*/ 0 w 17"/>
                      <a:gd name="T5" fmla="*/ 20 h 23"/>
                      <a:gd name="T6" fmla="*/ 0 w 17"/>
                      <a:gd name="T7" fmla="*/ 0 h 23"/>
                      <a:gd name="T8" fmla="*/ 16 w 17"/>
                      <a:gd name="T9" fmla="*/ 1 h 2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7" h="23">
                        <a:moveTo>
                          <a:pt x="16" y="1"/>
                        </a:moveTo>
                        <a:lnTo>
                          <a:pt x="16" y="22"/>
                        </a:lnTo>
                        <a:lnTo>
                          <a:pt x="0" y="20"/>
                        </a:lnTo>
                        <a:lnTo>
                          <a:pt x="0" y="0"/>
                        </a:lnTo>
                        <a:lnTo>
                          <a:pt x="16" y="1"/>
                        </a:lnTo>
                      </a:path>
                    </a:pathLst>
                  </a:custGeom>
                  <a:solidFill>
                    <a:srgbClr val="FF0000"/>
                  </a:solidFill>
                  <a:ln w="12700" cap="rnd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137391" name="Freeform 175">
                    <a:extLst>
                      <a:ext uri="{FF2B5EF4-FFF2-40B4-BE49-F238E27FC236}">
                        <a16:creationId xmlns:a16="http://schemas.microsoft.com/office/drawing/2014/main" id="{3E43A8D5-ADC2-62A3-07B4-A3A0FF5EBA4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550" y="2448"/>
                    <a:ext cx="17" cy="21"/>
                  </a:xfrm>
                  <a:custGeom>
                    <a:avLst/>
                    <a:gdLst>
                      <a:gd name="T0" fmla="*/ 16 w 17"/>
                      <a:gd name="T1" fmla="*/ 0 h 21"/>
                      <a:gd name="T2" fmla="*/ 16 w 17"/>
                      <a:gd name="T3" fmla="*/ 20 h 21"/>
                      <a:gd name="T4" fmla="*/ 2 w 17"/>
                      <a:gd name="T5" fmla="*/ 19 h 21"/>
                      <a:gd name="T6" fmla="*/ 0 w 17"/>
                      <a:gd name="T7" fmla="*/ 0 h 21"/>
                      <a:gd name="T8" fmla="*/ 16 w 17"/>
                      <a:gd name="T9" fmla="*/ 0 h 2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7" h="21">
                        <a:moveTo>
                          <a:pt x="16" y="0"/>
                        </a:moveTo>
                        <a:lnTo>
                          <a:pt x="16" y="20"/>
                        </a:lnTo>
                        <a:lnTo>
                          <a:pt x="2" y="19"/>
                        </a:lnTo>
                        <a:lnTo>
                          <a:pt x="0" y="0"/>
                        </a:lnTo>
                        <a:lnTo>
                          <a:pt x="16" y="0"/>
                        </a:lnTo>
                      </a:path>
                    </a:pathLst>
                  </a:custGeom>
                  <a:solidFill>
                    <a:srgbClr val="FF0000"/>
                  </a:solidFill>
                  <a:ln w="12700" cap="rnd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137392" name="Freeform 176">
                    <a:extLst>
                      <a:ext uri="{FF2B5EF4-FFF2-40B4-BE49-F238E27FC236}">
                        <a16:creationId xmlns:a16="http://schemas.microsoft.com/office/drawing/2014/main" id="{CEAB666E-CDDD-EECD-65EB-EABDEE9B0F4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550" y="2472"/>
                    <a:ext cx="17" cy="22"/>
                  </a:xfrm>
                  <a:custGeom>
                    <a:avLst/>
                    <a:gdLst>
                      <a:gd name="T0" fmla="*/ 16 w 17"/>
                      <a:gd name="T1" fmla="*/ 1 h 22"/>
                      <a:gd name="T2" fmla="*/ 16 w 17"/>
                      <a:gd name="T3" fmla="*/ 21 h 22"/>
                      <a:gd name="T4" fmla="*/ 0 w 17"/>
                      <a:gd name="T5" fmla="*/ 20 h 22"/>
                      <a:gd name="T6" fmla="*/ 0 w 17"/>
                      <a:gd name="T7" fmla="*/ 0 h 22"/>
                      <a:gd name="T8" fmla="*/ 16 w 17"/>
                      <a:gd name="T9" fmla="*/ 1 h 2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7" h="22">
                        <a:moveTo>
                          <a:pt x="16" y="1"/>
                        </a:moveTo>
                        <a:lnTo>
                          <a:pt x="16" y="21"/>
                        </a:lnTo>
                        <a:lnTo>
                          <a:pt x="0" y="20"/>
                        </a:lnTo>
                        <a:lnTo>
                          <a:pt x="0" y="0"/>
                        </a:lnTo>
                        <a:lnTo>
                          <a:pt x="16" y="1"/>
                        </a:lnTo>
                      </a:path>
                    </a:pathLst>
                  </a:custGeom>
                  <a:solidFill>
                    <a:srgbClr val="FF0000"/>
                  </a:solidFill>
                  <a:ln w="12700" cap="rnd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</p:grpSp>
          </p:grpSp>
        </p:grpSp>
        <p:grpSp>
          <p:nvGrpSpPr>
            <p:cNvPr id="137393" name="Group 177">
              <a:extLst>
                <a:ext uri="{FF2B5EF4-FFF2-40B4-BE49-F238E27FC236}">
                  <a16:creationId xmlns:a16="http://schemas.microsoft.com/office/drawing/2014/main" id="{78F96563-D278-B216-1B63-D6DA1E29964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94" y="2101"/>
              <a:ext cx="213" cy="501"/>
              <a:chOff x="3594" y="2101"/>
              <a:chExt cx="213" cy="501"/>
            </a:xfrm>
          </p:grpSpPr>
          <p:grpSp>
            <p:nvGrpSpPr>
              <p:cNvPr id="137394" name="Group 178">
                <a:extLst>
                  <a:ext uri="{FF2B5EF4-FFF2-40B4-BE49-F238E27FC236}">
                    <a16:creationId xmlns:a16="http://schemas.microsoft.com/office/drawing/2014/main" id="{38365F5F-9631-35F6-A7E4-24EB6AD5F22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594" y="2101"/>
                <a:ext cx="213" cy="501"/>
                <a:chOff x="3594" y="2101"/>
                <a:chExt cx="213" cy="501"/>
              </a:xfrm>
            </p:grpSpPr>
            <p:sp>
              <p:nvSpPr>
                <p:cNvPr id="137395" name="Freeform 179">
                  <a:extLst>
                    <a:ext uri="{FF2B5EF4-FFF2-40B4-BE49-F238E27FC236}">
                      <a16:creationId xmlns:a16="http://schemas.microsoft.com/office/drawing/2014/main" id="{F1F37978-B4B8-474E-864A-5548BCD1240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94" y="2101"/>
                  <a:ext cx="213" cy="476"/>
                </a:xfrm>
                <a:custGeom>
                  <a:avLst/>
                  <a:gdLst>
                    <a:gd name="T0" fmla="*/ 212 w 213"/>
                    <a:gd name="T1" fmla="*/ 6 h 476"/>
                    <a:gd name="T2" fmla="*/ 151 w 213"/>
                    <a:gd name="T3" fmla="*/ 469 h 476"/>
                    <a:gd name="T4" fmla="*/ 0 w 213"/>
                    <a:gd name="T5" fmla="*/ 475 h 476"/>
                    <a:gd name="T6" fmla="*/ 11 w 213"/>
                    <a:gd name="T7" fmla="*/ 0 h 476"/>
                    <a:gd name="T8" fmla="*/ 212 w 213"/>
                    <a:gd name="T9" fmla="*/ 6 h 4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13" h="476">
                      <a:moveTo>
                        <a:pt x="212" y="6"/>
                      </a:moveTo>
                      <a:lnTo>
                        <a:pt x="151" y="469"/>
                      </a:lnTo>
                      <a:lnTo>
                        <a:pt x="0" y="475"/>
                      </a:lnTo>
                      <a:lnTo>
                        <a:pt x="11" y="0"/>
                      </a:lnTo>
                      <a:lnTo>
                        <a:pt x="212" y="6"/>
                      </a:lnTo>
                    </a:path>
                  </a:pathLst>
                </a:custGeom>
                <a:solidFill>
                  <a:srgbClr val="7F7F9F"/>
                </a:solidFill>
                <a:ln w="12700" cap="rnd" cmpd="sng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137396" name="Freeform 180">
                  <a:extLst>
                    <a:ext uri="{FF2B5EF4-FFF2-40B4-BE49-F238E27FC236}">
                      <a16:creationId xmlns:a16="http://schemas.microsoft.com/office/drawing/2014/main" id="{B84AADBD-F9DF-AE7C-14E3-2CC240AEF22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94" y="2569"/>
                  <a:ext cx="152" cy="33"/>
                </a:xfrm>
                <a:custGeom>
                  <a:avLst/>
                  <a:gdLst>
                    <a:gd name="T0" fmla="*/ 151 w 152"/>
                    <a:gd name="T1" fmla="*/ 0 h 33"/>
                    <a:gd name="T2" fmla="*/ 0 w 152"/>
                    <a:gd name="T3" fmla="*/ 6 h 33"/>
                    <a:gd name="T4" fmla="*/ 0 w 152"/>
                    <a:gd name="T5" fmla="*/ 32 h 33"/>
                    <a:gd name="T6" fmla="*/ 148 w 152"/>
                    <a:gd name="T7" fmla="*/ 25 h 33"/>
                    <a:gd name="T8" fmla="*/ 151 w 152"/>
                    <a:gd name="T9" fmla="*/ 0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52" h="33">
                      <a:moveTo>
                        <a:pt x="151" y="0"/>
                      </a:moveTo>
                      <a:lnTo>
                        <a:pt x="0" y="6"/>
                      </a:lnTo>
                      <a:lnTo>
                        <a:pt x="0" y="32"/>
                      </a:lnTo>
                      <a:lnTo>
                        <a:pt x="148" y="25"/>
                      </a:lnTo>
                      <a:lnTo>
                        <a:pt x="151" y="0"/>
                      </a:lnTo>
                    </a:path>
                  </a:pathLst>
                </a:custGeom>
                <a:solidFill>
                  <a:srgbClr val="5F5F7F"/>
                </a:solidFill>
                <a:ln w="12700" cap="rnd" cmpd="sng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</p:grpSp>
          <p:grpSp>
            <p:nvGrpSpPr>
              <p:cNvPr id="137397" name="Group 181">
                <a:extLst>
                  <a:ext uri="{FF2B5EF4-FFF2-40B4-BE49-F238E27FC236}">
                    <a16:creationId xmlns:a16="http://schemas.microsoft.com/office/drawing/2014/main" id="{E404CE20-BFB2-9460-811E-C0791CDF70F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615" y="2110"/>
                <a:ext cx="187" cy="22"/>
                <a:chOff x="3615" y="2110"/>
                <a:chExt cx="187" cy="22"/>
              </a:xfrm>
            </p:grpSpPr>
            <p:sp>
              <p:nvSpPr>
                <p:cNvPr id="137398" name="Oval 182">
                  <a:extLst>
                    <a:ext uri="{FF2B5EF4-FFF2-40B4-BE49-F238E27FC236}">
                      <a16:creationId xmlns:a16="http://schemas.microsoft.com/office/drawing/2014/main" id="{C2DBFB92-6084-0C13-029D-959650EDFF9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86" y="2116"/>
                  <a:ext cx="16" cy="16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IN"/>
                </a:p>
              </p:txBody>
            </p:sp>
            <p:sp>
              <p:nvSpPr>
                <p:cNvPr id="137399" name="Oval 183">
                  <a:extLst>
                    <a:ext uri="{FF2B5EF4-FFF2-40B4-BE49-F238E27FC236}">
                      <a16:creationId xmlns:a16="http://schemas.microsoft.com/office/drawing/2014/main" id="{30EB3A48-8E68-EF5B-5418-BB8639F5248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15" y="2110"/>
                  <a:ext cx="16" cy="16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IN"/>
                </a:p>
              </p:txBody>
            </p:sp>
          </p:grpSp>
          <p:grpSp>
            <p:nvGrpSpPr>
              <p:cNvPr id="137400" name="Group 184">
                <a:extLst>
                  <a:ext uri="{FF2B5EF4-FFF2-40B4-BE49-F238E27FC236}">
                    <a16:creationId xmlns:a16="http://schemas.microsoft.com/office/drawing/2014/main" id="{F98AD6B9-5937-03F5-593F-86B394FAB24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601" y="2557"/>
                <a:ext cx="143" cy="21"/>
                <a:chOff x="3601" y="2557"/>
                <a:chExt cx="143" cy="21"/>
              </a:xfrm>
            </p:grpSpPr>
            <p:sp>
              <p:nvSpPr>
                <p:cNvPr id="137401" name="Oval 185">
                  <a:extLst>
                    <a:ext uri="{FF2B5EF4-FFF2-40B4-BE49-F238E27FC236}">
                      <a16:creationId xmlns:a16="http://schemas.microsoft.com/office/drawing/2014/main" id="{711A2D46-D310-535C-5A6F-0BDD0891BEC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28" y="2557"/>
                  <a:ext cx="16" cy="16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IN"/>
                </a:p>
              </p:txBody>
            </p:sp>
            <p:sp>
              <p:nvSpPr>
                <p:cNvPr id="137402" name="Oval 186">
                  <a:extLst>
                    <a:ext uri="{FF2B5EF4-FFF2-40B4-BE49-F238E27FC236}">
                      <a16:creationId xmlns:a16="http://schemas.microsoft.com/office/drawing/2014/main" id="{9CEE4C54-CB95-FF58-F95A-A1072579427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01" y="2562"/>
                  <a:ext cx="16" cy="16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IN"/>
                </a:p>
              </p:txBody>
            </p:sp>
          </p:grpSp>
        </p:grpSp>
      </p:grpSp>
      <p:sp>
        <p:nvSpPr>
          <p:cNvPr id="137403" name="Rectangle 187">
            <a:extLst>
              <a:ext uri="{FF2B5EF4-FFF2-40B4-BE49-F238E27FC236}">
                <a16:creationId xmlns:a16="http://schemas.microsoft.com/office/drawing/2014/main" id="{0CA40B01-80A8-01F4-1185-0D00C92ACD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81900" y="3937000"/>
            <a:ext cx="11112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 algn="ctr"/>
            <a:r>
              <a:rPr lang="en-US" altLang="en-US" sz="1800">
                <a:solidFill>
                  <a:schemeClr val="tx1"/>
                </a:solidFill>
                <a:latin typeface="Arial Rounded MT Bold" panose="020F0704030504030204" pitchFamily="34" charset="0"/>
              </a:rPr>
              <a:t>Personal</a:t>
            </a:r>
          </a:p>
          <a:p>
            <a:pPr algn="ctr"/>
            <a:r>
              <a:rPr lang="en-US" altLang="en-US" sz="1800">
                <a:solidFill>
                  <a:schemeClr val="tx1"/>
                </a:solidFill>
                <a:latin typeface="Arial Rounded MT Bold" panose="020F0704030504030204" pitchFamily="34" charset="0"/>
              </a:rPr>
              <a:t>Databases</a:t>
            </a:r>
          </a:p>
        </p:txBody>
      </p:sp>
      <p:pic>
        <p:nvPicPr>
          <p:cNvPr id="137404" name="Picture 188">
            <a:extLst>
              <a:ext uri="{FF2B5EF4-FFF2-40B4-BE49-F238E27FC236}">
                <a16:creationId xmlns:a16="http://schemas.microsoft.com/office/drawing/2014/main" id="{813796F3-C4B0-0A6C-1671-E2B2D5C25C1C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8263" y="3225800"/>
            <a:ext cx="628650" cy="628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37405" name="Group 189">
            <a:extLst>
              <a:ext uri="{FF2B5EF4-FFF2-40B4-BE49-F238E27FC236}">
                <a16:creationId xmlns:a16="http://schemas.microsoft.com/office/drawing/2014/main" id="{03BFC882-D11E-B458-A026-D32DA1F0259E}"/>
              </a:ext>
            </a:extLst>
          </p:cNvPr>
          <p:cNvGrpSpPr>
            <a:grpSpLocks/>
          </p:cNvGrpSpPr>
          <p:nvPr/>
        </p:nvGrpSpPr>
        <p:grpSpPr bwMode="auto">
          <a:xfrm>
            <a:off x="4379913" y="1254125"/>
            <a:ext cx="730250" cy="511175"/>
            <a:chOff x="2763" y="695"/>
            <a:chExt cx="460" cy="322"/>
          </a:xfrm>
        </p:grpSpPr>
        <p:grpSp>
          <p:nvGrpSpPr>
            <p:cNvPr id="137406" name="Group 190">
              <a:extLst>
                <a:ext uri="{FF2B5EF4-FFF2-40B4-BE49-F238E27FC236}">
                  <a16:creationId xmlns:a16="http://schemas.microsoft.com/office/drawing/2014/main" id="{0B8E345E-7277-948C-6391-6B439F6CA9B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63" y="695"/>
              <a:ext cx="356" cy="292"/>
              <a:chOff x="2763" y="695"/>
              <a:chExt cx="356" cy="292"/>
            </a:xfrm>
          </p:grpSpPr>
          <p:grpSp>
            <p:nvGrpSpPr>
              <p:cNvPr id="137407" name="Group 191">
                <a:extLst>
                  <a:ext uri="{FF2B5EF4-FFF2-40B4-BE49-F238E27FC236}">
                    <a16:creationId xmlns:a16="http://schemas.microsoft.com/office/drawing/2014/main" id="{03D8CFED-7351-9EE1-3E46-5CF6F80DF4F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763" y="695"/>
                <a:ext cx="356" cy="292"/>
                <a:chOff x="2763" y="695"/>
                <a:chExt cx="356" cy="292"/>
              </a:xfrm>
            </p:grpSpPr>
            <p:grpSp>
              <p:nvGrpSpPr>
                <p:cNvPr id="137408" name="Group 192">
                  <a:extLst>
                    <a:ext uri="{FF2B5EF4-FFF2-40B4-BE49-F238E27FC236}">
                      <a16:creationId xmlns:a16="http://schemas.microsoft.com/office/drawing/2014/main" id="{C5DD3B72-718F-C129-9182-B215F9BD55D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763" y="860"/>
                  <a:ext cx="356" cy="127"/>
                  <a:chOff x="2763" y="860"/>
                  <a:chExt cx="356" cy="127"/>
                </a:xfrm>
              </p:grpSpPr>
              <p:sp>
                <p:nvSpPr>
                  <p:cNvPr id="137409" name="Freeform 193">
                    <a:extLst>
                      <a:ext uri="{FF2B5EF4-FFF2-40B4-BE49-F238E27FC236}">
                        <a16:creationId xmlns:a16="http://schemas.microsoft.com/office/drawing/2014/main" id="{E7E569ED-9005-CCA8-CB55-E056C754D64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14" y="860"/>
                    <a:ext cx="204" cy="127"/>
                  </a:xfrm>
                  <a:custGeom>
                    <a:avLst/>
                    <a:gdLst>
                      <a:gd name="T0" fmla="*/ 0 w 204"/>
                      <a:gd name="T1" fmla="*/ 37 h 127"/>
                      <a:gd name="T2" fmla="*/ 0 w 204"/>
                      <a:gd name="T3" fmla="*/ 126 h 127"/>
                      <a:gd name="T4" fmla="*/ 203 w 204"/>
                      <a:gd name="T5" fmla="*/ 61 h 127"/>
                      <a:gd name="T6" fmla="*/ 203 w 204"/>
                      <a:gd name="T7" fmla="*/ 0 h 127"/>
                      <a:gd name="T8" fmla="*/ 0 w 204"/>
                      <a:gd name="T9" fmla="*/ 37 h 12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04" h="127">
                        <a:moveTo>
                          <a:pt x="0" y="37"/>
                        </a:moveTo>
                        <a:lnTo>
                          <a:pt x="0" y="126"/>
                        </a:lnTo>
                        <a:lnTo>
                          <a:pt x="203" y="61"/>
                        </a:lnTo>
                        <a:lnTo>
                          <a:pt x="203" y="0"/>
                        </a:lnTo>
                        <a:lnTo>
                          <a:pt x="0" y="37"/>
                        </a:lnTo>
                      </a:path>
                    </a:pathLst>
                  </a:custGeom>
                  <a:solidFill>
                    <a:srgbClr val="A0A0A0"/>
                  </a:solidFill>
                  <a:ln w="12700" cap="rnd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137410" name="Freeform 194">
                    <a:extLst>
                      <a:ext uri="{FF2B5EF4-FFF2-40B4-BE49-F238E27FC236}">
                        <a16:creationId xmlns:a16="http://schemas.microsoft.com/office/drawing/2014/main" id="{328E4CAF-8040-18F1-5842-8EE21F06E3D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763" y="889"/>
                    <a:ext cx="152" cy="98"/>
                  </a:xfrm>
                  <a:custGeom>
                    <a:avLst/>
                    <a:gdLst>
                      <a:gd name="T0" fmla="*/ 151 w 152"/>
                      <a:gd name="T1" fmla="*/ 8 h 98"/>
                      <a:gd name="T2" fmla="*/ 151 w 152"/>
                      <a:gd name="T3" fmla="*/ 97 h 98"/>
                      <a:gd name="T4" fmla="*/ 0 w 152"/>
                      <a:gd name="T5" fmla="*/ 75 h 98"/>
                      <a:gd name="T6" fmla="*/ 0 w 152"/>
                      <a:gd name="T7" fmla="*/ 0 h 98"/>
                      <a:gd name="T8" fmla="*/ 151 w 152"/>
                      <a:gd name="T9" fmla="*/ 8 h 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52" h="98">
                        <a:moveTo>
                          <a:pt x="151" y="8"/>
                        </a:moveTo>
                        <a:lnTo>
                          <a:pt x="151" y="97"/>
                        </a:lnTo>
                        <a:lnTo>
                          <a:pt x="0" y="75"/>
                        </a:lnTo>
                        <a:lnTo>
                          <a:pt x="0" y="0"/>
                        </a:lnTo>
                        <a:lnTo>
                          <a:pt x="151" y="8"/>
                        </a:lnTo>
                      </a:path>
                    </a:pathLst>
                  </a:custGeom>
                  <a:solidFill>
                    <a:srgbClr val="808080"/>
                  </a:solidFill>
                  <a:ln w="12700" cap="rnd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137411" name="Freeform 195">
                    <a:extLst>
                      <a:ext uri="{FF2B5EF4-FFF2-40B4-BE49-F238E27FC236}">
                        <a16:creationId xmlns:a16="http://schemas.microsoft.com/office/drawing/2014/main" id="{05549F85-7918-B42C-161C-B7772BBF099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764" y="861"/>
                    <a:ext cx="355" cy="39"/>
                  </a:xfrm>
                  <a:custGeom>
                    <a:avLst/>
                    <a:gdLst>
                      <a:gd name="T0" fmla="*/ 0 w 355"/>
                      <a:gd name="T1" fmla="*/ 29 h 39"/>
                      <a:gd name="T2" fmla="*/ 152 w 355"/>
                      <a:gd name="T3" fmla="*/ 38 h 39"/>
                      <a:gd name="T4" fmla="*/ 354 w 355"/>
                      <a:gd name="T5" fmla="*/ 0 h 39"/>
                      <a:gd name="T6" fmla="*/ 205 w 355"/>
                      <a:gd name="T7" fmla="*/ 0 h 39"/>
                      <a:gd name="T8" fmla="*/ 0 w 355"/>
                      <a:gd name="T9" fmla="*/ 29 h 3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55" h="39">
                        <a:moveTo>
                          <a:pt x="0" y="29"/>
                        </a:moveTo>
                        <a:lnTo>
                          <a:pt x="152" y="38"/>
                        </a:lnTo>
                        <a:lnTo>
                          <a:pt x="354" y="0"/>
                        </a:lnTo>
                        <a:lnTo>
                          <a:pt x="205" y="0"/>
                        </a:lnTo>
                        <a:lnTo>
                          <a:pt x="0" y="29"/>
                        </a:lnTo>
                      </a:path>
                    </a:pathLst>
                  </a:custGeom>
                  <a:solidFill>
                    <a:srgbClr val="C0C0C0"/>
                  </a:solidFill>
                  <a:ln w="12700" cap="rnd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</p:grpSp>
            <p:sp>
              <p:nvSpPr>
                <p:cNvPr id="137412" name="Freeform 196">
                  <a:extLst>
                    <a:ext uri="{FF2B5EF4-FFF2-40B4-BE49-F238E27FC236}">
                      <a16:creationId xmlns:a16="http://schemas.microsoft.com/office/drawing/2014/main" id="{7DEF9B35-69F7-8067-1CAF-04EABDF24DC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78" y="849"/>
                  <a:ext cx="129" cy="37"/>
                </a:xfrm>
                <a:custGeom>
                  <a:avLst/>
                  <a:gdLst>
                    <a:gd name="T0" fmla="*/ 0 w 129"/>
                    <a:gd name="T1" fmla="*/ 20 h 37"/>
                    <a:gd name="T2" fmla="*/ 0 w 129"/>
                    <a:gd name="T3" fmla="*/ 31 h 37"/>
                    <a:gd name="T4" fmla="*/ 59 w 129"/>
                    <a:gd name="T5" fmla="*/ 36 h 37"/>
                    <a:gd name="T6" fmla="*/ 128 w 129"/>
                    <a:gd name="T7" fmla="*/ 23 h 37"/>
                    <a:gd name="T8" fmla="*/ 128 w 129"/>
                    <a:gd name="T9" fmla="*/ 0 h 37"/>
                    <a:gd name="T10" fmla="*/ 0 w 129"/>
                    <a:gd name="T11" fmla="*/ 20 h 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29" h="37">
                      <a:moveTo>
                        <a:pt x="0" y="20"/>
                      </a:moveTo>
                      <a:lnTo>
                        <a:pt x="0" y="31"/>
                      </a:lnTo>
                      <a:lnTo>
                        <a:pt x="59" y="36"/>
                      </a:lnTo>
                      <a:lnTo>
                        <a:pt x="128" y="23"/>
                      </a:lnTo>
                      <a:lnTo>
                        <a:pt x="128" y="0"/>
                      </a:lnTo>
                      <a:lnTo>
                        <a:pt x="0" y="20"/>
                      </a:lnTo>
                    </a:path>
                  </a:pathLst>
                </a:custGeom>
                <a:solidFill>
                  <a:srgbClr val="606060"/>
                </a:solidFill>
                <a:ln w="12700" cap="rnd" cmpd="sng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grpSp>
              <p:nvGrpSpPr>
                <p:cNvPr id="137413" name="Group 197">
                  <a:extLst>
                    <a:ext uri="{FF2B5EF4-FFF2-40B4-BE49-F238E27FC236}">
                      <a16:creationId xmlns:a16="http://schemas.microsoft.com/office/drawing/2014/main" id="{13BD8B26-F855-9241-A8AE-BDB51BC1976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791" y="695"/>
                  <a:ext cx="286" cy="183"/>
                  <a:chOff x="2791" y="695"/>
                  <a:chExt cx="286" cy="183"/>
                </a:xfrm>
              </p:grpSpPr>
              <p:sp>
                <p:nvSpPr>
                  <p:cNvPr id="137414" name="Freeform 198">
                    <a:extLst>
                      <a:ext uri="{FF2B5EF4-FFF2-40B4-BE49-F238E27FC236}">
                        <a16:creationId xmlns:a16="http://schemas.microsoft.com/office/drawing/2014/main" id="{D15884D9-963F-D7D9-6BA5-D9BAFD7874B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13" y="695"/>
                    <a:ext cx="164" cy="178"/>
                  </a:xfrm>
                  <a:custGeom>
                    <a:avLst/>
                    <a:gdLst>
                      <a:gd name="T0" fmla="*/ 23 w 164"/>
                      <a:gd name="T1" fmla="*/ 177 h 178"/>
                      <a:gd name="T2" fmla="*/ 0 w 164"/>
                      <a:gd name="T3" fmla="*/ 5 h 178"/>
                      <a:gd name="T4" fmla="*/ 140 w 164"/>
                      <a:gd name="T5" fmla="*/ 0 h 178"/>
                      <a:gd name="T6" fmla="*/ 163 w 164"/>
                      <a:gd name="T7" fmla="*/ 153 h 178"/>
                      <a:gd name="T8" fmla="*/ 23 w 164"/>
                      <a:gd name="T9" fmla="*/ 177 h 17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64" h="178">
                        <a:moveTo>
                          <a:pt x="23" y="177"/>
                        </a:moveTo>
                        <a:lnTo>
                          <a:pt x="0" y="5"/>
                        </a:lnTo>
                        <a:lnTo>
                          <a:pt x="140" y="0"/>
                        </a:lnTo>
                        <a:lnTo>
                          <a:pt x="163" y="153"/>
                        </a:lnTo>
                        <a:lnTo>
                          <a:pt x="23" y="177"/>
                        </a:lnTo>
                      </a:path>
                    </a:pathLst>
                  </a:custGeom>
                  <a:solidFill>
                    <a:srgbClr val="A0A0A0"/>
                  </a:solidFill>
                  <a:ln w="12700" cap="rnd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137415" name="Freeform 199">
                    <a:extLst>
                      <a:ext uri="{FF2B5EF4-FFF2-40B4-BE49-F238E27FC236}">
                        <a16:creationId xmlns:a16="http://schemas.microsoft.com/office/drawing/2014/main" id="{7C1DF96D-B1DF-D228-6D99-E0ABD3E2D14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791" y="702"/>
                    <a:ext cx="147" cy="176"/>
                  </a:xfrm>
                  <a:custGeom>
                    <a:avLst/>
                    <a:gdLst>
                      <a:gd name="T0" fmla="*/ 122 w 147"/>
                      <a:gd name="T1" fmla="*/ 0 h 176"/>
                      <a:gd name="T2" fmla="*/ 0 w 147"/>
                      <a:gd name="T3" fmla="*/ 39 h 176"/>
                      <a:gd name="T4" fmla="*/ 16 w 147"/>
                      <a:gd name="T5" fmla="*/ 175 h 176"/>
                      <a:gd name="T6" fmla="*/ 146 w 147"/>
                      <a:gd name="T7" fmla="*/ 170 h 176"/>
                      <a:gd name="T8" fmla="*/ 122 w 147"/>
                      <a:gd name="T9" fmla="*/ 0 h 17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47" h="176">
                        <a:moveTo>
                          <a:pt x="122" y="0"/>
                        </a:moveTo>
                        <a:lnTo>
                          <a:pt x="0" y="39"/>
                        </a:lnTo>
                        <a:lnTo>
                          <a:pt x="16" y="175"/>
                        </a:lnTo>
                        <a:lnTo>
                          <a:pt x="146" y="170"/>
                        </a:lnTo>
                        <a:lnTo>
                          <a:pt x="122" y="0"/>
                        </a:lnTo>
                      </a:path>
                    </a:pathLst>
                  </a:custGeom>
                  <a:solidFill>
                    <a:srgbClr val="808080"/>
                  </a:solidFill>
                  <a:ln w="12700" cap="rnd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137416" name="Freeform 200">
                    <a:extLst>
                      <a:ext uri="{FF2B5EF4-FFF2-40B4-BE49-F238E27FC236}">
                        <a16:creationId xmlns:a16="http://schemas.microsoft.com/office/drawing/2014/main" id="{CCAEC7DB-00C1-FBBD-C9D7-B3768602ED3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40" y="713"/>
                    <a:ext cx="119" cy="134"/>
                  </a:xfrm>
                  <a:custGeom>
                    <a:avLst/>
                    <a:gdLst>
                      <a:gd name="T0" fmla="*/ 0 w 119"/>
                      <a:gd name="T1" fmla="*/ 7 h 134"/>
                      <a:gd name="T2" fmla="*/ 16 w 119"/>
                      <a:gd name="T3" fmla="*/ 133 h 134"/>
                      <a:gd name="T4" fmla="*/ 118 w 119"/>
                      <a:gd name="T5" fmla="*/ 119 h 134"/>
                      <a:gd name="T6" fmla="*/ 99 w 119"/>
                      <a:gd name="T7" fmla="*/ 0 h 134"/>
                      <a:gd name="T8" fmla="*/ 0 w 119"/>
                      <a:gd name="T9" fmla="*/ 7 h 13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19" h="134">
                        <a:moveTo>
                          <a:pt x="0" y="7"/>
                        </a:moveTo>
                        <a:lnTo>
                          <a:pt x="16" y="133"/>
                        </a:lnTo>
                        <a:lnTo>
                          <a:pt x="118" y="119"/>
                        </a:lnTo>
                        <a:lnTo>
                          <a:pt x="99" y="0"/>
                        </a:lnTo>
                        <a:lnTo>
                          <a:pt x="0" y="7"/>
                        </a:lnTo>
                      </a:path>
                    </a:pathLst>
                  </a:custGeom>
                  <a:solidFill>
                    <a:srgbClr val="00C0C0"/>
                  </a:solidFill>
                  <a:ln w="12700" cap="rnd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</p:grpSp>
          </p:grpSp>
          <p:grpSp>
            <p:nvGrpSpPr>
              <p:cNvPr id="137417" name="Group 201">
                <a:extLst>
                  <a:ext uri="{FF2B5EF4-FFF2-40B4-BE49-F238E27FC236}">
                    <a16:creationId xmlns:a16="http://schemas.microsoft.com/office/drawing/2014/main" id="{662A2BDC-A0C4-0E91-1A7A-C68A0D1D67E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88" y="874"/>
                <a:ext cx="117" cy="83"/>
                <a:chOff x="2988" y="874"/>
                <a:chExt cx="117" cy="83"/>
              </a:xfrm>
            </p:grpSpPr>
            <p:sp>
              <p:nvSpPr>
                <p:cNvPr id="137418" name="Freeform 202">
                  <a:extLst>
                    <a:ext uri="{FF2B5EF4-FFF2-40B4-BE49-F238E27FC236}">
                      <a16:creationId xmlns:a16="http://schemas.microsoft.com/office/drawing/2014/main" id="{8339FC37-4CEC-4B9E-6B05-C6BBE7A11C9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88" y="874"/>
                  <a:ext cx="117" cy="83"/>
                </a:xfrm>
                <a:custGeom>
                  <a:avLst/>
                  <a:gdLst>
                    <a:gd name="T0" fmla="*/ 116 w 117"/>
                    <a:gd name="T1" fmla="*/ 0 h 83"/>
                    <a:gd name="T2" fmla="*/ 0 w 117"/>
                    <a:gd name="T3" fmla="*/ 25 h 83"/>
                    <a:gd name="T4" fmla="*/ 0 w 117"/>
                    <a:gd name="T5" fmla="*/ 82 h 83"/>
                    <a:gd name="T6" fmla="*/ 116 w 117"/>
                    <a:gd name="T7" fmla="*/ 47 h 83"/>
                    <a:gd name="T8" fmla="*/ 116 w 117"/>
                    <a:gd name="T9" fmla="*/ 0 h 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7" h="83">
                      <a:moveTo>
                        <a:pt x="116" y="0"/>
                      </a:moveTo>
                      <a:lnTo>
                        <a:pt x="0" y="25"/>
                      </a:lnTo>
                      <a:lnTo>
                        <a:pt x="0" y="82"/>
                      </a:lnTo>
                      <a:lnTo>
                        <a:pt x="116" y="47"/>
                      </a:lnTo>
                      <a:lnTo>
                        <a:pt x="116" y="0"/>
                      </a:lnTo>
                    </a:path>
                  </a:pathLst>
                </a:custGeom>
                <a:solidFill>
                  <a:srgbClr val="404040"/>
                </a:solidFill>
                <a:ln w="12700" cap="rnd" cmpd="sng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137419" name="Line 203">
                  <a:extLst>
                    <a:ext uri="{FF2B5EF4-FFF2-40B4-BE49-F238E27FC236}">
                      <a16:creationId xmlns:a16="http://schemas.microsoft.com/office/drawing/2014/main" id="{2D56CD09-4E8C-3FF0-8DEC-CA7F9D139B7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064" y="891"/>
                  <a:ext cx="28" cy="9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IN"/>
                </a:p>
              </p:txBody>
            </p:sp>
            <p:sp>
              <p:nvSpPr>
                <p:cNvPr id="137420" name="Line 204">
                  <a:extLst>
                    <a:ext uri="{FF2B5EF4-FFF2-40B4-BE49-F238E27FC236}">
                      <a16:creationId xmlns:a16="http://schemas.microsoft.com/office/drawing/2014/main" id="{116BB4A8-7F01-473D-2DB1-A9AF47975FC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3009" y="905"/>
                  <a:ext cx="38" cy="8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IN"/>
                </a:p>
              </p:txBody>
            </p:sp>
            <p:sp>
              <p:nvSpPr>
                <p:cNvPr id="137421" name="Line 205">
                  <a:extLst>
                    <a:ext uri="{FF2B5EF4-FFF2-40B4-BE49-F238E27FC236}">
                      <a16:creationId xmlns:a16="http://schemas.microsoft.com/office/drawing/2014/main" id="{A870192B-6F80-1744-22A7-EF40397FF6E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054" y="885"/>
                  <a:ext cx="0" cy="52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IN"/>
                </a:p>
              </p:txBody>
            </p:sp>
            <p:sp>
              <p:nvSpPr>
                <p:cNvPr id="137422" name="Line 206">
                  <a:extLst>
                    <a:ext uri="{FF2B5EF4-FFF2-40B4-BE49-F238E27FC236}">
                      <a16:creationId xmlns:a16="http://schemas.microsoft.com/office/drawing/2014/main" id="{734B5354-60EA-4C59-AE31-54C5DD735AA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998" y="895"/>
                  <a:ext cx="0" cy="57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IN"/>
                </a:p>
              </p:txBody>
            </p:sp>
            <p:sp>
              <p:nvSpPr>
                <p:cNvPr id="137423" name="Line 207">
                  <a:extLst>
                    <a:ext uri="{FF2B5EF4-FFF2-40B4-BE49-F238E27FC236}">
                      <a16:creationId xmlns:a16="http://schemas.microsoft.com/office/drawing/2014/main" id="{C881E864-10D6-1FC0-EC73-E47DA70BA05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2998" y="895"/>
                  <a:ext cx="104" cy="27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IN"/>
                </a:p>
              </p:txBody>
            </p:sp>
            <p:sp>
              <p:nvSpPr>
                <p:cNvPr id="137424" name="Line 208">
                  <a:extLst>
                    <a:ext uri="{FF2B5EF4-FFF2-40B4-BE49-F238E27FC236}">
                      <a16:creationId xmlns:a16="http://schemas.microsoft.com/office/drawing/2014/main" id="{C245F870-65FE-C86C-70A5-E25DBBBA211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998" y="884"/>
                  <a:ext cx="105" cy="2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IN"/>
                </a:p>
              </p:txBody>
            </p:sp>
          </p:grpSp>
        </p:grpSp>
        <p:grpSp>
          <p:nvGrpSpPr>
            <p:cNvPr id="137425" name="Group 209">
              <a:extLst>
                <a:ext uri="{FF2B5EF4-FFF2-40B4-BE49-F238E27FC236}">
                  <a16:creationId xmlns:a16="http://schemas.microsoft.com/office/drawing/2014/main" id="{03763356-83B1-0D38-53B6-AA1D72B57F0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46" y="875"/>
              <a:ext cx="277" cy="142"/>
              <a:chOff x="2946" y="875"/>
              <a:chExt cx="277" cy="142"/>
            </a:xfrm>
          </p:grpSpPr>
          <p:grpSp>
            <p:nvGrpSpPr>
              <p:cNvPr id="137426" name="Group 210">
                <a:extLst>
                  <a:ext uri="{FF2B5EF4-FFF2-40B4-BE49-F238E27FC236}">
                    <a16:creationId xmlns:a16="http://schemas.microsoft.com/office/drawing/2014/main" id="{C14FE0CC-AE79-3613-EE8A-F2CC424E53F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63" y="952"/>
                <a:ext cx="46" cy="35"/>
                <a:chOff x="2963" y="952"/>
                <a:chExt cx="46" cy="35"/>
              </a:xfrm>
            </p:grpSpPr>
            <p:sp>
              <p:nvSpPr>
                <p:cNvPr id="137427" name="Freeform 211">
                  <a:extLst>
                    <a:ext uri="{FF2B5EF4-FFF2-40B4-BE49-F238E27FC236}">
                      <a16:creationId xmlns:a16="http://schemas.microsoft.com/office/drawing/2014/main" id="{61442D29-C074-4017-85B8-2E5CE5BB008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63" y="952"/>
                  <a:ext cx="24" cy="34"/>
                </a:xfrm>
                <a:custGeom>
                  <a:avLst/>
                  <a:gdLst>
                    <a:gd name="T0" fmla="*/ 7 w 24"/>
                    <a:gd name="T1" fmla="*/ 0 h 34"/>
                    <a:gd name="T2" fmla="*/ 0 w 24"/>
                    <a:gd name="T3" fmla="*/ 30 h 34"/>
                    <a:gd name="T4" fmla="*/ 17 w 24"/>
                    <a:gd name="T5" fmla="*/ 33 h 34"/>
                    <a:gd name="T6" fmla="*/ 23 w 24"/>
                    <a:gd name="T7" fmla="*/ 1 h 34"/>
                    <a:gd name="T8" fmla="*/ 7 w 24"/>
                    <a:gd name="T9" fmla="*/ 0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34">
                      <a:moveTo>
                        <a:pt x="7" y="0"/>
                      </a:moveTo>
                      <a:lnTo>
                        <a:pt x="0" y="30"/>
                      </a:lnTo>
                      <a:lnTo>
                        <a:pt x="17" y="33"/>
                      </a:lnTo>
                      <a:lnTo>
                        <a:pt x="23" y="1"/>
                      </a:lnTo>
                      <a:lnTo>
                        <a:pt x="7" y="0"/>
                      </a:lnTo>
                    </a:path>
                  </a:pathLst>
                </a:custGeom>
                <a:solidFill>
                  <a:srgbClr val="606060"/>
                </a:solidFill>
                <a:ln w="12700" cap="rnd" cmpd="sng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137428" name="Freeform 212">
                  <a:extLst>
                    <a:ext uri="{FF2B5EF4-FFF2-40B4-BE49-F238E27FC236}">
                      <a16:creationId xmlns:a16="http://schemas.microsoft.com/office/drawing/2014/main" id="{807E457C-1FCE-E352-E3EE-D072BBF2FCE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73" y="957"/>
                  <a:ext cx="36" cy="30"/>
                </a:xfrm>
                <a:custGeom>
                  <a:avLst/>
                  <a:gdLst>
                    <a:gd name="T0" fmla="*/ 2 w 36"/>
                    <a:gd name="T1" fmla="*/ 1 h 30"/>
                    <a:gd name="T2" fmla="*/ 0 w 36"/>
                    <a:gd name="T3" fmla="*/ 29 h 30"/>
                    <a:gd name="T4" fmla="*/ 35 w 36"/>
                    <a:gd name="T5" fmla="*/ 13 h 30"/>
                    <a:gd name="T6" fmla="*/ 21 w 36"/>
                    <a:gd name="T7" fmla="*/ 9 h 30"/>
                    <a:gd name="T8" fmla="*/ 8 w 36"/>
                    <a:gd name="T9" fmla="*/ 16 h 30"/>
                    <a:gd name="T10" fmla="*/ 12 w 36"/>
                    <a:gd name="T11" fmla="*/ 0 h 30"/>
                    <a:gd name="T12" fmla="*/ 2 w 36"/>
                    <a:gd name="T13" fmla="*/ 1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6" h="30">
                      <a:moveTo>
                        <a:pt x="2" y="1"/>
                      </a:moveTo>
                      <a:lnTo>
                        <a:pt x="0" y="29"/>
                      </a:lnTo>
                      <a:lnTo>
                        <a:pt x="35" y="13"/>
                      </a:lnTo>
                      <a:lnTo>
                        <a:pt x="21" y="9"/>
                      </a:lnTo>
                      <a:lnTo>
                        <a:pt x="8" y="16"/>
                      </a:lnTo>
                      <a:lnTo>
                        <a:pt x="12" y="0"/>
                      </a:lnTo>
                      <a:lnTo>
                        <a:pt x="2" y="1"/>
                      </a:lnTo>
                    </a:path>
                  </a:pathLst>
                </a:custGeom>
                <a:solidFill>
                  <a:srgbClr val="404040"/>
                </a:solidFill>
                <a:ln w="12700" cap="rnd" cmpd="sng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</p:grpSp>
          <p:grpSp>
            <p:nvGrpSpPr>
              <p:cNvPr id="137429" name="Group 213">
                <a:extLst>
                  <a:ext uri="{FF2B5EF4-FFF2-40B4-BE49-F238E27FC236}">
                    <a16:creationId xmlns:a16="http://schemas.microsoft.com/office/drawing/2014/main" id="{1583FB10-B2A5-D87F-851D-56FD0CF5255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46" y="875"/>
                <a:ext cx="277" cy="142"/>
                <a:chOff x="2946" y="875"/>
                <a:chExt cx="277" cy="142"/>
              </a:xfrm>
            </p:grpSpPr>
            <p:sp>
              <p:nvSpPr>
                <p:cNvPr id="137430" name="Freeform 214">
                  <a:extLst>
                    <a:ext uri="{FF2B5EF4-FFF2-40B4-BE49-F238E27FC236}">
                      <a16:creationId xmlns:a16="http://schemas.microsoft.com/office/drawing/2014/main" id="{2CF18EF7-205A-4FBD-6362-1CDABFBA92A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52" y="875"/>
                  <a:ext cx="271" cy="126"/>
                </a:xfrm>
                <a:custGeom>
                  <a:avLst/>
                  <a:gdLst>
                    <a:gd name="T0" fmla="*/ 0 w 271"/>
                    <a:gd name="T1" fmla="*/ 53 h 126"/>
                    <a:gd name="T2" fmla="*/ 128 w 271"/>
                    <a:gd name="T3" fmla="*/ 125 h 126"/>
                    <a:gd name="T4" fmla="*/ 270 w 271"/>
                    <a:gd name="T5" fmla="*/ 54 h 126"/>
                    <a:gd name="T6" fmla="*/ 162 w 271"/>
                    <a:gd name="T7" fmla="*/ 0 h 126"/>
                    <a:gd name="T8" fmla="*/ 0 w 271"/>
                    <a:gd name="T9" fmla="*/ 53 h 1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1" h="126">
                      <a:moveTo>
                        <a:pt x="0" y="53"/>
                      </a:moveTo>
                      <a:lnTo>
                        <a:pt x="128" y="125"/>
                      </a:lnTo>
                      <a:lnTo>
                        <a:pt x="270" y="54"/>
                      </a:lnTo>
                      <a:lnTo>
                        <a:pt x="162" y="0"/>
                      </a:lnTo>
                      <a:lnTo>
                        <a:pt x="0" y="53"/>
                      </a:lnTo>
                    </a:path>
                  </a:pathLst>
                </a:custGeom>
                <a:solidFill>
                  <a:srgbClr val="808080"/>
                </a:solidFill>
                <a:ln w="12700" cap="rnd" cmpd="sng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137431" name="Freeform 215">
                  <a:extLst>
                    <a:ext uri="{FF2B5EF4-FFF2-40B4-BE49-F238E27FC236}">
                      <a16:creationId xmlns:a16="http://schemas.microsoft.com/office/drawing/2014/main" id="{AB34B31A-A269-89DD-5185-67A75C8C1E3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6" y="927"/>
                  <a:ext cx="137" cy="90"/>
                </a:xfrm>
                <a:custGeom>
                  <a:avLst/>
                  <a:gdLst>
                    <a:gd name="T0" fmla="*/ 5 w 137"/>
                    <a:gd name="T1" fmla="*/ 0 h 90"/>
                    <a:gd name="T2" fmla="*/ 136 w 137"/>
                    <a:gd name="T3" fmla="*/ 73 h 90"/>
                    <a:gd name="T4" fmla="*/ 131 w 137"/>
                    <a:gd name="T5" fmla="*/ 89 h 90"/>
                    <a:gd name="T6" fmla="*/ 0 w 137"/>
                    <a:gd name="T7" fmla="*/ 14 h 90"/>
                    <a:gd name="T8" fmla="*/ 5 w 137"/>
                    <a:gd name="T9" fmla="*/ 0 h 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7" h="90">
                      <a:moveTo>
                        <a:pt x="5" y="0"/>
                      </a:moveTo>
                      <a:lnTo>
                        <a:pt x="136" y="73"/>
                      </a:lnTo>
                      <a:lnTo>
                        <a:pt x="131" y="89"/>
                      </a:lnTo>
                      <a:lnTo>
                        <a:pt x="0" y="14"/>
                      </a:lnTo>
                      <a:lnTo>
                        <a:pt x="5" y="0"/>
                      </a:lnTo>
                    </a:path>
                  </a:pathLst>
                </a:custGeom>
                <a:solidFill>
                  <a:srgbClr val="606060"/>
                </a:solidFill>
                <a:ln w="12700" cap="rnd" cmpd="sng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137432" name="Freeform 216">
                  <a:extLst>
                    <a:ext uri="{FF2B5EF4-FFF2-40B4-BE49-F238E27FC236}">
                      <a16:creationId xmlns:a16="http://schemas.microsoft.com/office/drawing/2014/main" id="{D3688037-F873-898B-DCCC-BF291B11445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76" y="929"/>
                  <a:ext cx="147" cy="88"/>
                </a:xfrm>
                <a:custGeom>
                  <a:avLst/>
                  <a:gdLst>
                    <a:gd name="T0" fmla="*/ 0 w 147"/>
                    <a:gd name="T1" fmla="*/ 87 h 88"/>
                    <a:gd name="T2" fmla="*/ 4 w 147"/>
                    <a:gd name="T3" fmla="*/ 70 h 88"/>
                    <a:gd name="T4" fmla="*/ 146 w 147"/>
                    <a:gd name="T5" fmla="*/ 0 h 88"/>
                    <a:gd name="T6" fmla="*/ 140 w 147"/>
                    <a:gd name="T7" fmla="*/ 12 h 88"/>
                    <a:gd name="T8" fmla="*/ 0 w 147"/>
                    <a:gd name="T9" fmla="*/ 87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47" h="88">
                      <a:moveTo>
                        <a:pt x="0" y="87"/>
                      </a:moveTo>
                      <a:lnTo>
                        <a:pt x="4" y="70"/>
                      </a:lnTo>
                      <a:lnTo>
                        <a:pt x="146" y="0"/>
                      </a:lnTo>
                      <a:lnTo>
                        <a:pt x="140" y="12"/>
                      </a:lnTo>
                      <a:lnTo>
                        <a:pt x="0" y="87"/>
                      </a:lnTo>
                    </a:path>
                  </a:pathLst>
                </a:custGeom>
                <a:solidFill>
                  <a:srgbClr val="404040"/>
                </a:solidFill>
                <a:ln w="12700" cap="rnd" cmpd="sng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137433" name="Freeform 217">
                  <a:extLst>
                    <a:ext uri="{FF2B5EF4-FFF2-40B4-BE49-F238E27FC236}">
                      <a16:creationId xmlns:a16="http://schemas.microsoft.com/office/drawing/2014/main" id="{1B1A149C-0B56-C5B3-EDD6-355025B4313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02" y="934"/>
                  <a:ext cx="110" cy="57"/>
                </a:xfrm>
                <a:custGeom>
                  <a:avLst/>
                  <a:gdLst>
                    <a:gd name="T0" fmla="*/ 0 w 110"/>
                    <a:gd name="T1" fmla="*/ 14 h 57"/>
                    <a:gd name="T2" fmla="*/ 37 w 110"/>
                    <a:gd name="T3" fmla="*/ 0 h 57"/>
                    <a:gd name="T4" fmla="*/ 109 w 110"/>
                    <a:gd name="T5" fmla="*/ 37 h 57"/>
                    <a:gd name="T6" fmla="*/ 72 w 110"/>
                    <a:gd name="T7" fmla="*/ 56 h 57"/>
                    <a:gd name="T8" fmla="*/ 0 w 110"/>
                    <a:gd name="T9" fmla="*/ 14 h 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0" h="57">
                      <a:moveTo>
                        <a:pt x="0" y="14"/>
                      </a:moveTo>
                      <a:lnTo>
                        <a:pt x="37" y="0"/>
                      </a:lnTo>
                      <a:lnTo>
                        <a:pt x="109" y="37"/>
                      </a:lnTo>
                      <a:lnTo>
                        <a:pt x="72" y="56"/>
                      </a:lnTo>
                      <a:lnTo>
                        <a:pt x="0" y="14"/>
                      </a:lnTo>
                    </a:path>
                  </a:pathLst>
                </a:custGeom>
                <a:solidFill>
                  <a:srgbClr val="A0A0A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137434" name="Freeform 218">
                  <a:extLst>
                    <a:ext uri="{FF2B5EF4-FFF2-40B4-BE49-F238E27FC236}">
                      <a16:creationId xmlns:a16="http://schemas.microsoft.com/office/drawing/2014/main" id="{078136D1-49CD-8893-B8A8-E6B1E0DDA89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47" y="896"/>
                  <a:ext cx="162" cy="75"/>
                </a:xfrm>
                <a:custGeom>
                  <a:avLst/>
                  <a:gdLst>
                    <a:gd name="T0" fmla="*/ 0 w 162"/>
                    <a:gd name="T1" fmla="*/ 36 h 75"/>
                    <a:gd name="T2" fmla="*/ 70 w 162"/>
                    <a:gd name="T3" fmla="*/ 74 h 75"/>
                    <a:gd name="T4" fmla="*/ 161 w 162"/>
                    <a:gd name="T5" fmla="*/ 32 h 75"/>
                    <a:gd name="T6" fmla="*/ 95 w 162"/>
                    <a:gd name="T7" fmla="*/ 0 h 75"/>
                    <a:gd name="T8" fmla="*/ 0 w 162"/>
                    <a:gd name="T9" fmla="*/ 36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62" h="75">
                      <a:moveTo>
                        <a:pt x="0" y="36"/>
                      </a:moveTo>
                      <a:lnTo>
                        <a:pt x="70" y="74"/>
                      </a:lnTo>
                      <a:lnTo>
                        <a:pt x="161" y="32"/>
                      </a:lnTo>
                      <a:lnTo>
                        <a:pt x="95" y="0"/>
                      </a:lnTo>
                      <a:lnTo>
                        <a:pt x="0" y="36"/>
                      </a:lnTo>
                    </a:path>
                  </a:pathLst>
                </a:custGeom>
                <a:solidFill>
                  <a:srgbClr val="A0A0A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137435" name="Freeform 219">
                  <a:extLst>
                    <a:ext uri="{FF2B5EF4-FFF2-40B4-BE49-F238E27FC236}">
                      <a16:creationId xmlns:a16="http://schemas.microsoft.com/office/drawing/2014/main" id="{4030E9F2-572A-AB28-8F82-87376DF4009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63" y="879"/>
                  <a:ext cx="177" cy="68"/>
                </a:xfrm>
                <a:custGeom>
                  <a:avLst/>
                  <a:gdLst>
                    <a:gd name="T0" fmla="*/ 36 w 177"/>
                    <a:gd name="T1" fmla="*/ 67 h 68"/>
                    <a:gd name="T2" fmla="*/ 0 w 177"/>
                    <a:gd name="T3" fmla="*/ 48 h 68"/>
                    <a:gd name="T4" fmla="*/ 148 w 177"/>
                    <a:gd name="T5" fmla="*/ 0 h 68"/>
                    <a:gd name="T6" fmla="*/ 176 w 177"/>
                    <a:gd name="T7" fmla="*/ 13 h 68"/>
                    <a:gd name="T8" fmla="*/ 36 w 177"/>
                    <a:gd name="T9" fmla="*/ 67 h 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7" h="68">
                      <a:moveTo>
                        <a:pt x="36" y="67"/>
                      </a:moveTo>
                      <a:lnTo>
                        <a:pt x="0" y="48"/>
                      </a:lnTo>
                      <a:lnTo>
                        <a:pt x="148" y="0"/>
                      </a:lnTo>
                      <a:lnTo>
                        <a:pt x="176" y="13"/>
                      </a:lnTo>
                      <a:lnTo>
                        <a:pt x="36" y="67"/>
                      </a:lnTo>
                    </a:path>
                  </a:pathLst>
                </a:custGeom>
                <a:solidFill>
                  <a:srgbClr val="A0A0A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137436" name="Line 220">
                  <a:extLst>
                    <a:ext uri="{FF2B5EF4-FFF2-40B4-BE49-F238E27FC236}">
                      <a16:creationId xmlns:a16="http://schemas.microsoft.com/office/drawing/2014/main" id="{88744675-EC57-31E2-75F0-C861D22A394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966" y="880"/>
                  <a:ext cx="151" cy="53"/>
                </a:xfrm>
                <a:prstGeom prst="line">
                  <a:avLst/>
                </a:prstGeom>
                <a:noFill/>
                <a:ln w="12700">
                  <a:solidFill>
                    <a:srgbClr val="808080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IN"/>
                </a:p>
              </p:txBody>
            </p:sp>
            <p:sp>
              <p:nvSpPr>
                <p:cNvPr id="137437" name="Line 221">
                  <a:extLst>
                    <a:ext uri="{FF2B5EF4-FFF2-40B4-BE49-F238E27FC236}">
                      <a16:creationId xmlns:a16="http://schemas.microsoft.com/office/drawing/2014/main" id="{2A6ECA5F-85BB-0FDF-1EB8-4EC53036847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981" y="885"/>
                  <a:ext cx="146" cy="54"/>
                </a:xfrm>
                <a:prstGeom prst="line">
                  <a:avLst/>
                </a:prstGeom>
                <a:noFill/>
                <a:ln w="12700">
                  <a:solidFill>
                    <a:srgbClr val="808080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IN"/>
                </a:p>
              </p:txBody>
            </p:sp>
            <p:sp>
              <p:nvSpPr>
                <p:cNvPr id="137438" name="Line 222">
                  <a:extLst>
                    <a:ext uri="{FF2B5EF4-FFF2-40B4-BE49-F238E27FC236}">
                      <a16:creationId xmlns:a16="http://schemas.microsoft.com/office/drawing/2014/main" id="{F4EDFA7A-7631-DF04-458A-DBCC4D58050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990" y="889"/>
                  <a:ext cx="142" cy="55"/>
                </a:xfrm>
                <a:prstGeom prst="line">
                  <a:avLst/>
                </a:prstGeom>
                <a:noFill/>
                <a:ln w="12700">
                  <a:solidFill>
                    <a:srgbClr val="808080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IN"/>
                </a:p>
              </p:txBody>
            </p:sp>
            <p:sp>
              <p:nvSpPr>
                <p:cNvPr id="137439" name="Line 223">
                  <a:extLst>
                    <a:ext uri="{FF2B5EF4-FFF2-40B4-BE49-F238E27FC236}">
                      <a16:creationId xmlns:a16="http://schemas.microsoft.com/office/drawing/2014/main" id="{099AB7E6-2581-8500-8A15-A8B6728A9BA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011" y="898"/>
                  <a:ext cx="141" cy="57"/>
                </a:xfrm>
                <a:prstGeom prst="line">
                  <a:avLst/>
                </a:prstGeom>
                <a:noFill/>
                <a:ln w="12700">
                  <a:solidFill>
                    <a:srgbClr val="808080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IN"/>
                </a:p>
              </p:txBody>
            </p:sp>
            <p:sp>
              <p:nvSpPr>
                <p:cNvPr id="137440" name="Line 224">
                  <a:extLst>
                    <a:ext uri="{FF2B5EF4-FFF2-40B4-BE49-F238E27FC236}">
                      <a16:creationId xmlns:a16="http://schemas.microsoft.com/office/drawing/2014/main" id="{3516AD62-D902-6535-8392-3678E9DB3AE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023" y="905"/>
                  <a:ext cx="139" cy="57"/>
                </a:xfrm>
                <a:prstGeom prst="line">
                  <a:avLst/>
                </a:prstGeom>
                <a:noFill/>
                <a:ln w="12700">
                  <a:solidFill>
                    <a:srgbClr val="808080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IN"/>
                </a:p>
              </p:txBody>
            </p:sp>
            <p:sp>
              <p:nvSpPr>
                <p:cNvPr id="137441" name="Line 225">
                  <a:extLst>
                    <a:ext uri="{FF2B5EF4-FFF2-40B4-BE49-F238E27FC236}">
                      <a16:creationId xmlns:a16="http://schemas.microsoft.com/office/drawing/2014/main" id="{3BBB0BFC-5FCF-B977-3827-A600F6CC351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033" y="910"/>
                  <a:ext cx="140" cy="60"/>
                </a:xfrm>
                <a:prstGeom prst="line">
                  <a:avLst/>
                </a:prstGeom>
                <a:noFill/>
                <a:ln w="12700">
                  <a:solidFill>
                    <a:srgbClr val="808080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IN"/>
                </a:p>
              </p:txBody>
            </p:sp>
            <p:sp>
              <p:nvSpPr>
                <p:cNvPr id="137442" name="Line 226">
                  <a:extLst>
                    <a:ext uri="{FF2B5EF4-FFF2-40B4-BE49-F238E27FC236}">
                      <a16:creationId xmlns:a16="http://schemas.microsoft.com/office/drawing/2014/main" id="{D8CED92C-8BE9-B29F-9909-12648956546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048" y="916"/>
                  <a:ext cx="136" cy="60"/>
                </a:xfrm>
                <a:prstGeom prst="line">
                  <a:avLst/>
                </a:prstGeom>
                <a:noFill/>
                <a:ln w="12700">
                  <a:solidFill>
                    <a:srgbClr val="808080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IN"/>
                </a:p>
              </p:txBody>
            </p:sp>
            <p:sp>
              <p:nvSpPr>
                <p:cNvPr id="137443" name="Line 227">
                  <a:extLst>
                    <a:ext uri="{FF2B5EF4-FFF2-40B4-BE49-F238E27FC236}">
                      <a16:creationId xmlns:a16="http://schemas.microsoft.com/office/drawing/2014/main" id="{A6F22B94-93D0-B398-7A03-9EF1E02406A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061" y="923"/>
                  <a:ext cx="133" cy="60"/>
                </a:xfrm>
                <a:prstGeom prst="line">
                  <a:avLst/>
                </a:prstGeom>
                <a:noFill/>
                <a:ln w="12700">
                  <a:solidFill>
                    <a:srgbClr val="808080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IN"/>
                </a:p>
              </p:txBody>
            </p:sp>
            <p:sp>
              <p:nvSpPr>
                <p:cNvPr id="137444" name="Line 228">
                  <a:extLst>
                    <a:ext uri="{FF2B5EF4-FFF2-40B4-BE49-F238E27FC236}">
                      <a16:creationId xmlns:a16="http://schemas.microsoft.com/office/drawing/2014/main" id="{C49ADED4-B2FB-3384-7FE6-2A0286F2D7B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015" y="944"/>
                  <a:ext cx="73" cy="41"/>
                </a:xfrm>
                <a:prstGeom prst="line">
                  <a:avLst/>
                </a:prstGeom>
                <a:noFill/>
                <a:ln w="12700">
                  <a:solidFill>
                    <a:srgbClr val="808080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IN"/>
                </a:p>
              </p:txBody>
            </p:sp>
            <p:sp>
              <p:nvSpPr>
                <p:cNvPr id="137445" name="Line 229">
                  <a:extLst>
                    <a:ext uri="{FF2B5EF4-FFF2-40B4-BE49-F238E27FC236}">
                      <a16:creationId xmlns:a16="http://schemas.microsoft.com/office/drawing/2014/main" id="{C2628607-D3FD-889E-897F-8F05AECB8DF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031" y="938"/>
                  <a:ext cx="72" cy="39"/>
                </a:xfrm>
                <a:prstGeom prst="line">
                  <a:avLst/>
                </a:prstGeom>
                <a:noFill/>
                <a:ln w="12700">
                  <a:solidFill>
                    <a:srgbClr val="808080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IN"/>
                </a:p>
              </p:txBody>
            </p:sp>
            <p:sp>
              <p:nvSpPr>
                <p:cNvPr id="137446" name="Line 230">
                  <a:extLst>
                    <a:ext uri="{FF2B5EF4-FFF2-40B4-BE49-F238E27FC236}">
                      <a16:creationId xmlns:a16="http://schemas.microsoft.com/office/drawing/2014/main" id="{86F9BE36-857F-CF1B-FB66-BB2BAE00570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062" y="927"/>
                  <a:ext cx="69" cy="38"/>
                </a:xfrm>
                <a:prstGeom prst="line">
                  <a:avLst/>
                </a:prstGeom>
                <a:noFill/>
                <a:ln w="12700">
                  <a:solidFill>
                    <a:srgbClr val="808080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IN"/>
                </a:p>
              </p:txBody>
            </p:sp>
            <p:sp>
              <p:nvSpPr>
                <p:cNvPr id="137447" name="Line 231">
                  <a:extLst>
                    <a:ext uri="{FF2B5EF4-FFF2-40B4-BE49-F238E27FC236}">
                      <a16:creationId xmlns:a16="http://schemas.microsoft.com/office/drawing/2014/main" id="{281E506C-8DA2-144D-17D2-DB56EDBA2AD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079" y="919"/>
                  <a:ext cx="68" cy="37"/>
                </a:xfrm>
                <a:prstGeom prst="line">
                  <a:avLst/>
                </a:prstGeom>
                <a:noFill/>
                <a:ln w="12700">
                  <a:solidFill>
                    <a:srgbClr val="808080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IN"/>
                </a:p>
              </p:txBody>
            </p:sp>
            <p:sp>
              <p:nvSpPr>
                <p:cNvPr id="137448" name="Line 232">
                  <a:extLst>
                    <a:ext uri="{FF2B5EF4-FFF2-40B4-BE49-F238E27FC236}">
                      <a16:creationId xmlns:a16="http://schemas.microsoft.com/office/drawing/2014/main" id="{116AA212-7E7D-2CC4-DCFF-47099855CE3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094" y="914"/>
                  <a:ext cx="67" cy="38"/>
                </a:xfrm>
                <a:prstGeom prst="line">
                  <a:avLst/>
                </a:prstGeom>
                <a:noFill/>
                <a:ln w="12700">
                  <a:solidFill>
                    <a:srgbClr val="808080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IN"/>
                </a:p>
              </p:txBody>
            </p:sp>
            <p:sp>
              <p:nvSpPr>
                <p:cNvPr id="137449" name="Line 233">
                  <a:extLst>
                    <a:ext uri="{FF2B5EF4-FFF2-40B4-BE49-F238E27FC236}">
                      <a16:creationId xmlns:a16="http://schemas.microsoft.com/office/drawing/2014/main" id="{11EDDFAF-948D-6A37-4FA1-DB8BA7834E9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110" y="908"/>
                  <a:ext cx="64" cy="35"/>
                </a:xfrm>
                <a:prstGeom prst="line">
                  <a:avLst/>
                </a:prstGeom>
                <a:noFill/>
                <a:ln w="12700">
                  <a:solidFill>
                    <a:srgbClr val="808080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IN"/>
                </a:p>
              </p:txBody>
            </p:sp>
            <p:sp>
              <p:nvSpPr>
                <p:cNvPr id="137450" name="Line 234">
                  <a:extLst>
                    <a:ext uri="{FF2B5EF4-FFF2-40B4-BE49-F238E27FC236}">
                      <a16:creationId xmlns:a16="http://schemas.microsoft.com/office/drawing/2014/main" id="{E97319B8-16B9-F061-D29B-EA4C77A9C1A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125" y="902"/>
                  <a:ext cx="66" cy="34"/>
                </a:xfrm>
                <a:prstGeom prst="line">
                  <a:avLst/>
                </a:prstGeom>
                <a:noFill/>
                <a:ln w="12700">
                  <a:solidFill>
                    <a:srgbClr val="808080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IN"/>
                </a:p>
              </p:txBody>
            </p:sp>
            <p:sp>
              <p:nvSpPr>
                <p:cNvPr id="137451" name="Line 235">
                  <a:extLst>
                    <a:ext uri="{FF2B5EF4-FFF2-40B4-BE49-F238E27FC236}">
                      <a16:creationId xmlns:a16="http://schemas.microsoft.com/office/drawing/2014/main" id="{B18211CD-0BF5-AEBF-707A-C1D9AC2DBAF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984" y="920"/>
                  <a:ext cx="35" cy="19"/>
                </a:xfrm>
                <a:prstGeom prst="line">
                  <a:avLst/>
                </a:prstGeom>
                <a:noFill/>
                <a:ln w="12700">
                  <a:solidFill>
                    <a:srgbClr val="808080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IN"/>
                </a:p>
              </p:txBody>
            </p:sp>
            <p:sp>
              <p:nvSpPr>
                <p:cNvPr id="137452" name="Line 236">
                  <a:extLst>
                    <a:ext uri="{FF2B5EF4-FFF2-40B4-BE49-F238E27FC236}">
                      <a16:creationId xmlns:a16="http://schemas.microsoft.com/office/drawing/2014/main" id="{FADBC05A-A0A8-0404-0353-372E3D07CAB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009" y="914"/>
                  <a:ext cx="32" cy="18"/>
                </a:xfrm>
                <a:prstGeom prst="line">
                  <a:avLst/>
                </a:prstGeom>
                <a:noFill/>
                <a:ln w="12700">
                  <a:solidFill>
                    <a:srgbClr val="808080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IN"/>
                </a:p>
              </p:txBody>
            </p:sp>
            <p:sp>
              <p:nvSpPr>
                <p:cNvPr id="137453" name="Line 237">
                  <a:extLst>
                    <a:ext uri="{FF2B5EF4-FFF2-40B4-BE49-F238E27FC236}">
                      <a16:creationId xmlns:a16="http://schemas.microsoft.com/office/drawing/2014/main" id="{D88B04FD-0D38-B58F-EE3D-B60EEEDB101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027" y="907"/>
                  <a:ext cx="34" cy="18"/>
                </a:xfrm>
                <a:prstGeom prst="line">
                  <a:avLst/>
                </a:prstGeom>
                <a:noFill/>
                <a:ln w="12700">
                  <a:solidFill>
                    <a:srgbClr val="808080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IN"/>
                </a:p>
              </p:txBody>
            </p:sp>
            <p:sp>
              <p:nvSpPr>
                <p:cNvPr id="137454" name="Line 238">
                  <a:extLst>
                    <a:ext uri="{FF2B5EF4-FFF2-40B4-BE49-F238E27FC236}">
                      <a16:creationId xmlns:a16="http://schemas.microsoft.com/office/drawing/2014/main" id="{72D8D292-6596-2EF0-457B-BA016EBCB37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047" y="898"/>
                  <a:ext cx="34" cy="17"/>
                </a:xfrm>
                <a:prstGeom prst="line">
                  <a:avLst/>
                </a:prstGeom>
                <a:noFill/>
                <a:ln w="12700">
                  <a:solidFill>
                    <a:srgbClr val="808080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IN"/>
                </a:p>
              </p:txBody>
            </p:sp>
            <p:sp>
              <p:nvSpPr>
                <p:cNvPr id="137455" name="Line 239">
                  <a:extLst>
                    <a:ext uri="{FF2B5EF4-FFF2-40B4-BE49-F238E27FC236}">
                      <a16:creationId xmlns:a16="http://schemas.microsoft.com/office/drawing/2014/main" id="{D4E1AA4F-F1C7-229B-749A-7223C19864E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070" y="891"/>
                  <a:ext cx="30" cy="17"/>
                </a:xfrm>
                <a:prstGeom prst="line">
                  <a:avLst/>
                </a:prstGeom>
                <a:noFill/>
                <a:ln w="12700">
                  <a:solidFill>
                    <a:srgbClr val="808080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IN"/>
                </a:p>
              </p:txBody>
            </p:sp>
            <p:sp>
              <p:nvSpPr>
                <p:cNvPr id="137456" name="Line 240">
                  <a:extLst>
                    <a:ext uri="{FF2B5EF4-FFF2-40B4-BE49-F238E27FC236}">
                      <a16:creationId xmlns:a16="http://schemas.microsoft.com/office/drawing/2014/main" id="{CF076408-83E5-ECC9-11A1-DD0600F24A5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092" y="886"/>
                  <a:ext cx="29" cy="16"/>
                </a:xfrm>
                <a:prstGeom prst="line">
                  <a:avLst/>
                </a:prstGeom>
                <a:noFill/>
                <a:ln w="12700">
                  <a:solidFill>
                    <a:srgbClr val="808080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IN"/>
                </a:p>
              </p:txBody>
            </p:sp>
          </p:grpSp>
        </p:grpSp>
      </p:grpSp>
      <p:graphicFrame>
        <p:nvGraphicFramePr>
          <p:cNvPr id="137457" name="Object 241">
            <a:extLst>
              <a:ext uri="{FF2B5EF4-FFF2-40B4-BE49-F238E27FC236}">
                <a16:creationId xmlns:a16="http://schemas.microsoft.com/office/drawing/2014/main" id="{D3C52BE1-6E06-F08D-CF32-555B5B09E1B5}"/>
              </a:ext>
            </a:extLst>
          </p:cNvPr>
          <p:cNvGraphicFramePr>
            <a:graphicFrameLocks/>
          </p:cNvGraphicFramePr>
          <p:nvPr/>
        </p:nvGraphicFramePr>
        <p:xfrm>
          <a:off x="5078413" y="1146175"/>
          <a:ext cx="477837" cy="731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Art" r:id="rId3" imgW="2387520" imgH="3660480" progId="MS_ClipArt_Gallery.2">
                  <p:embed/>
                </p:oleObj>
              </mc:Choice>
              <mc:Fallback>
                <p:oleObj name="ClipArt" r:id="rId3" imgW="2387520" imgH="3660480" progId="MS_ClipArt_Gallery.2">
                  <p:embed/>
                  <p:pic>
                    <p:nvPicPr>
                      <p:cNvPr id="137457" name="Object 241">
                        <a:extLst>
                          <a:ext uri="{FF2B5EF4-FFF2-40B4-BE49-F238E27FC236}">
                            <a16:creationId xmlns:a16="http://schemas.microsoft.com/office/drawing/2014/main" id="{D3C52BE1-6E06-F08D-CF32-555B5B09E1B5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78413" y="1146175"/>
                        <a:ext cx="477837" cy="731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4800" dirty="0">
                <a:solidFill>
                  <a:srgbClr val="C00000"/>
                </a:solidFill>
              </a:rPr>
              <a:t>Course details</a:t>
            </a:r>
            <a:endParaRPr lang="en-IN" sz="4800" dirty="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56184"/>
            <a:ext cx="8229600" cy="5069160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C00000"/>
                </a:solidFill>
              </a:rPr>
              <a:t>LTP – 3 0 0 [Three lecturer/week]</a:t>
            </a:r>
          </a:p>
          <a:p>
            <a:r>
              <a:rPr lang="en-US" sz="4000" b="1" dirty="0">
                <a:solidFill>
                  <a:srgbClr val="FF0000"/>
                </a:solidFill>
              </a:rPr>
              <a:t>Text Book</a:t>
            </a:r>
          </a:p>
          <a:p>
            <a:pPr algn="l"/>
            <a:r>
              <a:rPr lang="en-US" sz="1800" b="0" i="0" u="none" strike="noStrike" baseline="0" dirty="0">
                <a:latin typeface="Verdana" panose="020B0604030504040204" pitchFamily="34" charset="0"/>
              </a:rPr>
              <a:t>DATA MINING: CONCEPTS AND TECHNIQUES by JAWEI HAN, MICHELINE KAMBER AND </a:t>
            </a:r>
            <a:r>
              <a:rPr lang="en-IN" sz="1800" b="0" i="0" u="none" strike="noStrike" baseline="0" dirty="0">
                <a:latin typeface="Verdana" panose="020B0604030504040204" pitchFamily="34" charset="0"/>
              </a:rPr>
              <a:t>JIAN PE, MORGAN KAUFMANN</a:t>
            </a:r>
          </a:p>
          <a:p>
            <a:pPr algn="l"/>
            <a:r>
              <a:rPr lang="en-US" b="1" dirty="0">
                <a:solidFill>
                  <a:srgbClr val="FF0000"/>
                </a:solidFill>
              </a:rPr>
              <a:t>Reference Book</a:t>
            </a:r>
          </a:p>
          <a:p>
            <a:pPr algn="l"/>
            <a:r>
              <a:rPr lang="en-US" sz="1800" b="0" i="0" u="none" strike="noStrike" baseline="0" dirty="0">
                <a:latin typeface="Verdana" panose="020B0604030504040204" pitchFamily="34" charset="0"/>
              </a:rPr>
              <a:t>INTRODUCTION TO DATA MINING by PANG-NING TAN , MICHAEL STEINBACH , VIPIN </a:t>
            </a:r>
            <a:r>
              <a:rPr lang="en-IN" sz="1800" b="0" i="0" u="none" strike="noStrike" baseline="0" dirty="0">
                <a:latin typeface="Verdana" panose="020B0604030504040204" pitchFamily="34" charset="0"/>
              </a:rPr>
              <a:t>KUMAR, PEARSON</a:t>
            </a:r>
            <a:endParaRPr lang="en-IN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611560" y="1268760"/>
            <a:ext cx="7056784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89565272"/>
              </p:ext>
            </p:extLst>
          </p:nvPr>
        </p:nvGraphicFramePr>
        <p:xfrm>
          <a:off x="7391400" y="85725"/>
          <a:ext cx="1676400" cy="679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13937020" imgH="5409524" progId="">
                  <p:embed/>
                </p:oleObj>
              </mc:Choice>
              <mc:Fallback>
                <p:oleObj r:id="rId2" imgW="13937020" imgH="5409524" progId="">
                  <p:embed/>
                  <p:pic>
                    <p:nvPicPr>
                      <p:cNvPr id="0" name="Picture 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91400" y="85725"/>
                        <a:ext cx="1676400" cy="679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964725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Rectangle 2">
            <a:extLst>
              <a:ext uri="{FF2B5EF4-FFF2-40B4-BE49-F238E27FC236}">
                <a16:creationId xmlns:a16="http://schemas.microsoft.com/office/drawing/2014/main" id="{3AF38824-56D4-F94C-66D1-B2416A5E83A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09600" y="533400"/>
            <a:ext cx="8229600" cy="914400"/>
          </a:xfrm>
        </p:spPr>
        <p:txBody>
          <a:bodyPr/>
          <a:lstStyle/>
          <a:p>
            <a:r>
              <a:rPr lang="en-US" altLang="en-US"/>
              <a:t>The Traditional Research Approach</a:t>
            </a:r>
          </a:p>
        </p:txBody>
      </p:sp>
      <p:sp>
        <p:nvSpPr>
          <p:cNvPr id="138243" name="Rectangle 3">
            <a:extLst>
              <a:ext uri="{FF2B5EF4-FFF2-40B4-BE49-F238E27FC236}">
                <a16:creationId xmlns:a16="http://schemas.microsoft.com/office/drawing/2014/main" id="{FB9A86C0-6C6E-B2AD-D76B-C6179851AD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96963" y="5843588"/>
            <a:ext cx="7493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 algn="ctr"/>
            <a:r>
              <a:rPr lang="en-US" altLang="en-US" sz="1600">
                <a:solidFill>
                  <a:schemeClr val="tx1"/>
                </a:solidFill>
                <a:latin typeface="Arial Rounded MT Bold" panose="020F0704030504030204" pitchFamily="34" charset="0"/>
              </a:rPr>
              <a:t>Source</a:t>
            </a:r>
          </a:p>
        </p:txBody>
      </p:sp>
      <p:grpSp>
        <p:nvGrpSpPr>
          <p:cNvPr id="138244" name="Group 4">
            <a:extLst>
              <a:ext uri="{FF2B5EF4-FFF2-40B4-BE49-F238E27FC236}">
                <a16:creationId xmlns:a16="http://schemas.microsoft.com/office/drawing/2014/main" id="{2CB21AA3-4A52-3424-6BD4-CE77CEA65F47}"/>
              </a:ext>
            </a:extLst>
          </p:cNvPr>
          <p:cNvGrpSpPr>
            <a:grpSpLocks/>
          </p:cNvGrpSpPr>
          <p:nvPr/>
        </p:nvGrpSpPr>
        <p:grpSpPr bwMode="auto">
          <a:xfrm>
            <a:off x="1171575" y="5181600"/>
            <a:ext cx="601663" cy="606425"/>
            <a:chOff x="723" y="3038"/>
            <a:chExt cx="379" cy="382"/>
          </a:xfrm>
        </p:grpSpPr>
        <p:sp>
          <p:nvSpPr>
            <p:cNvPr id="138245" name="Rectangle 5">
              <a:extLst>
                <a:ext uri="{FF2B5EF4-FFF2-40B4-BE49-F238E27FC236}">
                  <a16:creationId xmlns:a16="http://schemas.microsoft.com/office/drawing/2014/main" id="{CB988CDA-5EC0-B100-9528-D3ABAFD2EC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3" y="3094"/>
              <a:ext cx="376" cy="274"/>
            </a:xfrm>
            <a:prstGeom prst="rect">
              <a:avLst/>
            </a:prstGeom>
            <a:gradFill rotWithShape="0">
              <a:gsLst>
                <a:gs pos="0">
                  <a:srgbClr val="33CC33"/>
                </a:gs>
                <a:gs pos="50000">
                  <a:srgbClr val="33CC33">
                    <a:gamma/>
                    <a:tint val="80000"/>
                    <a:invGamma/>
                  </a:srgbClr>
                </a:gs>
                <a:gs pos="100000">
                  <a:srgbClr val="33CC33"/>
                </a:gs>
              </a:gsLst>
              <a:lin ang="0" scaled="1"/>
            </a:gradFill>
            <a:ln w="12700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grpSp>
          <p:nvGrpSpPr>
            <p:cNvPr id="138246" name="Group 6">
              <a:extLst>
                <a:ext uri="{FF2B5EF4-FFF2-40B4-BE49-F238E27FC236}">
                  <a16:creationId xmlns:a16="http://schemas.microsoft.com/office/drawing/2014/main" id="{2DD438B1-3A72-2682-CD11-BDC69D9D920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24" y="3038"/>
              <a:ext cx="378" cy="382"/>
              <a:chOff x="724" y="3038"/>
              <a:chExt cx="378" cy="382"/>
            </a:xfrm>
          </p:grpSpPr>
          <p:sp>
            <p:nvSpPr>
              <p:cNvPr id="138247" name="Line 7">
                <a:extLst>
                  <a:ext uri="{FF2B5EF4-FFF2-40B4-BE49-F238E27FC236}">
                    <a16:creationId xmlns:a16="http://schemas.microsoft.com/office/drawing/2014/main" id="{3C4EE699-303F-4838-606A-A6AAB97CC53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24" y="3087"/>
                <a:ext cx="0" cy="29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/>
              </a:p>
            </p:txBody>
          </p:sp>
          <p:sp>
            <p:nvSpPr>
              <p:cNvPr id="138248" name="Line 8">
                <a:extLst>
                  <a:ext uri="{FF2B5EF4-FFF2-40B4-BE49-F238E27FC236}">
                    <a16:creationId xmlns:a16="http://schemas.microsoft.com/office/drawing/2014/main" id="{4E68DA70-7342-524A-FC6F-EE875DBA998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02" y="3089"/>
                <a:ext cx="0" cy="29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/>
              </a:p>
            </p:txBody>
          </p:sp>
          <p:sp>
            <p:nvSpPr>
              <p:cNvPr id="138249" name="Oval 9">
                <a:extLst>
                  <a:ext uri="{FF2B5EF4-FFF2-40B4-BE49-F238E27FC236}">
                    <a16:creationId xmlns:a16="http://schemas.microsoft.com/office/drawing/2014/main" id="{094BE5B3-1886-AF1F-FB52-D042D5F648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5" y="3038"/>
                <a:ext cx="376" cy="90"/>
              </a:xfrm>
              <a:prstGeom prst="ellipse">
                <a:avLst/>
              </a:prstGeom>
              <a:gradFill rotWithShape="0">
                <a:gsLst>
                  <a:gs pos="0">
                    <a:srgbClr val="33CC33"/>
                  </a:gs>
                  <a:gs pos="50000">
                    <a:srgbClr val="33CC33">
                      <a:gamma/>
                      <a:tint val="80000"/>
                      <a:invGamma/>
                    </a:srgbClr>
                  </a:gs>
                  <a:gs pos="100000">
                    <a:srgbClr val="33CC33"/>
                  </a:gs>
                </a:gsLst>
                <a:lin ang="0" scaled="1"/>
              </a:gra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/>
              </a:p>
            </p:txBody>
          </p:sp>
          <p:sp>
            <p:nvSpPr>
              <p:cNvPr id="138250" name="Oval 10">
                <a:extLst>
                  <a:ext uri="{FF2B5EF4-FFF2-40B4-BE49-F238E27FC236}">
                    <a16:creationId xmlns:a16="http://schemas.microsoft.com/office/drawing/2014/main" id="{28111DAE-0FFB-D955-AE05-069E3FDA62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5" y="3331"/>
                <a:ext cx="376" cy="89"/>
              </a:xfrm>
              <a:prstGeom prst="ellipse">
                <a:avLst/>
              </a:prstGeom>
              <a:gradFill rotWithShape="0">
                <a:gsLst>
                  <a:gs pos="0">
                    <a:srgbClr val="33CC33"/>
                  </a:gs>
                  <a:gs pos="50000">
                    <a:srgbClr val="33CC33">
                      <a:gamma/>
                      <a:tint val="80000"/>
                      <a:invGamma/>
                    </a:srgbClr>
                  </a:gs>
                  <a:gs pos="100000">
                    <a:srgbClr val="33CC33"/>
                  </a:gs>
                </a:gsLst>
                <a:lin ang="0" scaled="1"/>
              </a:gra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/>
              </a:p>
            </p:txBody>
          </p:sp>
        </p:grpSp>
      </p:grpSp>
      <p:sp>
        <p:nvSpPr>
          <p:cNvPr id="138251" name="Rectangle 11">
            <a:extLst>
              <a:ext uri="{FF2B5EF4-FFF2-40B4-BE49-F238E27FC236}">
                <a16:creationId xmlns:a16="http://schemas.microsoft.com/office/drawing/2014/main" id="{AA95851E-C350-AF61-44A6-98B91DAA4A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40563" y="5843588"/>
            <a:ext cx="7493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 algn="ctr"/>
            <a:r>
              <a:rPr lang="en-US" altLang="en-US" sz="1600">
                <a:solidFill>
                  <a:schemeClr val="tx1"/>
                </a:solidFill>
                <a:latin typeface="Arial Rounded MT Bold" panose="020F0704030504030204" pitchFamily="34" charset="0"/>
              </a:rPr>
              <a:t>Source</a:t>
            </a:r>
          </a:p>
        </p:txBody>
      </p:sp>
      <p:grpSp>
        <p:nvGrpSpPr>
          <p:cNvPr id="138252" name="Group 12">
            <a:extLst>
              <a:ext uri="{FF2B5EF4-FFF2-40B4-BE49-F238E27FC236}">
                <a16:creationId xmlns:a16="http://schemas.microsoft.com/office/drawing/2014/main" id="{4B17CE50-E077-8AE2-E309-8099F708BC45}"/>
              </a:ext>
            </a:extLst>
          </p:cNvPr>
          <p:cNvGrpSpPr>
            <a:grpSpLocks/>
          </p:cNvGrpSpPr>
          <p:nvPr/>
        </p:nvGrpSpPr>
        <p:grpSpPr bwMode="auto">
          <a:xfrm>
            <a:off x="7115175" y="5181600"/>
            <a:ext cx="601663" cy="606425"/>
            <a:chOff x="4467" y="3038"/>
            <a:chExt cx="379" cy="382"/>
          </a:xfrm>
        </p:grpSpPr>
        <p:sp>
          <p:nvSpPr>
            <p:cNvPr id="138253" name="Rectangle 13">
              <a:extLst>
                <a:ext uri="{FF2B5EF4-FFF2-40B4-BE49-F238E27FC236}">
                  <a16:creationId xmlns:a16="http://schemas.microsoft.com/office/drawing/2014/main" id="{AFD2A44C-E39C-C21F-CAAD-063EE5FC8D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67" y="3094"/>
              <a:ext cx="376" cy="274"/>
            </a:xfrm>
            <a:prstGeom prst="rect">
              <a:avLst/>
            </a:prstGeom>
            <a:gradFill rotWithShape="0">
              <a:gsLst>
                <a:gs pos="0">
                  <a:srgbClr val="33CC33"/>
                </a:gs>
                <a:gs pos="50000">
                  <a:srgbClr val="33CC33">
                    <a:gamma/>
                    <a:tint val="80000"/>
                    <a:invGamma/>
                  </a:srgbClr>
                </a:gs>
                <a:gs pos="100000">
                  <a:srgbClr val="33CC33"/>
                </a:gs>
              </a:gsLst>
              <a:lin ang="0" scaled="1"/>
            </a:gradFill>
            <a:ln w="12700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grpSp>
          <p:nvGrpSpPr>
            <p:cNvPr id="138254" name="Group 14">
              <a:extLst>
                <a:ext uri="{FF2B5EF4-FFF2-40B4-BE49-F238E27FC236}">
                  <a16:creationId xmlns:a16="http://schemas.microsoft.com/office/drawing/2014/main" id="{01DB7803-1887-E5FB-2F3A-8773BF18E9E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68" y="3038"/>
              <a:ext cx="378" cy="382"/>
              <a:chOff x="4468" y="3038"/>
              <a:chExt cx="378" cy="382"/>
            </a:xfrm>
          </p:grpSpPr>
          <p:sp>
            <p:nvSpPr>
              <p:cNvPr id="138255" name="Line 15">
                <a:extLst>
                  <a:ext uri="{FF2B5EF4-FFF2-40B4-BE49-F238E27FC236}">
                    <a16:creationId xmlns:a16="http://schemas.microsoft.com/office/drawing/2014/main" id="{6E4F7988-5CE8-1353-5A27-4E8CC08F39F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68" y="3087"/>
                <a:ext cx="0" cy="29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/>
              </a:p>
            </p:txBody>
          </p:sp>
          <p:sp>
            <p:nvSpPr>
              <p:cNvPr id="138256" name="Line 16">
                <a:extLst>
                  <a:ext uri="{FF2B5EF4-FFF2-40B4-BE49-F238E27FC236}">
                    <a16:creationId xmlns:a16="http://schemas.microsoft.com/office/drawing/2014/main" id="{BA6EA091-A84A-AD2B-5D97-44A44B86E83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46" y="3089"/>
                <a:ext cx="0" cy="29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/>
              </a:p>
            </p:txBody>
          </p:sp>
          <p:sp>
            <p:nvSpPr>
              <p:cNvPr id="138257" name="Oval 17">
                <a:extLst>
                  <a:ext uri="{FF2B5EF4-FFF2-40B4-BE49-F238E27FC236}">
                    <a16:creationId xmlns:a16="http://schemas.microsoft.com/office/drawing/2014/main" id="{4FF54DB9-0CEB-178A-70F6-EA5DFF5CC3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69" y="3038"/>
                <a:ext cx="376" cy="90"/>
              </a:xfrm>
              <a:prstGeom prst="ellipse">
                <a:avLst/>
              </a:prstGeom>
              <a:gradFill rotWithShape="0">
                <a:gsLst>
                  <a:gs pos="0">
                    <a:srgbClr val="33CC33"/>
                  </a:gs>
                  <a:gs pos="50000">
                    <a:srgbClr val="33CC33">
                      <a:gamma/>
                      <a:tint val="80000"/>
                      <a:invGamma/>
                    </a:srgbClr>
                  </a:gs>
                  <a:gs pos="100000">
                    <a:srgbClr val="33CC33"/>
                  </a:gs>
                </a:gsLst>
                <a:lin ang="0" scaled="1"/>
              </a:gra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/>
              </a:p>
            </p:txBody>
          </p:sp>
          <p:sp>
            <p:nvSpPr>
              <p:cNvPr id="138258" name="Oval 18">
                <a:extLst>
                  <a:ext uri="{FF2B5EF4-FFF2-40B4-BE49-F238E27FC236}">
                    <a16:creationId xmlns:a16="http://schemas.microsoft.com/office/drawing/2014/main" id="{A676F206-F157-F281-3B07-71611C2FD9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69" y="3331"/>
                <a:ext cx="376" cy="89"/>
              </a:xfrm>
              <a:prstGeom prst="ellipse">
                <a:avLst/>
              </a:prstGeom>
              <a:gradFill rotWithShape="0">
                <a:gsLst>
                  <a:gs pos="0">
                    <a:srgbClr val="33CC33"/>
                  </a:gs>
                  <a:gs pos="50000">
                    <a:srgbClr val="33CC33">
                      <a:gamma/>
                      <a:tint val="80000"/>
                      <a:invGamma/>
                    </a:srgbClr>
                  </a:gs>
                  <a:gs pos="100000">
                    <a:srgbClr val="33CC33"/>
                  </a:gs>
                </a:gsLst>
                <a:lin ang="0" scaled="1"/>
              </a:gra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/>
              </a:p>
            </p:txBody>
          </p:sp>
        </p:grpSp>
      </p:grpSp>
      <p:sp>
        <p:nvSpPr>
          <p:cNvPr id="138259" name="Rectangle 19">
            <a:extLst>
              <a:ext uri="{FF2B5EF4-FFF2-40B4-BE49-F238E27FC236}">
                <a16:creationId xmlns:a16="http://schemas.microsoft.com/office/drawing/2014/main" id="{020BDA8E-064A-5820-E1D9-7A8C7C5AC5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06763" y="5843588"/>
            <a:ext cx="7493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 algn="ctr"/>
            <a:r>
              <a:rPr lang="en-US" altLang="en-US" sz="1600">
                <a:solidFill>
                  <a:schemeClr val="tx1"/>
                </a:solidFill>
                <a:latin typeface="Arial Rounded MT Bold" panose="020F0704030504030204" pitchFamily="34" charset="0"/>
              </a:rPr>
              <a:t>Source</a:t>
            </a:r>
          </a:p>
        </p:txBody>
      </p:sp>
      <p:sp>
        <p:nvSpPr>
          <p:cNvPr id="138260" name="Rectangle 20">
            <a:extLst>
              <a:ext uri="{FF2B5EF4-FFF2-40B4-BE49-F238E27FC236}">
                <a16:creationId xmlns:a16="http://schemas.microsoft.com/office/drawing/2014/main" id="{ADC400D7-95EC-6500-023B-5229DBF022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81375" y="5270500"/>
            <a:ext cx="596900" cy="434975"/>
          </a:xfrm>
          <a:prstGeom prst="rect">
            <a:avLst/>
          </a:prstGeom>
          <a:gradFill rotWithShape="0">
            <a:gsLst>
              <a:gs pos="0">
                <a:srgbClr val="33CC33"/>
              </a:gs>
              <a:gs pos="50000">
                <a:srgbClr val="33CC33">
                  <a:gamma/>
                  <a:tint val="80000"/>
                  <a:invGamma/>
                </a:srgbClr>
              </a:gs>
              <a:gs pos="100000">
                <a:srgbClr val="33CC33"/>
              </a:gs>
            </a:gsLst>
            <a:lin ang="0" scaled="1"/>
          </a:gradFill>
          <a:ln w="12700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grpSp>
        <p:nvGrpSpPr>
          <p:cNvPr id="138261" name="Group 21">
            <a:extLst>
              <a:ext uri="{FF2B5EF4-FFF2-40B4-BE49-F238E27FC236}">
                <a16:creationId xmlns:a16="http://schemas.microsoft.com/office/drawing/2014/main" id="{4ED7D88C-3DA5-88E1-8A3E-9C1E13BACD2F}"/>
              </a:ext>
            </a:extLst>
          </p:cNvPr>
          <p:cNvGrpSpPr>
            <a:grpSpLocks/>
          </p:cNvGrpSpPr>
          <p:nvPr/>
        </p:nvGrpSpPr>
        <p:grpSpPr bwMode="auto">
          <a:xfrm>
            <a:off x="3382963" y="5181600"/>
            <a:ext cx="600075" cy="606425"/>
            <a:chOff x="2116" y="3038"/>
            <a:chExt cx="378" cy="382"/>
          </a:xfrm>
        </p:grpSpPr>
        <p:sp>
          <p:nvSpPr>
            <p:cNvPr id="138262" name="Line 22">
              <a:extLst>
                <a:ext uri="{FF2B5EF4-FFF2-40B4-BE49-F238E27FC236}">
                  <a16:creationId xmlns:a16="http://schemas.microsoft.com/office/drawing/2014/main" id="{3D27FFC4-C8D5-D7C9-242D-9F876E08AA9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16" y="3087"/>
              <a:ext cx="0" cy="2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38263" name="Line 23">
              <a:extLst>
                <a:ext uri="{FF2B5EF4-FFF2-40B4-BE49-F238E27FC236}">
                  <a16:creationId xmlns:a16="http://schemas.microsoft.com/office/drawing/2014/main" id="{F2B6E053-0574-39EB-CF2D-6DA0438E306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94" y="3089"/>
              <a:ext cx="0" cy="2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38264" name="Oval 24">
              <a:extLst>
                <a:ext uri="{FF2B5EF4-FFF2-40B4-BE49-F238E27FC236}">
                  <a16:creationId xmlns:a16="http://schemas.microsoft.com/office/drawing/2014/main" id="{3CD4A9AB-9411-A049-4238-C3B6C68B1C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7" y="3038"/>
              <a:ext cx="376" cy="90"/>
            </a:xfrm>
            <a:prstGeom prst="ellipse">
              <a:avLst/>
            </a:prstGeom>
            <a:gradFill rotWithShape="0">
              <a:gsLst>
                <a:gs pos="0">
                  <a:srgbClr val="33CC33"/>
                </a:gs>
                <a:gs pos="50000">
                  <a:srgbClr val="33CC33">
                    <a:gamma/>
                    <a:tint val="80000"/>
                    <a:invGamma/>
                  </a:srgbClr>
                </a:gs>
                <a:gs pos="100000">
                  <a:srgbClr val="33CC33"/>
                </a:gs>
              </a:gsLst>
              <a:lin ang="0" scaled="1"/>
            </a:gra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38265" name="Oval 25">
              <a:extLst>
                <a:ext uri="{FF2B5EF4-FFF2-40B4-BE49-F238E27FC236}">
                  <a16:creationId xmlns:a16="http://schemas.microsoft.com/office/drawing/2014/main" id="{8163EC6F-C7E4-E41A-E59C-080EE10F1C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7" y="3331"/>
              <a:ext cx="376" cy="89"/>
            </a:xfrm>
            <a:prstGeom prst="ellipse">
              <a:avLst/>
            </a:prstGeom>
            <a:gradFill rotWithShape="0">
              <a:gsLst>
                <a:gs pos="0">
                  <a:srgbClr val="33CC33"/>
                </a:gs>
                <a:gs pos="50000">
                  <a:srgbClr val="33CC33">
                    <a:gamma/>
                    <a:tint val="80000"/>
                    <a:invGamma/>
                  </a:srgbClr>
                </a:gs>
                <a:gs pos="100000">
                  <a:srgbClr val="33CC33"/>
                </a:gs>
              </a:gsLst>
              <a:lin ang="0" scaled="1"/>
            </a:gra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sp>
        <p:nvSpPr>
          <p:cNvPr id="138266" name="Rectangle 26">
            <a:extLst>
              <a:ext uri="{FF2B5EF4-FFF2-40B4-BE49-F238E27FC236}">
                <a16:creationId xmlns:a16="http://schemas.microsoft.com/office/drawing/2014/main" id="{0900873B-9A96-99C7-9729-8EEC64487E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11750" y="5387975"/>
            <a:ext cx="69215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r>
              <a:rPr lang="en-US" altLang="en-US" sz="3200" b="1">
                <a:solidFill>
                  <a:schemeClr val="tx1"/>
                </a:solidFill>
                <a:latin typeface="Times New Roman" panose="02020603050405020304" pitchFamily="18" charset="0"/>
              </a:rPr>
              <a:t>. . .</a:t>
            </a:r>
          </a:p>
        </p:txBody>
      </p:sp>
      <p:sp>
        <p:nvSpPr>
          <p:cNvPr id="138267" name="Rectangle 27">
            <a:extLst>
              <a:ext uri="{FF2B5EF4-FFF2-40B4-BE49-F238E27FC236}">
                <a16:creationId xmlns:a16="http://schemas.microsoft.com/office/drawing/2014/main" id="{0D4028DF-000D-BB91-F307-66E7F93C13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8363" y="4462463"/>
            <a:ext cx="1206500" cy="368300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138268" name="Rectangle 28">
            <a:extLst>
              <a:ext uri="{FF2B5EF4-FFF2-40B4-BE49-F238E27FC236}">
                <a16:creationId xmlns:a16="http://schemas.microsoft.com/office/drawing/2014/main" id="{C53D5DC0-0EAC-E82B-C53E-7427E01868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11963" y="4479925"/>
            <a:ext cx="1206500" cy="368300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138269" name="Rectangle 29">
            <a:extLst>
              <a:ext uri="{FF2B5EF4-FFF2-40B4-BE49-F238E27FC236}">
                <a16:creationId xmlns:a16="http://schemas.microsoft.com/office/drawing/2014/main" id="{CF9656D0-2669-289E-663A-BA2987E85E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78163" y="4479925"/>
            <a:ext cx="1206500" cy="368300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138270" name="Line 30">
            <a:extLst>
              <a:ext uri="{FF2B5EF4-FFF2-40B4-BE49-F238E27FC236}">
                <a16:creationId xmlns:a16="http://schemas.microsoft.com/office/drawing/2014/main" id="{90F440E8-FE3B-B1C6-DEA1-C46B1A7DBB0F}"/>
              </a:ext>
            </a:extLst>
          </p:cNvPr>
          <p:cNvSpPr>
            <a:spLocks noChangeShapeType="1"/>
          </p:cNvSpPr>
          <p:nvPr/>
        </p:nvSpPr>
        <p:spPr bwMode="auto">
          <a:xfrm>
            <a:off x="1471613" y="4854575"/>
            <a:ext cx="0" cy="381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stealth" w="med" len="med"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138271" name="Line 31">
            <a:extLst>
              <a:ext uri="{FF2B5EF4-FFF2-40B4-BE49-F238E27FC236}">
                <a16:creationId xmlns:a16="http://schemas.microsoft.com/office/drawing/2014/main" id="{25C9FCF4-4E4F-6867-1386-B445E85E92E6}"/>
              </a:ext>
            </a:extLst>
          </p:cNvPr>
          <p:cNvSpPr>
            <a:spLocks noChangeShapeType="1"/>
          </p:cNvSpPr>
          <p:nvPr/>
        </p:nvSpPr>
        <p:spPr bwMode="auto">
          <a:xfrm>
            <a:off x="3681413" y="4854575"/>
            <a:ext cx="0" cy="381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stealth" w="med" len="med"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138272" name="Line 32">
            <a:extLst>
              <a:ext uri="{FF2B5EF4-FFF2-40B4-BE49-F238E27FC236}">
                <a16:creationId xmlns:a16="http://schemas.microsoft.com/office/drawing/2014/main" id="{A772338C-9233-DDEC-AD1A-49E33629DC79}"/>
              </a:ext>
            </a:extLst>
          </p:cNvPr>
          <p:cNvSpPr>
            <a:spLocks noChangeShapeType="1"/>
          </p:cNvSpPr>
          <p:nvPr/>
        </p:nvSpPr>
        <p:spPr bwMode="auto">
          <a:xfrm>
            <a:off x="7415213" y="4854575"/>
            <a:ext cx="0" cy="381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stealth" w="med" len="med"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138273" name="Rectangle 33">
            <a:extLst>
              <a:ext uri="{FF2B5EF4-FFF2-40B4-BE49-F238E27FC236}">
                <a16:creationId xmlns:a16="http://schemas.microsoft.com/office/drawing/2014/main" id="{D7581B1B-0A70-8128-D44A-E8A5E4171C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0563" y="3184525"/>
            <a:ext cx="2120900" cy="520700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138274" name="Rectangle 34">
            <a:extLst>
              <a:ext uri="{FF2B5EF4-FFF2-40B4-BE49-F238E27FC236}">
                <a16:creationId xmlns:a16="http://schemas.microsoft.com/office/drawing/2014/main" id="{4792F53B-DAC3-C3BF-C509-005EED29B4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9000" y="3276600"/>
            <a:ext cx="17303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 algn="ctr"/>
            <a:r>
              <a:rPr lang="en-US" altLang="en-US" sz="1600">
                <a:solidFill>
                  <a:schemeClr val="tx1"/>
                </a:solidFill>
                <a:latin typeface="Arial Rounded MT Bold" panose="020F0704030504030204" pitchFamily="34" charset="0"/>
              </a:rPr>
              <a:t>Integration System</a:t>
            </a:r>
          </a:p>
        </p:txBody>
      </p:sp>
      <p:sp>
        <p:nvSpPr>
          <p:cNvPr id="138275" name="Line 35">
            <a:extLst>
              <a:ext uri="{FF2B5EF4-FFF2-40B4-BE49-F238E27FC236}">
                <a16:creationId xmlns:a16="http://schemas.microsoft.com/office/drawing/2014/main" id="{C8010FEC-8B54-7BA7-1DFD-3B7B748E27B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166813" y="3711575"/>
            <a:ext cx="2438400" cy="762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138276" name="Line 36">
            <a:extLst>
              <a:ext uri="{FF2B5EF4-FFF2-40B4-BE49-F238E27FC236}">
                <a16:creationId xmlns:a16="http://schemas.microsoft.com/office/drawing/2014/main" id="{A78255E7-020F-C135-BD1E-57F6CD83838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529013" y="3711575"/>
            <a:ext cx="457200" cy="762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138277" name="Line 37">
            <a:extLst>
              <a:ext uri="{FF2B5EF4-FFF2-40B4-BE49-F238E27FC236}">
                <a16:creationId xmlns:a16="http://schemas.microsoft.com/office/drawing/2014/main" id="{70911BDF-3407-0141-4B19-1AC268188D5D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824413" y="3711575"/>
            <a:ext cx="2438400" cy="762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138278" name="Line 38">
            <a:extLst>
              <a:ext uri="{FF2B5EF4-FFF2-40B4-BE49-F238E27FC236}">
                <a16:creationId xmlns:a16="http://schemas.microsoft.com/office/drawing/2014/main" id="{5E1F2BED-FA8B-2C2F-B0B9-4E99A4B30B8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471613" y="3711575"/>
            <a:ext cx="2362200" cy="762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138279" name="Line 39">
            <a:extLst>
              <a:ext uri="{FF2B5EF4-FFF2-40B4-BE49-F238E27FC236}">
                <a16:creationId xmlns:a16="http://schemas.microsoft.com/office/drawing/2014/main" id="{E4DACBB4-0642-1404-663A-FA2159C7DA5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605213" y="3711575"/>
            <a:ext cx="457200" cy="762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138280" name="Line 40">
            <a:extLst>
              <a:ext uri="{FF2B5EF4-FFF2-40B4-BE49-F238E27FC236}">
                <a16:creationId xmlns:a16="http://schemas.microsoft.com/office/drawing/2014/main" id="{EDD855E1-3973-CC92-BD8B-76CF8D767EE8}"/>
              </a:ext>
            </a:extLst>
          </p:cNvPr>
          <p:cNvSpPr>
            <a:spLocks noChangeShapeType="1"/>
          </p:cNvSpPr>
          <p:nvPr/>
        </p:nvSpPr>
        <p:spPr bwMode="auto">
          <a:xfrm>
            <a:off x="5129213" y="3711575"/>
            <a:ext cx="2362200" cy="762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138281" name="Rectangle 41">
            <a:extLst>
              <a:ext uri="{FF2B5EF4-FFF2-40B4-BE49-F238E27FC236}">
                <a16:creationId xmlns:a16="http://schemas.microsoft.com/office/drawing/2014/main" id="{F3FA6B93-08D7-2099-142D-9080BCB3CE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49750" y="3925888"/>
            <a:ext cx="565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r>
              <a:rPr lang="en-US" altLang="en-US" b="1">
                <a:solidFill>
                  <a:schemeClr val="tx1"/>
                </a:solidFill>
                <a:latin typeface="Times New Roman" panose="02020603050405020304" pitchFamily="18" charset="0"/>
              </a:rPr>
              <a:t>. . .</a:t>
            </a:r>
          </a:p>
        </p:txBody>
      </p:sp>
      <p:grpSp>
        <p:nvGrpSpPr>
          <p:cNvPr id="138282" name="Group 42">
            <a:extLst>
              <a:ext uri="{FF2B5EF4-FFF2-40B4-BE49-F238E27FC236}">
                <a16:creationId xmlns:a16="http://schemas.microsoft.com/office/drawing/2014/main" id="{A7F050B0-C528-D766-40F2-E3923A8B492C}"/>
              </a:ext>
            </a:extLst>
          </p:cNvPr>
          <p:cNvGrpSpPr>
            <a:grpSpLocks/>
          </p:cNvGrpSpPr>
          <p:nvPr/>
        </p:nvGrpSpPr>
        <p:grpSpPr bwMode="auto">
          <a:xfrm>
            <a:off x="6386513" y="3184525"/>
            <a:ext cx="1041400" cy="469900"/>
            <a:chOff x="4008" y="1780"/>
            <a:chExt cx="656" cy="296"/>
          </a:xfrm>
        </p:grpSpPr>
        <p:sp>
          <p:nvSpPr>
            <p:cNvPr id="138283" name="Rectangle 43">
              <a:extLst>
                <a:ext uri="{FF2B5EF4-FFF2-40B4-BE49-F238E27FC236}">
                  <a16:creationId xmlns:a16="http://schemas.microsoft.com/office/drawing/2014/main" id="{6D1E0A7E-75B3-D1B8-D348-DBCDFCD940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08" y="1824"/>
              <a:ext cx="652" cy="212"/>
            </a:xfrm>
            <a:prstGeom prst="rect">
              <a:avLst/>
            </a:prstGeom>
            <a:gradFill rotWithShape="0">
              <a:gsLst>
                <a:gs pos="0">
                  <a:srgbClr val="FF9900"/>
                </a:gs>
                <a:gs pos="50000">
                  <a:srgbClr val="FF9900">
                    <a:gamma/>
                    <a:tint val="50196"/>
                    <a:invGamma/>
                  </a:srgbClr>
                </a:gs>
                <a:gs pos="100000">
                  <a:srgbClr val="FF9900"/>
                </a:gs>
              </a:gsLst>
              <a:lin ang="0" scaled="1"/>
            </a:gradFill>
            <a:ln w="12700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grpSp>
          <p:nvGrpSpPr>
            <p:cNvPr id="138284" name="Group 44">
              <a:extLst>
                <a:ext uri="{FF2B5EF4-FFF2-40B4-BE49-F238E27FC236}">
                  <a16:creationId xmlns:a16="http://schemas.microsoft.com/office/drawing/2014/main" id="{287B5866-995C-164A-C69E-3D80E601E54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12" y="1780"/>
              <a:ext cx="652" cy="296"/>
              <a:chOff x="4012" y="1780"/>
              <a:chExt cx="652" cy="296"/>
            </a:xfrm>
          </p:grpSpPr>
          <p:sp>
            <p:nvSpPr>
              <p:cNvPr id="138285" name="Line 45">
                <a:extLst>
                  <a:ext uri="{FF2B5EF4-FFF2-40B4-BE49-F238E27FC236}">
                    <a16:creationId xmlns:a16="http://schemas.microsoft.com/office/drawing/2014/main" id="{00B01464-1A7E-16EA-6AE4-F00F1CFDF5C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13" y="1818"/>
                <a:ext cx="0" cy="22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/>
              </a:p>
            </p:txBody>
          </p:sp>
          <p:sp>
            <p:nvSpPr>
              <p:cNvPr id="138286" name="Line 46">
                <a:extLst>
                  <a:ext uri="{FF2B5EF4-FFF2-40B4-BE49-F238E27FC236}">
                    <a16:creationId xmlns:a16="http://schemas.microsoft.com/office/drawing/2014/main" id="{89B4B49C-5C20-5E77-330D-53D34313A40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63" y="1819"/>
                <a:ext cx="0" cy="22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/>
              </a:p>
            </p:txBody>
          </p:sp>
          <p:sp>
            <p:nvSpPr>
              <p:cNvPr id="138287" name="Oval 47">
                <a:extLst>
                  <a:ext uri="{FF2B5EF4-FFF2-40B4-BE49-F238E27FC236}">
                    <a16:creationId xmlns:a16="http://schemas.microsoft.com/office/drawing/2014/main" id="{399A4512-A6BD-9FCB-FF2B-F6FD999122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12" y="1780"/>
                <a:ext cx="652" cy="68"/>
              </a:xfrm>
              <a:prstGeom prst="ellipse">
                <a:avLst/>
              </a:prstGeom>
              <a:gradFill rotWithShape="0">
                <a:gsLst>
                  <a:gs pos="0">
                    <a:srgbClr val="FF9900"/>
                  </a:gs>
                  <a:gs pos="50000">
                    <a:srgbClr val="FF9900">
                      <a:gamma/>
                      <a:tint val="50196"/>
                      <a:invGamma/>
                    </a:srgbClr>
                  </a:gs>
                  <a:gs pos="100000">
                    <a:srgbClr val="FF9900"/>
                  </a:gs>
                </a:gsLst>
                <a:lin ang="0" scaled="1"/>
              </a:gra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/>
              </a:p>
            </p:txBody>
          </p:sp>
          <p:sp>
            <p:nvSpPr>
              <p:cNvPr id="138288" name="Oval 48">
                <a:extLst>
                  <a:ext uri="{FF2B5EF4-FFF2-40B4-BE49-F238E27FC236}">
                    <a16:creationId xmlns:a16="http://schemas.microsoft.com/office/drawing/2014/main" id="{E348EE76-CB9A-E1B1-4302-9F88C08EC1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12" y="2008"/>
                <a:ext cx="652" cy="68"/>
              </a:xfrm>
              <a:prstGeom prst="ellipse">
                <a:avLst/>
              </a:prstGeom>
              <a:gradFill rotWithShape="0">
                <a:gsLst>
                  <a:gs pos="0">
                    <a:srgbClr val="FF9900"/>
                  </a:gs>
                  <a:gs pos="50000">
                    <a:srgbClr val="FF9900">
                      <a:gamma/>
                      <a:tint val="50196"/>
                      <a:invGamma/>
                    </a:srgbClr>
                  </a:gs>
                  <a:gs pos="100000">
                    <a:srgbClr val="FF9900"/>
                  </a:gs>
                </a:gsLst>
                <a:lin ang="0" scaled="1"/>
              </a:gra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/>
              </a:p>
            </p:txBody>
          </p:sp>
        </p:grpSp>
      </p:grpSp>
      <p:sp>
        <p:nvSpPr>
          <p:cNvPr id="138289" name="Rectangle 49">
            <a:extLst>
              <a:ext uri="{FF2B5EF4-FFF2-40B4-BE49-F238E27FC236}">
                <a16:creationId xmlns:a16="http://schemas.microsoft.com/office/drawing/2014/main" id="{612EF137-2018-8A39-CD0B-522ED8177C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83350" y="3267075"/>
            <a:ext cx="84772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 algn="ctr"/>
            <a:r>
              <a:rPr lang="en-US" altLang="en-US" sz="1400">
                <a:solidFill>
                  <a:schemeClr val="tx1"/>
                </a:solidFill>
                <a:latin typeface="Arial Rounded MT Bold" panose="020F0704030504030204" pitchFamily="34" charset="0"/>
              </a:rPr>
              <a:t>Metadata</a:t>
            </a:r>
          </a:p>
        </p:txBody>
      </p:sp>
      <p:sp>
        <p:nvSpPr>
          <p:cNvPr id="138290" name="Line 50">
            <a:extLst>
              <a:ext uri="{FF2B5EF4-FFF2-40B4-BE49-F238E27FC236}">
                <a16:creationId xmlns:a16="http://schemas.microsoft.com/office/drawing/2014/main" id="{70124C49-0179-CD2E-900A-493DAA8E3D58}"/>
              </a:ext>
            </a:extLst>
          </p:cNvPr>
          <p:cNvSpPr>
            <a:spLocks noChangeShapeType="1"/>
          </p:cNvSpPr>
          <p:nvPr/>
        </p:nvSpPr>
        <p:spPr bwMode="auto">
          <a:xfrm>
            <a:off x="5357813" y="3406775"/>
            <a:ext cx="10668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stealth" w="med" len="med"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138291" name="Line 51">
            <a:extLst>
              <a:ext uri="{FF2B5EF4-FFF2-40B4-BE49-F238E27FC236}">
                <a16:creationId xmlns:a16="http://schemas.microsoft.com/office/drawing/2014/main" id="{90DA62FE-100C-84F0-123B-9A55EB8CD53D}"/>
              </a:ext>
            </a:extLst>
          </p:cNvPr>
          <p:cNvSpPr>
            <a:spLocks noChangeShapeType="1"/>
          </p:cNvSpPr>
          <p:nvPr/>
        </p:nvSpPr>
        <p:spPr bwMode="auto">
          <a:xfrm>
            <a:off x="3986213" y="2263775"/>
            <a:ext cx="228600" cy="914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stealth" w="med" len="med"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138292" name="Line 52">
            <a:extLst>
              <a:ext uri="{FF2B5EF4-FFF2-40B4-BE49-F238E27FC236}">
                <a16:creationId xmlns:a16="http://schemas.microsoft.com/office/drawing/2014/main" id="{7334CE4A-0853-9FE5-236D-C8546A9B3123}"/>
              </a:ext>
            </a:extLst>
          </p:cNvPr>
          <p:cNvSpPr>
            <a:spLocks noChangeShapeType="1"/>
          </p:cNvSpPr>
          <p:nvPr/>
        </p:nvSpPr>
        <p:spPr bwMode="auto">
          <a:xfrm>
            <a:off x="4291013" y="2263775"/>
            <a:ext cx="0" cy="914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stealth" w="med" len="med"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138293" name="Line 53">
            <a:extLst>
              <a:ext uri="{FF2B5EF4-FFF2-40B4-BE49-F238E27FC236}">
                <a16:creationId xmlns:a16="http://schemas.microsoft.com/office/drawing/2014/main" id="{DC589729-BE04-3E38-997D-C03EF18E94D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367213" y="2263775"/>
            <a:ext cx="228600" cy="914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stealth" w="med" len="med"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138294" name="Rectangle 54">
            <a:extLst>
              <a:ext uri="{FF2B5EF4-FFF2-40B4-BE49-F238E27FC236}">
                <a16:creationId xmlns:a16="http://schemas.microsoft.com/office/drawing/2014/main" id="{427CE1F4-1C3D-677D-B1A6-7AEE9B230A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22713" y="1995488"/>
            <a:ext cx="8826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 algn="ctr"/>
            <a:r>
              <a:rPr lang="en-US" altLang="en-US" sz="1800">
                <a:solidFill>
                  <a:schemeClr val="tx1"/>
                </a:solidFill>
                <a:latin typeface="Arial Rounded MT Bold" panose="020F0704030504030204" pitchFamily="34" charset="0"/>
              </a:rPr>
              <a:t>Clients</a:t>
            </a:r>
          </a:p>
        </p:txBody>
      </p:sp>
      <p:sp>
        <p:nvSpPr>
          <p:cNvPr id="138295" name="Rectangle 55">
            <a:extLst>
              <a:ext uri="{FF2B5EF4-FFF2-40B4-BE49-F238E27FC236}">
                <a16:creationId xmlns:a16="http://schemas.microsoft.com/office/drawing/2014/main" id="{4789C77C-F10B-1274-BC50-1C5858B992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3763" y="4464050"/>
            <a:ext cx="10858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r>
              <a:rPr lang="en-US" altLang="en-US" sz="1800" b="1">
                <a:solidFill>
                  <a:schemeClr val="tx1"/>
                </a:solidFill>
                <a:latin typeface="Arial Rounded MT Bold" panose="020F0704030504030204" pitchFamily="34" charset="0"/>
              </a:rPr>
              <a:t>Wrapper</a:t>
            </a:r>
          </a:p>
        </p:txBody>
      </p:sp>
      <p:sp>
        <p:nvSpPr>
          <p:cNvPr id="138296" name="Rectangle 56">
            <a:extLst>
              <a:ext uri="{FF2B5EF4-FFF2-40B4-BE49-F238E27FC236}">
                <a16:creationId xmlns:a16="http://schemas.microsoft.com/office/drawing/2014/main" id="{F12E6557-F9C2-40E0-6461-94CE34E0AC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37363" y="4464050"/>
            <a:ext cx="10858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r>
              <a:rPr lang="en-US" altLang="en-US" sz="1800" b="1">
                <a:solidFill>
                  <a:schemeClr val="tx1"/>
                </a:solidFill>
                <a:latin typeface="Arial Rounded MT Bold" panose="020F0704030504030204" pitchFamily="34" charset="0"/>
              </a:rPr>
              <a:t>Wrapper</a:t>
            </a:r>
          </a:p>
        </p:txBody>
      </p:sp>
      <p:sp>
        <p:nvSpPr>
          <p:cNvPr id="138297" name="Rectangle 57">
            <a:extLst>
              <a:ext uri="{FF2B5EF4-FFF2-40B4-BE49-F238E27FC236}">
                <a16:creationId xmlns:a16="http://schemas.microsoft.com/office/drawing/2014/main" id="{5A32C6B5-CEDC-C0FF-E11A-C5FC952C57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03563" y="4495800"/>
            <a:ext cx="1111250" cy="366713"/>
          </a:xfrm>
          <a:prstGeom prst="rect">
            <a:avLst/>
          </a:prstGeom>
          <a:solidFill>
            <a:srgbClr val="FF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/>
          <a:p>
            <a:r>
              <a:rPr lang="en-US" altLang="en-US" sz="1800" b="1">
                <a:solidFill>
                  <a:schemeClr val="tx1"/>
                </a:solidFill>
                <a:latin typeface="Arial Rounded MT Bold" panose="020F0704030504030204" pitchFamily="34" charset="0"/>
              </a:rPr>
              <a:t>Wrapper</a:t>
            </a:r>
          </a:p>
        </p:txBody>
      </p:sp>
      <p:sp>
        <p:nvSpPr>
          <p:cNvPr id="138298" name="Rectangle 58">
            <a:extLst>
              <a:ext uri="{FF2B5EF4-FFF2-40B4-BE49-F238E27FC236}">
                <a16:creationId xmlns:a16="http://schemas.microsoft.com/office/drawing/2014/main" id="{151DD4CF-8B1E-D5D4-464F-513B472485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1600200"/>
            <a:ext cx="77724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2" charset="2"/>
              <a:buChar char="v"/>
              <a:defRPr sz="2800">
                <a:solidFill>
                  <a:schemeClr val="tx1"/>
                </a:solidFill>
                <a:latin typeface="Book Antiqua" panose="0204060205030503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400">
                <a:solidFill>
                  <a:schemeClr val="tx1"/>
                </a:solidFill>
                <a:latin typeface="Book Antiqua" panose="0204060205030503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2" charset="2"/>
              <a:buChar char="u"/>
              <a:defRPr sz="2000">
                <a:solidFill>
                  <a:schemeClr val="tx1"/>
                </a:solidFill>
                <a:latin typeface="Book Antiqua" panose="0204060205030503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9pPr>
          </a:lstStyle>
          <a:p>
            <a:r>
              <a:rPr lang="en-US" altLang="en-US" sz="2400"/>
              <a:t>Query-driven (lazy, on-demand)</a:t>
            </a:r>
            <a:endParaRPr lang="en-US" alt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2">
            <a:extLst>
              <a:ext uri="{FF2B5EF4-FFF2-40B4-BE49-F238E27FC236}">
                <a16:creationId xmlns:a16="http://schemas.microsoft.com/office/drawing/2014/main" id="{6831A449-9A14-A71A-4CE2-537C120E79C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/>
              <a:t>Disadvantages of Query-Driven Approach</a:t>
            </a:r>
          </a:p>
        </p:txBody>
      </p:sp>
      <p:sp>
        <p:nvSpPr>
          <p:cNvPr id="139267" name="Rectangle 3">
            <a:extLst>
              <a:ext uri="{FF2B5EF4-FFF2-40B4-BE49-F238E27FC236}">
                <a16:creationId xmlns:a16="http://schemas.microsoft.com/office/drawing/2014/main" id="{BE92E180-7081-8829-EBE3-14405242390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09600" y="1828800"/>
            <a:ext cx="7772400" cy="3962400"/>
          </a:xfrm>
        </p:spPr>
        <p:txBody>
          <a:bodyPr/>
          <a:lstStyle/>
          <a:p>
            <a:r>
              <a:rPr lang="en-US" altLang="en-US"/>
              <a:t>Delay in query processing</a:t>
            </a:r>
          </a:p>
          <a:p>
            <a:pPr lvl="1"/>
            <a:r>
              <a:rPr lang="en-US" altLang="en-US"/>
              <a:t>Slow or unavailable information sources</a:t>
            </a:r>
          </a:p>
          <a:p>
            <a:pPr lvl="1"/>
            <a:r>
              <a:rPr lang="en-US" altLang="en-US"/>
              <a:t>Complex filtering and integration</a:t>
            </a:r>
          </a:p>
          <a:p>
            <a:r>
              <a:rPr lang="en-US" altLang="en-US"/>
              <a:t>Inefficient and potentially expensive for frequent queries</a:t>
            </a:r>
          </a:p>
          <a:p>
            <a:r>
              <a:rPr lang="en-US" altLang="en-US"/>
              <a:t>Competes with local processing at sources</a:t>
            </a:r>
          </a:p>
          <a:p>
            <a:r>
              <a:rPr lang="en-US" altLang="en-US" i="1" u="sng"/>
              <a:t>Hasn’t</a:t>
            </a:r>
            <a:r>
              <a:rPr lang="en-US" altLang="en-US"/>
              <a:t> caught on in industry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Rectangle 1026">
            <a:extLst>
              <a:ext uri="{FF2B5EF4-FFF2-40B4-BE49-F238E27FC236}">
                <a16:creationId xmlns:a16="http://schemas.microsoft.com/office/drawing/2014/main" id="{0F2AEED0-8D58-713E-8990-03A91DEA30B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38200" y="419100"/>
            <a:ext cx="7772400" cy="884238"/>
          </a:xfrm>
        </p:spPr>
        <p:txBody>
          <a:bodyPr/>
          <a:lstStyle/>
          <a:p>
            <a:r>
              <a:rPr lang="en-US" altLang="en-US"/>
              <a:t>The Warehousing Approach</a:t>
            </a:r>
          </a:p>
        </p:txBody>
      </p:sp>
      <p:sp>
        <p:nvSpPr>
          <p:cNvPr id="140291" name="Rectangle 1027">
            <a:extLst>
              <a:ext uri="{FF2B5EF4-FFF2-40B4-BE49-F238E27FC236}">
                <a16:creationId xmlns:a16="http://schemas.microsoft.com/office/drawing/2014/main" id="{CA69E378-FF67-A2E0-A471-76AD079F5E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98850" y="2203450"/>
            <a:ext cx="1676400" cy="838200"/>
          </a:xfrm>
          <a:prstGeom prst="rect">
            <a:avLst/>
          </a:prstGeom>
          <a:gradFill rotWithShape="0">
            <a:gsLst>
              <a:gs pos="0">
                <a:schemeClr val="accent1">
                  <a:gamma/>
                  <a:shade val="89804"/>
                  <a:invGamma/>
                </a:schemeClr>
              </a:gs>
              <a:gs pos="50000">
                <a:schemeClr val="accent1"/>
              </a:gs>
              <a:gs pos="100000">
                <a:schemeClr val="accent1">
                  <a:gamma/>
                  <a:shade val="89804"/>
                  <a:invGamma/>
                </a:scheme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140292" name="Oval 1028">
            <a:extLst>
              <a:ext uri="{FF2B5EF4-FFF2-40B4-BE49-F238E27FC236}">
                <a16:creationId xmlns:a16="http://schemas.microsoft.com/office/drawing/2014/main" id="{D83259A4-5B3B-22BA-AEE8-72373FD74F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05200" y="2133600"/>
            <a:ext cx="1663700" cy="139700"/>
          </a:xfrm>
          <a:prstGeom prst="ellipse">
            <a:avLst/>
          </a:prstGeom>
          <a:gradFill rotWithShape="0">
            <a:gsLst>
              <a:gs pos="0">
                <a:schemeClr val="accent1">
                  <a:gamma/>
                  <a:shade val="89804"/>
                  <a:invGamma/>
                </a:schemeClr>
              </a:gs>
              <a:gs pos="50000">
                <a:schemeClr val="accent1"/>
              </a:gs>
              <a:gs pos="100000">
                <a:schemeClr val="accent1">
                  <a:gamma/>
                  <a:shade val="89804"/>
                  <a:invGamma/>
                </a:schemeClr>
              </a:gs>
            </a:gsLst>
            <a:lin ang="0" scaled="1"/>
          </a:gra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140293" name="Oval 1029">
            <a:extLst>
              <a:ext uri="{FF2B5EF4-FFF2-40B4-BE49-F238E27FC236}">
                <a16:creationId xmlns:a16="http://schemas.microsoft.com/office/drawing/2014/main" id="{A89DF27A-3E21-2E61-E3D7-B10B1B573B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05200" y="2971800"/>
            <a:ext cx="1663700" cy="139700"/>
          </a:xfrm>
          <a:prstGeom prst="ellipse">
            <a:avLst/>
          </a:prstGeom>
          <a:gradFill rotWithShape="0">
            <a:gsLst>
              <a:gs pos="0">
                <a:schemeClr val="accent1">
                  <a:gamma/>
                  <a:shade val="89804"/>
                  <a:invGamma/>
                </a:schemeClr>
              </a:gs>
              <a:gs pos="50000">
                <a:schemeClr val="accent1"/>
              </a:gs>
              <a:gs pos="100000">
                <a:schemeClr val="accent1">
                  <a:gamma/>
                  <a:shade val="89804"/>
                  <a:invGamma/>
                </a:schemeClr>
              </a:gs>
            </a:gsLst>
            <a:lin ang="0" scaled="1"/>
          </a:gra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140294" name="Rectangle 1030">
            <a:extLst>
              <a:ext uri="{FF2B5EF4-FFF2-40B4-BE49-F238E27FC236}">
                <a16:creationId xmlns:a16="http://schemas.microsoft.com/office/drawing/2014/main" id="{4F88C0E2-5F91-5B76-7C97-E229E46400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7450" y="2332038"/>
            <a:ext cx="12128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 algn="ctr"/>
            <a:r>
              <a:rPr lang="en-US" altLang="en-US" sz="1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Rounded MT Bold" panose="020F0704030504030204" pitchFamily="34" charset="0"/>
              </a:rPr>
              <a:t>Data</a:t>
            </a:r>
          </a:p>
          <a:p>
            <a:pPr algn="ctr"/>
            <a:r>
              <a:rPr lang="en-US" altLang="en-US" sz="1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Rounded MT Bold" panose="020F0704030504030204" pitchFamily="34" charset="0"/>
              </a:rPr>
              <a:t>Warehouse</a:t>
            </a:r>
          </a:p>
        </p:txBody>
      </p:sp>
      <p:sp>
        <p:nvSpPr>
          <p:cNvPr id="140295" name="Line 1031">
            <a:extLst>
              <a:ext uri="{FF2B5EF4-FFF2-40B4-BE49-F238E27FC236}">
                <a16:creationId xmlns:a16="http://schemas.microsoft.com/office/drawing/2014/main" id="{FC30C6D5-BE5B-CD25-0C29-0C2418B75C70}"/>
              </a:ext>
            </a:extLst>
          </p:cNvPr>
          <p:cNvSpPr>
            <a:spLocks noChangeShapeType="1"/>
          </p:cNvSpPr>
          <p:nvPr/>
        </p:nvSpPr>
        <p:spPr bwMode="auto">
          <a:xfrm>
            <a:off x="3498850" y="2203450"/>
            <a:ext cx="0" cy="838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140296" name="Line 1032">
            <a:extLst>
              <a:ext uri="{FF2B5EF4-FFF2-40B4-BE49-F238E27FC236}">
                <a16:creationId xmlns:a16="http://schemas.microsoft.com/office/drawing/2014/main" id="{DB202F00-F01E-593A-41B7-E9EF00337C1A}"/>
              </a:ext>
            </a:extLst>
          </p:cNvPr>
          <p:cNvSpPr>
            <a:spLocks noChangeShapeType="1"/>
          </p:cNvSpPr>
          <p:nvPr/>
        </p:nvSpPr>
        <p:spPr bwMode="auto">
          <a:xfrm>
            <a:off x="5175250" y="2203450"/>
            <a:ext cx="0" cy="838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140297" name="Rectangle 1033">
            <a:extLst>
              <a:ext uri="{FF2B5EF4-FFF2-40B4-BE49-F238E27FC236}">
                <a16:creationId xmlns:a16="http://schemas.microsoft.com/office/drawing/2014/main" id="{561C616E-9806-FB2D-C398-50C602BE23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6200" y="1371600"/>
            <a:ext cx="8318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 algn="ctr"/>
            <a:r>
              <a:rPr lang="en-US" altLang="en-US" sz="1800">
                <a:solidFill>
                  <a:schemeClr val="tx1"/>
                </a:solidFill>
                <a:latin typeface="Arial Rounded MT Bold" panose="020F0704030504030204" pitchFamily="34" charset="0"/>
              </a:rPr>
              <a:t>Clients</a:t>
            </a:r>
          </a:p>
        </p:txBody>
      </p:sp>
      <p:sp>
        <p:nvSpPr>
          <p:cNvPr id="140298" name="Line 1034">
            <a:extLst>
              <a:ext uri="{FF2B5EF4-FFF2-40B4-BE49-F238E27FC236}">
                <a16:creationId xmlns:a16="http://schemas.microsoft.com/office/drawing/2014/main" id="{3072454F-9AC7-77A3-5D40-D29C3F495E9C}"/>
              </a:ext>
            </a:extLst>
          </p:cNvPr>
          <p:cNvSpPr>
            <a:spLocks noChangeShapeType="1"/>
          </p:cNvSpPr>
          <p:nvPr/>
        </p:nvSpPr>
        <p:spPr bwMode="auto">
          <a:xfrm>
            <a:off x="4032250" y="1746250"/>
            <a:ext cx="152400" cy="381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stealth" w="med" len="med"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140299" name="Line 1035">
            <a:extLst>
              <a:ext uri="{FF2B5EF4-FFF2-40B4-BE49-F238E27FC236}">
                <a16:creationId xmlns:a16="http://schemas.microsoft.com/office/drawing/2014/main" id="{A527F64F-6C46-59DF-940E-93024A986291}"/>
              </a:ext>
            </a:extLst>
          </p:cNvPr>
          <p:cNvSpPr>
            <a:spLocks noChangeShapeType="1"/>
          </p:cNvSpPr>
          <p:nvPr/>
        </p:nvSpPr>
        <p:spPr bwMode="auto">
          <a:xfrm>
            <a:off x="4337050" y="1746250"/>
            <a:ext cx="0" cy="381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stealth" w="med" len="med"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140300" name="Line 1036">
            <a:extLst>
              <a:ext uri="{FF2B5EF4-FFF2-40B4-BE49-F238E27FC236}">
                <a16:creationId xmlns:a16="http://schemas.microsoft.com/office/drawing/2014/main" id="{3B09FA27-A08E-986D-AE73-BC2D1BE7C27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489450" y="1746250"/>
            <a:ext cx="152400" cy="381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stealth" w="med" len="med"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140301" name="Rectangle 1037">
            <a:extLst>
              <a:ext uri="{FF2B5EF4-FFF2-40B4-BE49-F238E27FC236}">
                <a16:creationId xmlns:a16="http://schemas.microsoft.com/office/drawing/2014/main" id="{D08C6401-40ED-7E34-739B-62B9716C45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0600" y="6240463"/>
            <a:ext cx="7493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 algn="ctr"/>
            <a:r>
              <a:rPr lang="en-US" altLang="en-US" sz="1600">
                <a:solidFill>
                  <a:schemeClr val="tx1"/>
                </a:solidFill>
                <a:latin typeface="Arial Rounded MT Bold" panose="020F0704030504030204" pitchFamily="34" charset="0"/>
              </a:rPr>
              <a:t>Source</a:t>
            </a:r>
          </a:p>
        </p:txBody>
      </p:sp>
      <p:grpSp>
        <p:nvGrpSpPr>
          <p:cNvPr id="140302" name="Group 1038">
            <a:extLst>
              <a:ext uri="{FF2B5EF4-FFF2-40B4-BE49-F238E27FC236}">
                <a16:creationId xmlns:a16="http://schemas.microsoft.com/office/drawing/2014/main" id="{469C1EDA-AFAE-7CA6-EB36-1093EFD5AE34}"/>
              </a:ext>
            </a:extLst>
          </p:cNvPr>
          <p:cNvGrpSpPr>
            <a:grpSpLocks/>
          </p:cNvGrpSpPr>
          <p:nvPr/>
        </p:nvGrpSpPr>
        <p:grpSpPr bwMode="auto">
          <a:xfrm>
            <a:off x="1065213" y="5578475"/>
            <a:ext cx="601662" cy="606425"/>
            <a:chOff x="627" y="3470"/>
            <a:chExt cx="379" cy="382"/>
          </a:xfrm>
        </p:grpSpPr>
        <p:sp>
          <p:nvSpPr>
            <p:cNvPr id="140303" name="Rectangle 1039">
              <a:extLst>
                <a:ext uri="{FF2B5EF4-FFF2-40B4-BE49-F238E27FC236}">
                  <a16:creationId xmlns:a16="http://schemas.microsoft.com/office/drawing/2014/main" id="{332CF619-BB6B-D003-4B0E-9B7FD87AF6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7" y="3526"/>
              <a:ext cx="376" cy="274"/>
            </a:xfrm>
            <a:prstGeom prst="rect">
              <a:avLst/>
            </a:prstGeom>
            <a:gradFill rotWithShape="0">
              <a:gsLst>
                <a:gs pos="0">
                  <a:srgbClr val="33CC33"/>
                </a:gs>
                <a:gs pos="50000">
                  <a:srgbClr val="33CC33">
                    <a:gamma/>
                    <a:tint val="80000"/>
                    <a:invGamma/>
                  </a:srgbClr>
                </a:gs>
                <a:gs pos="100000">
                  <a:srgbClr val="33CC33"/>
                </a:gs>
              </a:gsLst>
              <a:lin ang="0" scaled="1"/>
            </a:gradFill>
            <a:ln w="12700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grpSp>
          <p:nvGrpSpPr>
            <p:cNvPr id="140304" name="Group 1040">
              <a:extLst>
                <a:ext uri="{FF2B5EF4-FFF2-40B4-BE49-F238E27FC236}">
                  <a16:creationId xmlns:a16="http://schemas.microsoft.com/office/drawing/2014/main" id="{DD05452A-058B-3C5A-59D3-EECDD191771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28" y="3470"/>
              <a:ext cx="378" cy="382"/>
              <a:chOff x="628" y="3470"/>
              <a:chExt cx="378" cy="382"/>
            </a:xfrm>
          </p:grpSpPr>
          <p:sp>
            <p:nvSpPr>
              <p:cNvPr id="140305" name="Line 1041">
                <a:extLst>
                  <a:ext uri="{FF2B5EF4-FFF2-40B4-BE49-F238E27FC236}">
                    <a16:creationId xmlns:a16="http://schemas.microsoft.com/office/drawing/2014/main" id="{53ED3B43-2141-D968-A36C-F904A4E2535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28" y="3519"/>
                <a:ext cx="0" cy="29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/>
              </a:p>
            </p:txBody>
          </p:sp>
          <p:sp>
            <p:nvSpPr>
              <p:cNvPr id="140306" name="Line 1042">
                <a:extLst>
                  <a:ext uri="{FF2B5EF4-FFF2-40B4-BE49-F238E27FC236}">
                    <a16:creationId xmlns:a16="http://schemas.microsoft.com/office/drawing/2014/main" id="{72179961-8D5C-8F67-98D8-A7D04E924FC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06" y="3521"/>
                <a:ext cx="0" cy="29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/>
              </a:p>
            </p:txBody>
          </p:sp>
          <p:sp>
            <p:nvSpPr>
              <p:cNvPr id="140307" name="Oval 1043">
                <a:extLst>
                  <a:ext uri="{FF2B5EF4-FFF2-40B4-BE49-F238E27FC236}">
                    <a16:creationId xmlns:a16="http://schemas.microsoft.com/office/drawing/2014/main" id="{D28DD9A6-038A-5D33-638F-8533F81313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9" y="3470"/>
                <a:ext cx="376" cy="90"/>
              </a:xfrm>
              <a:prstGeom prst="ellipse">
                <a:avLst/>
              </a:prstGeom>
              <a:gradFill rotWithShape="0">
                <a:gsLst>
                  <a:gs pos="0">
                    <a:srgbClr val="33CC33"/>
                  </a:gs>
                  <a:gs pos="50000">
                    <a:srgbClr val="33CC33">
                      <a:gamma/>
                      <a:tint val="80000"/>
                      <a:invGamma/>
                    </a:srgbClr>
                  </a:gs>
                  <a:gs pos="100000">
                    <a:srgbClr val="33CC33"/>
                  </a:gs>
                </a:gsLst>
                <a:lin ang="0" scaled="1"/>
              </a:gra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/>
              </a:p>
            </p:txBody>
          </p:sp>
          <p:sp>
            <p:nvSpPr>
              <p:cNvPr id="140308" name="Oval 1044">
                <a:extLst>
                  <a:ext uri="{FF2B5EF4-FFF2-40B4-BE49-F238E27FC236}">
                    <a16:creationId xmlns:a16="http://schemas.microsoft.com/office/drawing/2014/main" id="{70DF88CA-DD1C-2269-5411-E01BE164C6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9" y="3763"/>
                <a:ext cx="376" cy="89"/>
              </a:xfrm>
              <a:prstGeom prst="ellipse">
                <a:avLst/>
              </a:prstGeom>
              <a:gradFill rotWithShape="0">
                <a:gsLst>
                  <a:gs pos="0">
                    <a:srgbClr val="33CC33"/>
                  </a:gs>
                  <a:gs pos="50000">
                    <a:srgbClr val="33CC33">
                      <a:gamma/>
                      <a:tint val="80000"/>
                      <a:invGamma/>
                    </a:srgbClr>
                  </a:gs>
                  <a:gs pos="100000">
                    <a:srgbClr val="33CC33"/>
                  </a:gs>
                </a:gsLst>
                <a:lin ang="0" scaled="1"/>
              </a:gra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/>
              </a:p>
            </p:txBody>
          </p:sp>
        </p:grpSp>
      </p:grpSp>
      <p:sp>
        <p:nvSpPr>
          <p:cNvPr id="140309" name="Rectangle 1045">
            <a:extLst>
              <a:ext uri="{FF2B5EF4-FFF2-40B4-BE49-F238E27FC236}">
                <a16:creationId xmlns:a16="http://schemas.microsoft.com/office/drawing/2014/main" id="{DF0346D3-F1DC-92EF-BB77-29D76990A1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34200" y="6240463"/>
            <a:ext cx="7493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 algn="ctr"/>
            <a:r>
              <a:rPr lang="en-US" altLang="en-US" sz="1600">
                <a:solidFill>
                  <a:schemeClr val="tx1"/>
                </a:solidFill>
                <a:latin typeface="Arial Rounded MT Bold" panose="020F0704030504030204" pitchFamily="34" charset="0"/>
              </a:rPr>
              <a:t>Source</a:t>
            </a:r>
          </a:p>
        </p:txBody>
      </p:sp>
      <p:grpSp>
        <p:nvGrpSpPr>
          <p:cNvPr id="140310" name="Group 1046">
            <a:extLst>
              <a:ext uri="{FF2B5EF4-FFF2-40B4-BE49-F238E27FC236}">
                <a16:creationId xmlns:a16="http://schemas.microsoft.com/office/drawing/2014/main" id="{1F788A05-EF4A-7473-A322-A22BDFEEEE83}"/>
              </a:ext>
            </a:extLst>
          </p:cNvPr>
          <p:cNvGrpSpPr>
            <a:grpSpLocks/>
          </p:cNvGrpSpPr>
          <p:nvPr/>
        </p:nvGrpSpPr>
        <p:grpSpPr bwMode="auto">
          <a:xfrm>
            <a:off x="7008813" y="5578475"/>
            <a:ext cx="601662" cy="606425"/>
            <a:chOff x="4371" y="3470"/>
            <a:chExt cx="379" cy="382"/>
          </a:xfrm>
        </p:grpSpPr>
        <p:sp>
          <p:nvSpPr>
            <p:cNvPr id="140311" name="Rectangle 1047">
              <a:extLst>
                <a:ext uri="{FF2B5EF4-FFF2-40B4-BE49-F238E27FC236}">
                  <a16:creationId xmlns:a16="http://schemas.microsoft.com/office/drawing/2014/main" id="{AC2B1FCA-1151-EA16-216D-D49ECD8718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71" y="3526"/>
              <a:ext cx="376" cy="274"/>
            </a:xfrm>
            <a:prstGeom prst="rect">
              <a:avLst/>
            </a:prstGeom>
            <a:gradFill rotWithShape="0">
              <a:gsLst>
                <a:gs pos="0">
                  <a:srgbClr val="33CC33"/>
                </a:gs>
                <a:gs pos="50000">
                  <a:srgbClr val="33CC33">
                    <a:gamma/>
                    <a:tint val="80000"/>
                    <a:invGamma/>
                  </a:srgbClr>
                </a:gs>
                <a:gs pos="100000">
                  <a:srgbClr val="33CC33"/>
                </a:gs>
              </a:gsLst>
              <a:lin ang="0" scaled="1"/>
            </a:gradFill>
            <a:ln w="12700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grpSp>
          <p:nvGrpSpPr>
            <p:cNvPr id="140312" name="Group 1048">
              <a:extLst>
                <a:ext uri="{FF2B5EF4-FFF2-40B4-BE49-F238E27FC236}">
                  <a16:creationId xmlns:a16="http://schemas.microsoft.com/office/drawing/2014/main" id="{EE532911-B871-540C-3092-A17293F9F77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72" y="3470"/>
              <a:ext cx="378" cy="382"/>
              <a:chOff x="4372" y="3470"/>
              <a:chExt cx="378" cy="382"/>
            </a:xfrm>
          </p:grpSpPr>
          <p:sp>
            <p:nvSpPr>
              <p:cNvPr id="140313" name="Line 1049">
                <a:extLst>
                  <a:ext uri="{FF2B5EF4-FFF2-40B4-BE49-F238E27FC236}">
                    <a16:creationId xmlns:a16="http://schemas.microsoft.com/office/drawing/2014/main" id="{9E6167E9-8423-4BC1-BE26-71E1EC60147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72" y="3519"/>
                <a:ext cx="0" cy="29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/>
              </a:p>
            </p:txBody>
          </p:sp>
          <p:sp>
            <p:nvSpPr>
              <p:cNvPr id="140314" name="Line 1050">
                <a:extLst>
                  <a:ext uri="{FF2B5EF4-FFF2-40B4-BE49-F238E27FC236}">
                    <a16:creationId xmlns:a16="http://schemas.microsoft.com/office/drawing/2014/main" id="{2D6AE6AD-8ECB-E613-8CCB-DF2AB813136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750" y="3521"/>
                <a:ext cx="0" cy="29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/>
              </a:p>
            </p:txBody>
          </p:sp>
          <p:sp>
            <p:nvSpPr>
              <p:cNvPr id="140315" name="Oval 1051">
                <a:extLst>
                  <a:ext uri="{FF2B5EF4-FFF2-40B4-BE49-F238E27FC236}">
                    <a16:creationId xmlns:a16="http://schemas.microsoft.com/office/drawing/2014/main" id="{100815CB-6C5F-4EA8-B1BB-A184F94ADE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73" y="3470"/>
                <a:ext cx="376" cy="90"/>
              </a:xfrm>
              <a:prstGeom prst="ellipse">
                <a:avLst/>
              </a:prstGeom>
              <a:gradFill rotWithShape="0">
                <a:gsLst>
                  <a:gs pos="0">
                    <a:srgbClr val="33CC33"/>
                  </a:gs>
                  <a:gs pos="50000">
                    <a:srgbClr val="33CC33">
                      <a:gamma/>
                      <a:tint val="80000"/>
                      <a:invGamma/>
                    </a:srgbClr>
                  </a:gs>
                  <a:gs pos="100000">
                    <a:srgbClr val="33CC33"/>
                  </a:gs>
                </a:gsLst>
                <a:lin ang="0" scaled="1"/>
              </a:gra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/>
              </a:p>
            </p:txBody>
          </p:sp>
          <p:sp>
            <p:nvSpPr>
              <p:cNvPr id="140316" name="Oval 1052">
                <a:extLst>
                  <a:ext uri="{FF2B5EF4-FFF2-40B4-BE49-F238E27FC236}">
                    <a16:creationId xmlns:a16="http://schemas.microsoft.com/office/drawing/2014/main" id="{A2C7514D-DACC-FD59-5F6D-8256B72696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73" y="3763"/>
                <a:ext cx="376" cy="89"/>
              </a:xfrm>
              <a:prstGeom prst="ellipse">
                <a:avLst/>
              </a:prstGeom>
              <a:gradFill rotWithShape="0">
                <a:gsLst>
                  <a:gs pos="0">
                    <a:srgbClr val="33CC33"/>
                  </a:gs>
                  <a:gs pos="50000">
                    <a:srgbClr val="33CC33">
                      <a:gamma/>
                      <a:tint val="80000"/>
                      <a:invGamma/>
                    </a:srgbClr>
                  </a:gs>
                  <a:gs pos="100000">
                    <a:srgbClr val="33CC33"/>
                  </a:gs>
                </a:gsLst>
                <a:lin ang="0" scaled="1"/>
              </a:gra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/>
              </a:p>
            </p:txBody>
          </p:sp>
        </p:grpSp>
      </p:grpSp>
      <p:sp>
        <p:nvSpPr>
          <p:cNvPr id="140317" name="Rectangle 1053">
            <a:extLst>
              <a:ext uri="{FF2B5EF4-FFF2-40B4-BE49-F238E27FC236}">
                <a16:creationId xmlns:a16="http://schemas.microsoft.com/office/drawing/2014/main" id="{7C74A2BF-8E38-9C78-A90A-11D6C2D213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0400" y="6240463"/>
            <a:ext cx="7493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 algn="ctr"/>
            <a:r>
              <a:rPr lang="en-US" altLang="en-US" sz="1600">
                <a:solidFill>
                  <a:schemeClr val="tx1"/>
                </a:solidFill>
                <a:latin typeface="Arial Rounded MT Bold" panose="020F0704030504030204" pitchFamily="34" charset="0"/>
              </a:rPr>
              <a:t>Source</a:t>
            </a:r>
          </a:p>
        </p:txBody>
      </p:sp>
      <p:grpSp>
        <p:nvGrpSpPr>
          <p:cNvPr id="140318" name="Group 1054">
            <a:extLst>
              <a:ext uri="{FF2B5EF4-FFF2-40B4-BE49-F238E27FC236}">
                <a16:creationId xmlns:a16="http://schemas.microsoft.com/office/drawing/2014/main" id="{49F4DF1E-AE55-B5E4-B442-C46B8CA2D527}"/>
              </a:ext>
            </a:extLst>
          </p:cNvPr>
          <p:cNvGrpSpPr>
            <a:grpSpLocks/>
          </p:cNvGrpSpPr>
          <p:nvPr/>
        </p:nvGrpSpPr>
        <p:grpSpPr bwMode="auto">
          <a:xfrm>
            <a:off x="3275013" y="5578475"/>
            <a:ext cx="601662" cy="606425"/>
            <a:chOff x="2019" y="3470"/>
            <a:chExt cx="379" cy="382"/>
          </a:xfrm>
        </p:grpSpPr>
        <p:sp>
          <p:nvSpPr>
            <p:cNvPr id="140319" name="Rectangle 1055">
              <a:extLst>
                <a:ext uri="{FF2B5EF4-FFF2-40B4-BE49-F238E27FC236}">
                  <a16:creationId xmlns:a16="http://schemas.microsoft.com/office/drawing/2014/main" id="{EA4269E9-6047-80AF-D983-DCD9BAAE78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9" y="3526"/>
              <a:ext cx="376" cy="274"/>
            </a:xfrm>
            <a:prstGeom prst="rect">
              <a:avLst/>
            </a:prstGeom>
            <a:gradFill rotWithShape="0">
              <a:gsLst>
                <a:gs pos="0">
                  <a:srgbClr val="33CC33"/>
                </a:gs>
                <a:gs pos="50000">
                  <a:srgbClr val="33CC33">
                    <a:gamma/>
                    <a:tint val="80000"/>
                    <a:invGamma/>
                  </a:srgbClr>
                </a:gs>
                <a:gs pos="100000">
                  <a:srgbClr val="33CC33"/>
                </a:gs>
              </a:gsLst>
              <a:lin ang="0" scaled="1"/>
            </a:gradFill>
            <a:ln w="12700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grpSp>
          <p:nvGrpSpPr>
            <p:cNvPr id="140320" name="Group 1056">
              <a:extLst>
                <a:ext uri="{FF2B5EF4-FFF2-40B4-BE49-F238E27FC236}">
                  <a16:creationId xmlns:a16="http://schemas.microsoft.com/office/drawing/2014/main" id="{9C65197E-4E1C-8E1D-5C3B-B6FFE2267D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20" y="3470"/>
              <a:ext cx="378" cy="382"/>
              <a:chOff x="2020" y="3470"/>
              <a:chExt cx="378" cy="382"/>
            </a:xfrm>
          </p:grpSpPr>
          <p:sp>
            <p:nvSpPr>
              <p:cNvPr id="140321" name="Line 1057">
                <a:extLst>
                  <a:ext uri="{FF2B5EF4-FFF2-40B4-BE49-F238E27FC236}">
                    <a16:creationId xmlns:a16="http://schemas.microsoft.com/office/drawing/2014/main" id="{C21141A5-8F70-0538-E4F8-A7C1E48A50E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020" y="3519"/>
                <a:ext cx="0" cy="29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/>
              </a:p>
            </p:txBody>
          </p:sp>
          <p:sp>
            <p:nvSpPr>
              <p:cNvPr id="140322" name="Line 1058">
                <a:extLst>
                  <a:ext uri="{FF2B5EF4-FFF2-40B4-BE49-F238E27FC236}">
                    <a16:creationId xmlns:a16="http://schemas.microsoft.com/office/drawing/2014/main" id="{0CB67870-E47B-492B-084E-CF29F9225BA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98" y="3521"/>
                <a:ext cx="0" cy="29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/>
              </a:p>
            </p:txBody>
          </p:sp>
          <p:sp>
            <p:nvSpPr>
              <p:cNvPr id="140323" name="Oval 1059">
                <a:extLst>
                  <a:ext uri="{FF2B5EF4-FFF2-40B4-BE49-F238E27FC236}">
                    <a16:creationId xmlns:a16="http://schemas.microsoft.com/office/drawing/2014/main" id="{3B7C81D6-48CD-BAF8-DD39-C0A339A78B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21" y="3470"/>
                <a:ext cx="376" cy="90"/>
              </a:xfrm>
              <a:prstGeom prst="ellipse">
                <a:avLst/>
              </a:prstGeom>
              <a:gradFill rotWithShape="0">
                <a:gsLst>
                  <a:gs pos="0">
                    <a:srgbClr val="33CC33"/>
                  </a:gs>
                  <a:gs pos="50000">
                    <a:srgbClr val="33CC33">
                      <a:gamma/>
                      <a:tint val="80000"/>
                      <a:invGamma/>
                    </a:srgbClr>
                  </a:gs>
                  <a:gs pos="100000">
                    <a:srgbClr val="33CC33"/>
                  </a:gs>
                </a:gsLst>
                <a:lin ang="0" scaled="1"/>
              </a:gra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/>
              </a:p>
            </p:txBody>
          </p:sp>
          <p:sp>
            <p:nvSpPr>
              <p:cNvPr id="140324" name="Oval 1060">
                <a:extLst>
                  <a:ext uri="{FF2B5EF4-FFF2-40B4-BE49-F238E27FC236}">
                    <a16:creationId xmlns:a16="http://schemas.microsoft.com/office/drawing/2014/main" id="{2F9972A7-CF84-DEB4-8751-E66BC67046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21" y="3763"/>
                <a:ext cx="376" cy="89"/>
              </a:xfrm>
              <a:prstGeom prst="ellipse">
                <a:avLst/>
              </a:prstGeom>
              <a:gradFill rotWithShape="0">
                <a:gsLst>
                  <a:gs pos="0">
                    <a:srgbClr val="33CC33"/>
                  </a:gs>
                  <a:gs pos="50000">
                    <a:srgbClr val="33CC33">
                      <a:gamma/>
                      <a:tint val="80000"/>
                      <a:invGamma/>
                    </a:srgbClr>
                  </a:gs>
                  <a:gs pos="100000">
                    <a:srgbClr val="33CC33"/>
                  </a:gs>
                </a:gsLst>
                <a:lin ang="0" scaled="1"/>
              </a:gra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/>
              </a:p>
            </p:txBody>
          </p:sp>
        </p:grpSp>
      </p:grpSp>
      <p:sp>
        <p:nvSpPr>
          <p:cNvPr id="140325" name="Rectangle 1061">
            <a:extLst>
              <a:ext uri="{FF2B5EF4-FFF2-40B4-BE49-F238E27FC236}">
                <a16:creationId xmlns:a16="http://schemas.microsoft.com/office/drawing/2014/main" id="{9523985C-7D9E-1DF8-48E8-7D5FDEDF45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05388" y="5784850"/>
            <a:ext cx="69215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r>
              <a:rPr lang="en-US" altLang="en-US" sz="3200" b="1">
                <a:solidFill>
                  <a:schemeClr val="tx1"/>
                </a:solidFill>
                <a:latin typeface="Times New Roman" panose="02020603050405020304" pitchFamily="18" charset="0"/>
              </a:rPr>
              <a:t>. . .</a:t>
            </a:r>
          </a:p>
        </p:txBody>
      </p:sp>
      <p:sp>
        <p:nvSpPr>
          <p:cNvPr id="140326" name="Rectangle 1062">
            <a:extLst>
              <a:ext uri="{FF2B5EF4-FFF2-40B4-BE49-F238E27FC236}">
                <a16:creationId xmlns:a16="http://schemas.microsoft.com/office/drawing/2014/main" id="{CB8D89AA-6BF9-BEB7-1DF8-0CDF4A2429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3113" y="4875213"/>
            <a:ext cx="1206500" cy="444500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140327" name="Rectangle 1063">
            <a:extLst>
              <a:ext uri="{FF2B5EF4-FFF2-40B4-BE49-F238E27FC236}">
                <a16:creationId xmlns:a16="http://schemas.microsoft.com/office/drawing/2014/main" id="{F07BD3FA-4CF3-E3C5-60FC-B6074AE026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0275" y="4838700"/>
            <a:ext cx="893763" cy="51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 algn="ctr"/>
            <a:r>
              <a:rPr lang="en-US" altLang="en-US" sz="1400">
                <a:solidFill>
                  <a:schemeClr val="tx1"/>
                </a:solidFill>
                <a:latin typeface="Arial Rounded MT Bold" panose="020F0704030504030204" pitchFamily="34" charset="0"/>
              </a:rPr>
              <a:t>Extractor/</a:t>
            </a:r>
          </a:p>
          <a:p>
            <a:pPr algn="ctr"/>
            <a:r>
              <a:rPr lang="en-US" altLang="en-US" sz="1400">
                <a:solidFill>
                  <a:schemeClr val="tx1"/>
                </a:solidFill>
                <a:latin typeface="Arial Rounded MT Bold" panose="020F0704030504030204" pitchFamily="34" charset="0"/>
              </a:rPr>
              <a:t>Monitor</a:t>
            </a:r>
          </a:p>
        </p:txBody>
      </p:sp>
      <p:sp>
        <p:nvSpPr>
          <p:cNvPr id="140328" name="Line 1064">
            <a:extLst>
              <a:ext uri="{FF2B5EF4-FFF2-40B4-BE49-F238E27FC236}">
                <a16:creationId xmlns:a16="http://schemas.microsoft.com/office/drawing/2014/main" id="{104CA64F-16BF-CCB0-A7D5-524AA812347D}"/>
              </a:ext>
            </a:extLst>
          </p:cNvPr>
          <p:cNvSpPr>
            <a:spLocks noChangeShapeType="1"/>
          </p:cNvSpPr>
          <p:nvPr/>
        </p:nvSpPr>
        <p:spPr bwMode="auto">
          <a:xfrm>
            <a:off x="1365250" y="5318125"/>
            <a:ext cx="0" cy="304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stealth" w="med" len="med"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140329" name="Line 1065">
            <a:extLst>
              <a:ext uri="{FF2B5EF4-FFF2-40B4-BE49-F238E27FC236}">
                <a16:creationId xmlns:a16="http://schemas.microsoft.com/office/drawing/2014/main" id="{1A10ECF6-677E-637B-3DBE-8E122936325E}"/>
              </a:ext>
            </a:extLst>
          </p:cNvPr>
          <p:cNvSpPr>
            <a:spLocks noChangeShapeType="1"/>
          </p:cNvSpPr>
          <p:nvPr/>
        </p:nvSpPr>
        <p:spPr bwMode="auto">
          <a:xfrm>
            <a:off x="3571875" y="5329238"/>
            <a:ext cx="3175" cy="30321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stealth" w="med" len="med"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140330" name="Line 1066">
            <a:extLst>
              <a:ext uri="{FF2B5EF4-FFF2-40B4-BE49-F238E27FC236}">
                <a16:creationId xmlns:a16="http://schemas.microsoft.com/office/drawing/2014/main" id="{E2157914-2A7F-9408-7328-27AD10D279BF}"/>
              </a:ext>
            </a:extLst>
          </p:cNvPr>
          <p:cNvSpPr>
            <a:spLocks noChangeShapeType="1"/>
          </p:cNvSpPr>
          <p:nvPr/>
        </p:nvSpPr>
        <p:spPr bwMode="auto">
          <a:xfrm>
            <a:off x="7307263" y="5329238"/>
            <a:ext cx="1587" cy="30321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stealth" w="med" len="med"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140331" name="Rectangle 1067">
            <a:extLst>
              <a:ext uri="{FF2B5EF4-FFF2-40B4-BE49-F238E27FC236}">
                <a16:creationId xmlns:a16="http://schemas.microsoft.com/office/drawing/2014/main" id="{532DC848-9780-59A4-FFDA-5AC177DB2C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76600" y="3581400"/>
            <a:ext cx="2120900" cy="520700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140332" name="Rectangle 1068">
            <a:extLst>
              <a:ext uri="{FF2B5EF4-FFF2-40B4-BE49-F238E27FC236}">
                <a16:creationId xmlns:a16="http://schemas.microsoft.com/office/drawing/2014/main" id="{B6090FE5-FE15-20DD-DA3D-30D2B714F6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76625" y="3673475"/>
            <a:ext cx="1730375" cy="336550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 algn="ctr"/>
            <a:r>
              <a:rPr lang="en-US" altLang="en-US" sz="1600">
                <a:solidFill>
                  <a:schemeClr val="tx1"/>
                </a:solidFill>
                <a:latin typeface="Arial Rounded MT Bold" panose="020F0704030504030204" pitchFamily="34" charset="0"/>
              </a:rPr>
              <a:t>Integration System</a:t>
            </a:r>
          </a:p>
        </p:txBody>
      </p:sp>
      <p:sp>
        <p:nvSpPr>
          <p:cNvPr id="140333" name="Line 1069">
            <a:extLst>
              <a:ext uri="{FF2B5EF4-FFF2-40B4-BE49-F238E27FC236}">
                <a16:creationId xmlns:a16="http://schemas.microsoft.com/office/drawing/2014/main" id="{EB315BD8-B951-1A7B-9C02-58BC3D6C0C2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337050" y="3124200"/>
            <a:ext cx="6350" cy="4508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140334" name="Line 1070">
            <a:extLst>
              <a:ext uri="{FF2B5EF4-FFF2-40B4-BE49-F238E27FC236}">
                <a16:creationId xmlns:a16="http://schemas.microsoft.com/office/drawing/2014/main" id="{5FF536E4-F3B7-0FAE-8609-BC46E93D587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292225" y="4108450"/>
            <a:ext cx="2359025" cy="72866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140335" name="Line 1071">
            <a:extLst>
              <a:ext uri="{FF2B5EF4-FFF2-40B4-BE49-F238E27FC236}">
                <a16:creationId xmlns:a16="http://schemas.microsoft.com/office/drawing/2014/main" id="{C27BCCCB-379E-0F1A-438C-C0E2E2DEEF9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575050" y="4108450"/>
            <a:ext cx="457200" cy="762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140336" name="Line 1072">
            <a:extLst>
              <a:ext uri="{FF2B5EF4-FFF2-40B4-BE49-F238E27FC236}">
                <a16:creationId xmlns:a16="http://schemas.microsoft.com/office/drawing/2014/main" id="{AFF79B8B-9580-8F43-FFE6-6B3BE21FDF0C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870450" y="4108450"/>
            <a:ext cx="2438400" cy="762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140337" name="Line 1073">
            <a:extLst>
              <a:ext uri="{FF2B5EF4-FFF2-40B4-BE49-F238E27FC236}">
                <a16:creationId xmlns:a16="http://schemas.microsoft.com/office/drawing/2014/main" id="{7155A99D-44B5-D1E7-8853-77FC91ECF43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516063" y="4108450"/>
            <a:ext cx="2363787" cy="739775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 type="none" w="sm" len="sm"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140338" name="Line 1074">
            <a:extLst>
              <a:ext uri="{FF2B5EF4-FFF2-40B4-BE49-F238E27FC236}">
                <a16:creationId xmlns:a16="http://schemas.microsoft.com/office/drawing/2014/main" id="{AC841F42-9F9D-4D41-2D61-8BF1C93F327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651250" y="4108450"/>
            <a:ext cx="457200" cy="762000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 type="none" w="sm" len="sm"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140339" name="Line 1075">
            <a:extLst>
              <a:ext uri="{FF2B5EF4-FFF2-40B4-BE49-F238E27FC236}">
                <a16:creationId xmlns:a16="http://schemas.microsoft.com/office/drawing/2014/main" id="{D6E3533A-C776-3537-C3FA-4980E8BDF982}"/>
              </a:ext>
            </a:extLst>
          </p:cNvPr>
          <p:cNvSpPr>
            <a:spLocks noChangeShapeType="1"/>
          </p:cNvSpPr>
          <p:nvPr/>
        </p:nvSpPr>
        <p:spPr bwMode="auto">
          <a:xfrm>
            <a:off x="5175250" y="4108450"/>
            <a:ext cx="2362200" cy="762000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 type="none" w="sm" len="sm"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140340" name="Rectangle 1076">
            <a:extLst>
              <a:ext uri="{FF2B5EF4-FFF2-40B4-BE49-F238E27FC236}">
                <a16:creationId xmlns:a16="http://schemas.microsoft.com/office/drawing/2014/main" id="{4D5AE1D7-1C66-8228-49D7-4CAE2C91B9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95788" y="4321175"/>
            <a:ext cx="565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r>
              <a:rPr lang="en-US" altLang="en-US" b="1">
                <a:solidFill>
                  <a:schemeClr val="tx1"/>
                </a:solidFill>
                <a:latin typeface="Times New Roman" panose="02020603050405020304" pitchFamily="18" charset="0"/>
              </a:rPr>
              <a:t>. . .</a:t>
            </a:r>
          </a:p>
        </p:txBody>
      </p:sp>
      <p:grpSp>
        <p:nvGrpSpPr>
          <p:cNvPr id="140341" name="Group 1077">
            <a:extLst>
              <a:ext uri="{FF2B5EF4-FFF2-40B4-BE49-F238E27FC236}">
                <a16:creationId xmlns:a16="http://schemas.microsoft.com/office/drawing/2014/main" id="{B974A5BA-143D-FB9B-AAB2-C6107C42737B}"/>
              </a:ext>
            </a:extLst>
          </p:cNvPr>
          <p:cNvGrpSpPr>
            <a:grpSpLocks/>
          </p:cNvGrpSpPr>
          <p:nvPr/>
        </p:nvGrpSpPr>
        <p:grpSpPr bwMode="auto">
          <a:xfrm>
            <a:off x="6432550" y="3581400"/>
            <a:ext cx="1041400" cy="469900"/>
            <a:chOff x="4008" y="2212"/>
            <a:chExt cx="656" cy="296"/>
          </a:xfrm>
        </p:grpSpPr>
        <p:sp>
          <p:nvSpPr>
            <p:cNvPr id="140342" name="Rectangle 1078">
              <a:extLst>
                <a:ext uri="{FF2B5EF4-FFF2-40B4-BE49-F238E27FC236}">
                  <a16:creationId xmlns:a16="http://schemas.microsoft.com/office/drawing/2014/main" id="{5500C2A6-3CF8-6AED-A8BC-0297CEE797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08" y="2256"/>
              <a:ext cx="652" cy="212"/>
            </a:xfrm>
            <a:prstGeom prst="rect">
              <a:avLst/>
            </a:prstGeom>
            <a:gradFill rotWithShape="0">
              <a:gsLst>
                <a:gs pos="0">
                  <a:srgbClr val="FF9900"/>
                </a:gs>
                <a:gs pos="50000">
                  <a:srgbClr val="FF9900">
                    <a:gamma/>
                    <a:tint val="30196"/>
                    <a:invGamma/>
                  </a:srgbClr>
                </a:gs>
                <a:gs pos="100000">
                  <a:srgbClr val="FF9900"/>
                </a:gs>
              </a:gsLst>
              <a:lin ang="0" scaled="1"/>
            </a:gradFill>
            <a:ln w="12700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grpSp>
          <p:nvGrpSpPr>
            <p:cNvPr id="140343" name="Group 1079">
              <a:extLst>
                <a:ext uri="{FF2B5EF4-FFF2-40B4-BE49-F238E27FC236}">
                  <a16:creationId xmlns:a16="http://schemas.microsoft.com/office/drawing/2014/main" id="{9253B923-9472-F6CE-AD17-156A3C3DBC0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12" y="2212"/>
              <a:ext cx="652" cy="296"/>
              <a:chOff x="4012" y="2212"/>
              <a:chExt cx="652" cy="296"/>
            </a:xfrm>
          </p:grpSpPr>
          <p:sp>
            <p:nvSpPr>
              <p:cNvPr id="140344" name="Line 1080">
                <a:extLst>
                  <a:ext uri="{FF2B5EF4-FFF2-40B4-BE49-F238E27FC236}">
                    <a16:creationId xmlns:a16="http://schemas.microsoft.com/office/drawing/2014/main" id="{CA8621B3-745C-43F5-5E74-0180FFE6581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13" y="2250"/>
                <a:ext cx="0" cy="22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/>
              </a:p>
            </p:txBody>
          </p:sp>
          <p:sp>
            <p:nvSpPr>
              <p:cNvPr id="140345" name="Line 1081">
                <a:extLst>
                  <a:ext uri="{FF2B5EF4-FFF2-40B4-BE49-F238E27FC236}">
                    <a16:creationId xmlns:a16="http://schemas.microsoft.com/office/drawing/2014/main" id="{8416DE5F-A3C6-5048-27AE-4288E787F84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63" y="2251"/>
                <a:ext cx="0" cy="22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/>
              </a:p>
            </p:txBody>
          </p:sp>
          <p:sp>
            <p:nvSpPr>
              <p:cNvPr id="140346" name="Oval 1082">
                <a:extLst>
                  <a:ext uri="{FF2B5EF4-FFF2-40B4-BE49-F238E27FC236}">
                    <a16:creationId xmlns:a16="http://schemas.microsoft.com/office/drawing/2014/main" id="{507F4B7B-80EB-228F-57DD-82E0D94F84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12" y="2212"/>
                <a:ext cx="652" cy="68"/>
              </a:xfrm>
              <a:prstGeom prst="ellipse">
                <a:avLst/>
              </a:prstGeom>
              <a:gradFill rotWithShape="0">
                <a:gsLst>
                  <a:gs pos="0">
                    <a:srgbClr val="FF9900"/>
                  </a:gs>
                  <a:gs pos="50000">
                    <a:srgbClr val="FF9900">
                      <a:gamma/>
                      <a:tint val="30196"/>
                      <a:invGamma/>
                    </a:srgbClr>
                  </a:gs>
                  <a:gs pos="100000">
                    <a:srgbClr val="FF9900"/>
                  </a:gs>
                </a:gsLst>
                <a:lin ang="0" scaled="1"/>
              </a:gra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/>
              </a:p>
            </p:txBody>
          </p:sp>
          <p:sp>
            <p:nvSpPr>
              <p:cNvPr id="140347" name="Oval 1083">
                <a:extLst>
                  <a:ext uri="{FF2B5EF4-FFF2-40B4-BE49-F238E27FC236}">
                    <a16:creationId xmlns:a16="http://schemas.microsoft.com/office/drawing/2014/main" id="{F0064E6C-BEA5-0757-B121-048C83DFFC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12" y="2440"/>
                <a:ext cx="652" cy="68"/>
              </a:xfrm>
              <a:prstGeom prst="ellipse">
                <a:avLst/>
              </a:prstGeom>
              <a:gradFill rotWithShape="0">
                <a:gsLst>
                  <a:gs pos="0">
                    <a:srgbClr val="FF9900"/>
                  </a:gs>
                  <a:gs pos="50000">
                    <a:srgbClr val="FF9900">
                      <a:gamma/>
                      <a:tint val="30196"/>
                      <a:invGamma/>
                    </a:srgbClr>
                  </a:gs>
                  <a:gs pos="100000">
                    <a:srgbClr val="FF9900"/>
                  </a:gs>
                </a:gsLst>
                <a:lin ang="0" scaled="1"/>
              </a:gra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/>
              </a:p>
            </p:txBody>
          </p:sp>
        </p:grpSp>
      </p:grpSp>
      <p:sp>
        <p:nvSpPr>
          <p:cNvPr id="140348" name="Rectangle 1084">
            <a:extLst>
              <a:ext uri="{FF2B5EF4-FFF2-40B4-BE49-F238E27FC236}">
                <a16:creationId xmlns:a16="http://schemas.microsoft.com/office/drawing/2014/main" id="{28F05731-B64A-5393-C1CC-DF67DA40CB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29388" y="3663950"/>
            <a:ext cx="84772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 algn="ctr"/>
            <a:r>
              <a:rPr lang="en-US" altLang="en-US" sz="1400">
                <a:solidFill>
                  <a:schemeClr val="tx1"/>
                </a:solidFill>
                <a:latin typeface="Arial Rounded MT Bold" panose="020F0704030504030204" pitchFamily="34" charset="0"/>
              </a:rPr>
              <a:t>Metadata</a:t>
            </a:r>
          </a:p>
        </p:txBody>
      </p:sp>
      <p:sp>
        <p:nvSpPr>
          <p:cNvPr id="140349" name="Line 1085">
            <a:extLst>
              <a:ext uri="{FF2B5EF4-FFF2-40B4-BE49-F238E27FC236}">
                <a16:creationId xmlns:a16="http://schemas.microsoft.com/office/drawing/2014/main" id="{DF91ED1A-A1EC-92C9-A081-F620CC3004A6}"/>
              </a:ext>
            </a:extLst>
          </p:cNvPr>
          <p:cNvSpPr>
            <a:spLocks noChangeShapeType="1"/>
          </p:cNvSpPr>
          <p:nvPr/>
        </p:nvSpPr>
        <p:spPr bwMode="auto">
          <a:xfrm>
            <a:off x="5403850" y="3803650"/>
            <a:ext cx="10668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stealth" w="med" len="med"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140350" name="Rectangle 1086">
            <a:extLst>
              <a:ext uri="{FF2B5EF4-FFF2-40B4-BE49-F238E27FC236}">
                <a16:creationId xmlns:a16="http://schemas.microsoft.com/office/drawing/2014/main" id="{91A96443-C36C-73DB-9F5C-842ADAF2DC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38463" y="4875213"/>
            <a:ext cx="1206500" cy="444500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140351" name="Rectangle 1087">
            <a:extLst>
              <a:ext uri="{FF2B5EF4-FFF2-40B4-BE49-F238E27FC236}">
                <a16:creationId xmlns:a16="http://schemas.microsoft.com/office/drawing/2014/main" id="{6B7213F1-B169-63DD-CF82-56FB6BAC1F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625" y="4838700"/>
            <a:ext cx="893763" cy="51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 algn="ctr"/>
            <a:r>
              <a:rPr lang="en-US" altLang="en-US" sz="1400">
                <a:solidFill>
                  <a:schemeClr val="tx1"/>
                </a:solidFill>
                <a:latin typeface="Arial Rounded MT Bold" panose="020F0704030504030204" pitchFamily="34" charset="0"/>
              </a:rPr>
              <a:t>Extractor/</a:t>
            </a:r>
          </a:p>
          <a:p>
            <a:pPr algn="ctr"/>
            <a:r>
              <a:rPr lang="en-US" altLang="en-US" sz="1400">
                <a:solidFill>
                  <a:schemeClr val="tx1"/>
                </a:solidFill>
                <a:latin typeface="Arial Rounded MT Bold" panose="020F0704030504030204" pitchFamily="34" charset="0"/>
              </a:rPr>
              <a:t>Monitor</a:t>
            </a:r>
          </a:p>
        </p:txBody>
      </p:sp>
      <p:sp>
        <p:nvSpPr>
          <p:cNvPr id="140352" name="Rectangle 1088">
            <a:extLst>
              <a:ext uri="{FF2B5EF4-FFF2-40B4-BE49-F238E27FC236}">
                <a16:creationId xmlns:a16="http://schemas.microsoft.com/office/drawing/2014/main" id="{1E5ECF70-CB09-93D8-09F3-EBA5A37DD7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62738" y="4875213"/>
            <a:ext cx="1206500" cy="444500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140353" name="Rectangle 1089">
            <a:extLst>
              <a:ext uri="{FF2B5EF4-FFF2-40B4-BE49-F238E27FC236}">
                <a16:creationId xmlns:a16="http://schemas.microsoft.com/office/drawing/2014/main" id="{633FA9E1-A888-CB82-00EB-663EC84048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19900" y="4838700"/>
            <a:ext cx="893763" cy="51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 algn="ctr"/>
            <a:r>
              <a:rPr lang="en-US" altLang="en-US" sz="1400">
                <a:solidFill>
                  <a:schemeClr val="tx1"/>
                </a:solidFill>
                <a:latin typeface="Arial Rounded MT Bold" panose="020F0704030504030204" pitchFamily="34" charset="0"/>
              </a:rPr>
              <a:t>Extractor/</a:t>
            </a:r>
          </a:p>
          <a:p>
            <a:pPr algn="ctr"/>
            <a:r>
              <a:rPr lang="en-US" altLang="en-US" sz="1400">
                <a:solidFill>
                  <a:schemeClr val="tx1"/>
                </a:solidFill>
                <a:latin typeface="Arial Rounded MT Bold" panose="020F0704030504030204" pitchFamily="34" charset="0"/>
              </a:rPr>
              <a:t>Monitor</a:t>
            </a:r>
          </a:p>
        </p:txBody>
      </p:sp>
      <p:sp>
        <p:nvSpPr>
          <p:cNvPr id="140354" name="Rectangle 1090">
            <a:extLst>
              <a:ext uri="{FF2B5EF4-FFF2-40B4-BE49-F238E27FC236}">
                <a16:creationId xmlns:a16="http://schemas.microsoft.com/office/drawing/2014/main" id="{892CF011-9F18-6A5C-1698-E5FF60ED29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752600"/>
            <a:ext cx="3200400" cy="2819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2" charset="2"/>
              <a:buChar char="v"/>
              <a:defRPr sz="2800">
                <a:solidFill>
                  <a:schemeClr val="tx1"/>
                </a:solidFill>
                <a:latin typeface="Book Antiqua" panose="0204060205030503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400">
                <a:solidFill>
                  <a:schemeClr val="tx1"/>
                </a:solidFill>
                <a:latin typeface="Book Antiqua" panose="0204060205030503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2" charset="2"/>
              <a:buChar char="u"/>
              <a:defRPr sz="2000">
                <a:solidFill>
                  <a:schemeClr val="tx1"/>
                </a:solidFill>
                <a:latin typeface="Book Antiqua" panose="0204060205030503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9pPr>
          </a:lstStyle>
          <a:p>
            <a:r>
              <a:rPr lang="en-US" altLang="en-US"/>
              <a:t>Information integrated in advance</a:t>
            </a:r>
            <a:endParaRPr lang="en-US" altLang="en-US" sz="2400"/>
          </a:p>
          <a:p>
            <a:r>
              <a:rPr lang="en-US" altLang="en-US"/>
              <a:t>Stored in wh for direct querying and analysis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2">
            <a:extLst>
              <a:ext uri="{FF2B5EF4-FFF2-40B4-BE49-F238E27FC236}">
                <a16:creationId xmlns:a16="http://schemas.microsoft.com/office/drawing/2014/main" id="{F284AF53-4CA8-C551-932D-499B8AB90F1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457200"/>
            <a:ext cx="9144000" cy="1066800"/>
          </a:xfrm>
        </p:spPr>
        <p:txBody>
          <a:bodyPr/>
          <a:lstStyle/>
          <a:p>
            <a:r>
              <a:rPr lang="en-US" altLang="en-US"/>
              <a:t>Advantages of Warehousing Approach</a:t>
            </a:r>
          </a:p>
        </p:txBody>
      </p:sp>
      <p:sp>
        <p:nvSpPr>
          <p:cNvPr id="141315" name="Rectangle 3">
            <a:extLst>
              <a:ext uri="{FF2B5EF4-FFF2-40B4-BE49-F238E27FC236}">
                <a16:creationId xmlns:a16="http://schemas.microsoft.com/office/drawing/2014/main" id="{569FC01A-8B01-B642-AC04-D27ECDE156B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828800"/>
            <a:ext cx="8686800" cy="4495800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90000"/>
              </a:lnSpc>
            </a:pPr>
            <a:r>
              <a:rPr lang="en-US" altLang="en-US"/>
              <a:t>High query performance</a:t>
            </a:r>
          </a:p>
          <a:p>
            <a:pPr lvl="1">
              <a:lnSpc>
                <a:spcPct val="90000"/>
              </a:lnSpc>
            </a:pPr>
            <a:r>
              <a:rPr lang="en-US" altLang="en-US"/>
              <a:t>But not necessarily most current information</a:t>
            </a:r>
            <a:endParaRPr lang="en-US" altLang="en-US" sz="2800"/>
          </a:p>
          <a:p>
            <a:pPr>
              <a:lnSpc>
                <a:spcPct val="90000"/>
              </a:lnSpc>
            </a:pPr>
            <a:r>
              <a:rPr lang="en-US" altLang="en-US"/>
              <a:t>Doesn’t interfere with local processing at sources</a:t>
            </a:r>
          </a:p>
          <a:p>
            <a:pPr lvl="1">
              <a:lnSpc>
                <a:spcPct val="90000"/>
              </a:lnSpc>
            </a:pPr>
            <a:r>
              <a:rPr lang="en-US" altLang="en-US"/>
              <a:t>Complex queries at warehouse</a:t>
            </a:r>
          </a:p>
          <a:p>
            <a:pPr lvl="1">
              <a:lnSpc>
                <a:spcPct val="90000"/>
              </a:lnSpc>
            </a:pPr>
            <a:r>
              <a:rPr lang="en-US" altLang="en-US"/>
              <a:t>OLTP at information sources</a:t>
            </a:r>
            <a:endParaRPr lang="en-US" altLang="en-US" sz="2800"/>
          </a:p>
          <a:p>
            <a:pPr>
              <a:lnSpc>
                <a:spcPct val="90000"/>
              </a:lnSpc>
            </a:pPr>
            <a:r>
              <a:rPr lang="en-US" altLang="en-US"/>
              <a:t>Information copied at warehouse</a:t>
            </a:r>
          </a:p>
          <a:p>
            <a:pPr lvl="1">
              <a:lnSpc>
                <a:spcPct val="90000"/>
              </a:lnSpc>
            </a:pPr>
            <a:r>
              <a:rPr lang="en-US" altLang="en-US"/>
              <a:t>Can modify, annotate, summarize,  restructure, etc.</a:t>
            </a:r>
          </a:p>
          <a:p>
            <a:pPr lvl="1">
              <a:lnSpc>
                <a:spcPct val="90000"/>
              </a:lnSpc>
            </a:pPr>
            <a:r>
              <a:rPr lang="en-US" altLang="en-US"/>
              <a:t>Can store historical information</a:t>
            </a:r>
          </a:p>
          <a:p>
            <a:pPr lvl="1">
              <a:lnSpc>
                <a:spcPct val="90000"/>
              </a:lnSpc>
            </a:pPr>
            <a:r>
              <a:rPr lang="en-US" altLang="en-US"/>
              <a:t>Security, no auditing</a:t>
            </a:r>
            <a:endParaRPr lang="en-US" altLang="en-US" sz="2800"/>
          </a:p>
          <a:p>
            <a:pPr>
              <a:lnSpc>
                <a:spcPct val="90000"/>
              </a:lnSpc>
            </a:pPr>
            <a:r>
              <a:rPr lang="en-US" altLang="en-US" i="1" u="sng"/>
              <a:t>Has</a:t>
            </a:r>
            <a:r>
              <a:rPr lang="en-US" altLang="en-US"/>
              <a:t> caught on in industry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2050">
            <a:extLst>
              <a:ext uri="{FF2B5EF4-FFF2-40B4-BE49-F238E27FC236}">
                <a16:creationId xmlns:a16="http://schemas.microsoft.com/office/drawing/2014/main" id="{86B99574-0E0A-432A-2FD7-B181726525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Not Either-Or Decision</a:t>
            </a:r>
          </a:p>
        </p:txBody>
      </p:sp>
      <p:sp>
        <p:nvSpPr>
          <p:cNvPr id="142339" name="Rectangle 2051">
            <a:extLst>
              <a:ext uri="{FF2B5EF4-FFF2-40B4-BE49-F238E27FC236}">
                <a16:creationId xmlns:a16="http://schemas.microsoft.com/office/drawing/2014/main" id="{80147B83-A6C5-3A25-3F05-75A0E86A247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Query-driven approach still better for</a:t>
            </a:r>
          </a:p>
          <a:p>
            <a:pPr lvl="1"/>
            <a:r>
              <a:rPr lang="en-US" altLang="en-US"/>
              <a:t>Rapidly changing information</a:t>
            </a:r>
          </a:p>
          <a:p>
            <a:pPr lvl="1"/>
            <a:r>
              <a:rPr lang="en-US" altLang="en-US"/>
              <a:t>Rapidly changing information sources</a:t>
            </a:r>
          </a:p>
          <a:p>
            <a:pPr lvl="1"/>
            <a:r>
              <a:rPr lang="en-US" altLang="en-US"/>
              <a:t>Truly vast amounts of data from large numbers of sources</a:t>
            </a:r>
          </a:p>
          <a:p>
            <a:pPr lvl="1"/>
            <a:r>
              <a:rPr lang="en-US" altLang="en-US"/>
              <a:t>Clients with unpredictable needs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Rectangle 2">
            <a:extLst>
              <a:ext uri="{FF2B5EF4-FFF2-40B4-BE49-F238E27FC236}">
                <a16:creationId xmlns:a16="http://schemas.microsoft.com/office/drawing/2014/main" id="{831B47A4-889D-3627-95C6-754F9117710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Data Warehouse Evolution</a:t>
            </a:r>
          </a:p>
        </p:txBody>
      </p:sp>
      <p:sp>
        <p:nvSpPr>
          <p:cNvPr id="143363" name="AutoShape 3">
            <a:extLst>
              <a:ext uri="{FF2B5EF4-FFF2-40B4-BE49-F238E27FC236}">
                <a16:creationId xmlns:a16="http://schemas.microsoft.com/office/drawing/2014/main" id="{44331C94-EAB5-D6B9-4AD4-247E501AF4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286000"/>
            <a:ext cx="9144000" cy="3200400"/>
          </a:xfrm>
          <a:custGeom>
            <a:avLst/>
            <a:gdLst>
              <a:gd name="G0" fmla="+- 20213 0 0"/>
              <a:gd name="G1" fmla="+- 2625 0 0"/>
              <a:gd name="G2" fmla="+- 21600 0 2625"/>
              <a:gd name="G3" fmla="+- 10800 0 2625"/>
              <a:gd name="G4" fmla="+- 21600 0 20213"/>
              <a:gd name="G5" fmla="*/ G4 G3 10800"/>
              <a:gd name="G6" fmla="+- 21600 0 G5"/>
              <a:gd name="T0" fmla="*/ 20213 w 21600"/>
              <a:gd name="T1" fmla="*/ 0 h 21600"/>
              <a:gd name="T2" fmla="*/ 0 w 21600"/>
              <a:gd name="T3" fmla="*/ 10800 h 21600"/>
              <a:gd name="T4" fmla="*/ 20213 w 21600"/>
              <a:gd name="T5" fmla="*/ 21600 h 21600"/>
              <a:gd name="T6" fmla="*/ 21600 w 21600"/>
              <a:gd name="T7" fmla="*/ 10800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G1 h 21600"/>
              <a:gd name="T14" fmla="*/ G6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0213" y="0"/>
                </a:moveTo>
                <a:lnTo>
                  <a:pt x="20213" y="2625"/>
                </a:lnTo>
                <a:lnTo>
                  <a:pt x="3375" y="2625"/>
                </a:lnTo>
                <a:lnTo>
                  <a:pt x="3375" y="18975"/>
                </a:lnTo>
                <a:lnTo>
                  <a:pt x="20213" y="18975"/>
                </a:lnTo>
                <a:lnTo>
                  <a:pt x="20213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2625"/>
                </a:moveTo>
                <a:lnTo>
                  <a:pt x="1350" y="18975"/>
                </a:lnTo>
                <a:lnTo>
                  <a:pt x="2700" y="18975"/>
                </a:lnTo>
                <a:lnTo>
                  <a:pt x="2700" y="2625"/>
                </a:lnTo>
                <a:close/>
              </a:path>
              <a:path w="21600" h="21600">
                <a:moveTo>
                  <a:pt x="0" y="2625"/>
                </a:moveTo>
                <a:lnTo>
                  <a:pt x="0" y="18975"/>
                </a:lnTo>
                <a:lnTo>
                  <a:pt x="675" y="18975"/>
                </a:lnTo>
                <a:lnTo>
                  <a:pt x="675" y="2625"/>
                </a:lnTo>
                <a:close/>
              </a:path>
            </a:pathLst>
          </a:custGeom>
          <a:solidFill>
            <a:schemeClr val="folHlink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143364" name="Text Box 4">
            <a:extLst>
              <a:ext uri="{FF2B5EF4-FFF2-40B4-BE49-F238E27FC236}">
                <a16:creationId xmlns:a16="http://schemas.microsoft.com/office/drawing/2014/main" id="{6811FA15-5F85-6463-4704-8AE9073D1228}"/>
              </a:ext>
            </a:extLst>
          </p:cNvPr>
          <p:cNvSpPr txBox="1">
            <a:spLocks noChangeArrowheads="1"/>
          </p:cNvSpPr>
          <p:nvPr/>
        </p:nvSpPr>
        <p:spPr bwMode="auto">
          <a:xfrm rot="5400000">
            <a:off x="8454232" y="3713956"/>
            <a:ext cx="862012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000" b="1">
                <a:solidFill>
                  <a:schemeClr val="tx1"/>
                </a:solidFill>
                <a:latin typeface="Times New Roman" panose="02020603050405020304" pitchFamily="18" charset="0"/>
              </a:rPr>
              <a:t>TIME</a:t>
            </a:r>
            <a:endParaRPr lang="en-US" altLang="en-US" sz="2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43365" name="Text Box 5">
            <a:extLst>
              <a:ext uri="{FF2B5EF4-FFF2-40B4-BE49-F238E27FC236}">
                <a16:creationId xmlns:a16="http://schemas.microsoft.com/office/drawing/2014/main" id="{859BBEB1-087E-2814-C2D9-ECFB111D51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0" y="2667000"/>
            <a:ext cx="7937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b="1">
                <a:solidFill>
                  <a:schemeClr val="tx1"/>
                </a:solidFill>
                <a:latin typeface="Times New Roman" panose="02020603050405020304" pitchFamily="18" charset="0"/>
              </a:rPr>
              <a:t>2000</a:t>
            </a:r>
            <a:endParaRPr lang="en-US" altLang="en-US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43366" name="Text Box 6">
            <a:extLst>
              <a:ext uri="{FF2B5EF4-FFF2-40B4-BE49-F238E27FC236}">
                <a16:creationId xmlns:a16="http://schemas.microsoft.com/office/drawing/2014/main" id="{C61C99B5-11B9-2296-A340-38310313F6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24600" y="2667000"/>
            <a:ext cx="7937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b="1">
                <a:solidFill>
                  <a:schemeClr val="tx1"/>
                </a:solidFill>
                <a:latin typeface="Times New Roman" panose="02020603050405020304" pitchFamily="18" charset="0"/>
              </a:rPr>
              <a:t>1995</a:t>
            </a:r>
            <a:endParaRPr lang="en-US" altLang="en-US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43367" name="Text Box 7">
            <a:extLst>
              <a:ext uri="{FF2B5EF4-FFF2-40B4-BE49-F238E27FC236}">
                <a16:creationId xmlns:a16="http://schemas.microsoft.com/office/drawing/2014/main" id="{6F30CBEE-7035-3B67-8097-C8FF254A87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29200" y="2667000"/>
            <a:ext cx="7937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b="1">
                <a:solidFill>
                  <a:schemeClr val="tx1"/>
                </a:solidFill>
                <a:latin typeface="Times New Roman" panose="02020603050405020304" pitchFamily="18" charset="0"/>
              </a:rPr>
              <a:t>1990</a:t>
            </a:r>
            <a:endParaRPr lang="en-US" altLang="en-US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43368" name="Text Box 8">
            <a:extLst>
              <a:ext uri="{FF2B5EF4-FFF2-40B4-BE49-F238E27FC236}">
                <a16:creationId xmlns:a16="http://schemas.microsoft.com/office/drawing/2014/main" id="{3BFA9D12-C554-62E4-12A1-002EA45D45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33800" y="2667000"/>
            <a:ext cx="7937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b="1">
                <a:solidFill>
                  <a:schemeClr val="tx1"/>
                </a:solidFill>
                <a:latin typeface="Times New Roman" panose="02020603050405020304" pitchFamily="18" charset="0"/>
              </a:rPr>
              <a:t>1985</a:t>
            </a:r>
            <a:endParaRPr lang="en-US" altLang="en-US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43369" name="Text Box 9">
            <a:extLst>
              <a:ext uri="{FF2B5EF4-FFF2-40B4-BE49-F238E27FC236}">
                <a16:creationId xmlns:a16="http://schemas.microsoft.com/office/drawing/2014/main" id="{F93F9C04-8E97-9C24-BA6F-A6BA96FC42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38400" y="2667000"/>
            <a:ext cx="7937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b="1">
                <a:solidFill>
                  <a:schemeClr val="tx1"/>
                </a:solidFill>
                <a:latin typeface="Times New Roman" panose="02020603050405020304" pitchFamily="18" charset="0"/>
              </a:rPr>
              <a:t>1980</a:t>
            </a:r>
            <a:endParaRPr lang="en-US" altLang="en-US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43370" name="Text Box 10">
            <a:extLst>
              <a:ext uri="{FF2B5EF4-FFF2-40B4-BE49-F238E27FC236}">
                <a16:creationId xmlns:a16="http://schemas.microsoft.com/office/drawing/2014/main" id="{3C72FEDD-1BF0-F814-EB4C-B29A07C298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2667000"/>
            <a:ext cx="7937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b="1">
                <a:solidFill>
                  <a:schemeClr val="tx1"/>
                </a:solidFill>
                <a:latin typeface="Times New Roman" panose="02020603050405020304" pitchFamily="18" charset="0"/>
              </a:rPr>
              <a:t>1960</a:t>
            </a:r>
          </a:p>
        </p:txBody>
      </p:sp>
      <p:sp>
        <p:nvSpPr>
          <p:cNvPr id="143371" name="Text Box 11">
            <a:extLst>
              <a:ext uri="{FF2B5EF4-FFF2-40B4-BE49-F238E27FC236}">
                <a16:creationId xmlns:a16="http://schemas.microsoft.com/office/drawing/2014/main" id="{21D0DAFE-8A81-3BC7-C5B1-0A0452CA7A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9200" y="2667000"/>
            <a:ext cx="7937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b="1">
                <a:solidFill>
                  <a:schemeClr val="tx1"/>
                </a:solidFill>
                <a:latin typeface="Times New Roman" panose="02020603050405020304" pitchFamily="18" charset="0"/>
              </a:rPr>
              <a:t>1975</a:t>
            </a:r>
            <a:endParaRPr lang="en-US" altLang="en-US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43372" name="Text Box 12">
            <a:extLst>
              <a:ext uri="{FF2B5EF4-FFF2-40B4-BE49-F238E27FC236}">
                <a16:creationId xmlns:a16="http://schemas.microsoft.com/office/drawing/2014/main" id="{097257E3-6B36-B778-B01E-23F604BC99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81800" y="3276600"/>
            <a:ext cx="1843088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b="1" i="1">
                <a:solidFill>
                  <a:schemeClr val="tx1"/>
                </a:solidFill>
                <a:latin typeface="Times New Roman" panose="02020603050405020304" pitchFamily="18" charset="0"/>
              </a:rPr>
              <a:t>Information-</a:t>
            </a:r>
          </a:p>
          <a:p>
            <a:r>
              <a:rPr lang="en-US" altLang="en-US" b="1" i="1">
                <a:solidFill>
                  <a:schemeClr val="tx1"/>
                </a:solidFill>
                <a:latin typeface="Times New Roman" panose="02020603050405020304" pitchFamily="18" charset="0"/>
              </a:rPr>
              <a:t>Based </a:t>
            </a:r>
          </a:p>
          <a:p>
            <a:r>
              <a:rPr lang="en-US" altLang="en-US" b="1" i="1">
                <a:solidFill>
                  <a:schemeClr val="tx1"/>
                </a:solidFill>
                <a:latin typeface="Times New Roman" panose="02020603050405020304" pitchFamily="18" charset="0"/>
              </a:rPr>
              <a:t>Management</a:t>
            </a:r>
            <a:endParaRPr lang="en-US" altLang="en-US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43373" name="Text Box 13">
            <a:extLst>
              <a:ext uri="{FF2B5EF4-FFF2-40B4-BE49-F238E27FC236}">
                <a16:creationId xmlns:a16="http://schemas.microsoft.com/office/drawing/2014/main" id="{E3A7642D-ED04-2C2D-7DDA-0F44CD0274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3475038"/>
            <a:ext cx="1554163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b="1" i="1">
                <a:solidFill>
                  <a:schemeClr val="tx1"/>
                </a:solidFill>
                <a:latin typeface="Times New Roman" panose="02020603050405020304" pitchFamily="18" charset="0"/>
              </a:rPr>
              <a:t>Data</a:t>
            </a:r>
          </a:p>
          <a:p>
            <a:r>
              <a:rPr lang="en-US" altLang="en-US" b="1" i="1">
                <a:solidFill>
                  <a:schemeClr val="tx1"/>
                </a:solidFill>
                <a:latin typeface="Times New Roman" panose="02020603050405020304" pitchFamily="18" charset="0"/>
              </a:rPr>
              <a:t>Revolution</a:t>
            </a:r>
            <a:endParaRPr lang="en-US" altLang="en-US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43374" name="Text Box 14">
            <a:extLst>
              <a:ext uri="{FF2B5EF4-FFF2-40B4-BE49-F238E27FC236}">
                <a16:creationId xmlns:a16="http://schemas.microsoft.com/office/drawing/2014/main" id="{41E48CFD-51E0-CC41-5CCA-2077C05162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62400" y="3505200"/>
            <a:ext cx="1216025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b="1" i="1">
                <a:solidFill>
                  <a:schemeClr val="tx1"/>
                </a:solidFill>
                <a:latin typeface="Times New Roman" panose="02020603050405020304" pitchFamily="18" charset="0"/>
              </a:rPr>
              <a:t>“Middle</a:t>
            </a:r>
          </a:p>
          <a:p>
            <a:r>
              <a:rPr lang="en-US" altLang="en-US" b="1" i="1">
                <a:solidFill>
                  <a:schemeClr val="tx1"/>
                </a:solidFill>
                <a:latin typeface="Times New Roman" panose="02020603050405020304" pitchFamily="18" charset="0"/>
              </a:rPr>
              <a:t>Ages”</a:t>
            </a:r>
            <a:endParaRPr lang="en-US" altLang="en-US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43375" name="Text Box 15">
            <a:extLst>
              <a:ext uri="{FF2B5EF4-FFF2-40B4-BE49-F238E27FC236}">
                <a16:creationId xmlns:a16="http://schemas.microsoft.com/office/drawing/2014/main" id="{C6BFD612-0243-88C5-56D2-4E1F11481B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1600" y="3505200"/>
            <a:ext cx="1724025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b="1" i="1">
                <a:solidFill>
                  <a:schemeClr val="tx1"/>
                </a:solidFill>
                <a:latin typeface="Times New Roman" panose="02020603050405020304" pitchFamily="18" charset="0"/>
              </a:rPr>
              <a:t>“Prehistoric</a:t>
            </a:r>
          </a:p>
          <a:p>
            <a:r>
              <a:rPr lang="en-US" altLang="en-US" b="1" i="1">
                <a:solidFill>
                  <a:schemeClr val="tx1"/>
                </a:solidFill>
                <a:latin typeface="Times New Roman" panose="02020603050405020304" pitchFamily="18" charset="0"/>
              </a:rPr>
              <a:t>Times”</a:t>
            </a:r>
            <a:endParaRPr lang="en-US" altLang="en-US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43376" name="AutoShape 16">
            <a:extLst>
              <a:ext uri="{FF2B5EF4-FFF2-40B4-BE49-F238E27FC236}">
                <a16:creationId xmlns:a16="http://schemas.microsoft.com/office/drawing/2014/main" id="{6C823B34-BFF1-BF40-98B7-AC6140437DB1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533400" y="1447800"/>
            <a:ext cx="1905000" cy="838200"/>
          </a:xfrm>
          <a:prstGeom prst="wedgeRoundRectCallout">
            <a:avLst>
              <a:gd name="adj1" fmla="val -49417"/>
              <a:gd name="adj2" fmla="val 196588"/>
              <a:gd name="adj3" fmla="val 16667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>
                <a:solidFill>
                  <a:schemeClr val="tx1"/>
                </a:solidFill>
                <a:latin typeface="Times New Roman" panose="02020603050405020304" pitchFamily="18" charset="0"/>
              </a:rPr>
              <a:t>Relational</a:t>
            </a:r>
          </a:p>
          <a:p>
            <a:pPr algn="ctr"/>
            <a:r>
              <a:rPr lang="en-US" altLang="en-US">
                <a:solidFill>
                  <a:schemeClr val="tx1"/>
                </a:solidFill>
                <a:latin typeface="Times New Roman" panose="02020603050405020304" pitchFamily="18" charset="0"/>
              </a:rPr>
              <a:t>Databases</a:t>
            </a:r>
          </a:p>
        </p:txBody>
      </p:sp>
      <p:sp>
        <p:nvSpPr>
          <p:cNvPr id="143377" name="AutoShape 17">
            <a:extLst>
              <a:ext uri="{FF2B5EF4-FFF2-40B4-BE49-F238E27FC236}">
                <a16:creationId xmlns:a16="http://schemas.microsoft.com/office/drawing/2014/main" id="{9988BDAB-1798-F412-7D8F-CE807B248EC5}"/>
              </a:ext>
            </a:extLst>
          </p:cNvPr>
          <p:cNvSpPr>
            <a:spLocks noChangeArrowheads="1"/>
          </p:cNvSpPr>
          <p:nvPr/>
        </p:nvSpPr>
        <p:spPr bwMode="auto">
          <a:xfrm flipH="1" flipV="1">
            <a:off x="76200" y="5410200"/>
            <a:ext cx="1752600" cy="838200"/>
          </a:xfrm>
          <a:prstGeom prst="wedgeRoundRectCallout">
            <a:avLst>
              <a:gd name="adj1" fmla="val -45833"/>
              <a:gd name="adj2" fmla="val 147917"/>
              <a:gd name="adj3" fmla="val 16667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10800000" wrap="none" anchor="ctr"/>
          <a:lstStyle/>
          <a:p>
            <a:pPr algn="ctr"/>
            <a:endParaRPr lang="en-US" altLang="en-US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43378" name="Text Box 18">
            <a:extLst>
              <a:ext uri="{FF2B5EF4-FFF2-40B4-BE49-F238E27FC236}">
                <a16:creationId xmlns:a16="http://schemas.microsoft.com/office/drawing/2014/main" id="{F441E8A9-13B1-AB52-8F4C-27D058C826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75" y="5410200"/>
            <a:ext cx="1774825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>
                <a:solidFill>
                  <a:schemeClr val="tx1"/>
                </a:solidFill>
                <a:latin typeface="Times New Roman" panose="02020603050405020304" pitchFamily="18" charset="0"/>
              </a:rPr>
              <a:t>PC’s and</a:t>
            </a:r>
          </a:p>
          <a:p>
            <a:r>
              <a:rPr lang="en-US" altLang="en-US">
                <a:solidFill>
                  <a:schemeClr val="tx1"/>
                </a:solidFill>
                <a:latin typeface="Times New Roman" panose="02020603050405020304" pitchFamily="18" charset="0"/>
              </a:rPr>
              <a:t>Spreadsheets</a:t>
            </a:r>
          </a:p>
        </p:txBody>
      </p:sp>
      <p:sp>
        <p:nvSpPr>
          <p:cNvPr id="143379" name="AutoShape 19">
            <a:extLst>
              <a:ext uri="{FF2B5EF4-FFF2-40B4-BE49-F238E27FC236}">
                <a16:creationId xmlns:a16="http://schemas.microsoft.com/office/drawing/2014/main" id="{8AF7620A-4D6C-487B-57E2-1F039C284441}"/>
              </a:ext>
            </a:extLst>
          </p:cNvPr>
          <p:cNvSpPr>
            <a:spLocks noChangeArrowheads="1"/>
          </p:cNvSpPr>
          <p:nvPr/>
        </p:nvSpPr>
        <p:spPr bwMode="auto">
          <a:xfrm flipH="1" flipV="1">
            <a:off x="1981200" y="5486400"/>
            <a:ext cx="1524000" cy="838200"/>
          </a:xfrm>
          <a:prstGeom prst="wedgeRoundRectCallout">
            <a:avLst>
              <a:gd name="adj1" fmla="val -26667"/>
              <a:gd name="adj2" fmla="val 167231"/>
              <a:gd name="adj3" fmla="val 16667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10800000" wrap="none" anchor="ctr"/>
          <a:lstStyle/>
          <a:p>
            <a:pPr algn="ctr"/>
            <a:endParaRPr lang="en-US" altLang="en-US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43380" name="Text Box 20">
            <a:extLst>
              <a:ext uri="{FF2B5EF4-FFF2-40B4-BE49-F238E27FC236}">
                <a16:creationId xmlns:a16="http://schemas.microsoft.com/office/drawing/2014/main" id="{FAD0DD38-498F-D6FC-406B-866DD28428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7400" y="5486400"/>
            <a:ext cx="138430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>
                <a:solidFill>
                  <a:schemeClr val="tx1"/>
                </a:solidFill>
                <a:latin typeface="Times New Roman" panose="02020603050405020304" pitchFamily="18" charset="0"/>
              </a:rPr>
              <a:t>End-user</a:t>
            </a:r>
          </a:p>
          <a:p>
            <a:r>
              <a:rPr lang="en-US" altLang="en-US">
                <a:solidFill>
                  <a:schemeClr val="tx1"/>
                </a:solidFill>
                <a:latin typeface="Times New Roman" panose="02020603050405020304" pitchFamily="18" charset="0"/>
              </a:rPr>
              <a:t>Interfaces</a:t>
            </a:r>
          </a:p>
        </p:txBody>
      </p:sp>
      <p:sp>
        <p:nvSpPr>
          <p:cNvPr id="143381" name="AutoShape 21">
            <a:extLst>
              <a:ext uri="{FF2B5EF4-FFF2-40B4-BE49-F238E27FC236}">
                <a16:creationId xmlns:a16="http://schemas.microsoft.com/office/drawing/2014/main" id="{E96FDC91-E3BF-0420-9137-14F8BAAC4BA9}"/>
              </a:ext>
            </a:extLst>
          </p:cNvPr>
          <p:cNvSpPr>
            <a:spLocks noChangeArrowheads="1"/>
          </p:cNvSpPr>
          <p:nvPr/>
        </p:nvSpPr>
        <p:spPr bwMode="auto">
          <a:xfrm flipH="1" flipV="1">
            <a:off x="3657600" y="5486400"/>
            <a:ext cx="1524000" cy="838200"/>
          </a:xfrm>
          <a:prstGeom prst="wedgeRoundRectCallout">
            <a:avLst>
              <a:gd name="adj1" fmla="val -40625"/>
              <a:gd name="adj2" fmla="val 163065"/>
              <a:gd name="adj3" fmla="val 16667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10800000" wrap="none" anchor="ctr"/>
          <a:lstStyle/>
          <a:p>
            <a:pPr algn="ctr"/>
            <a:endParaRPr lang="en-US" altLang="en-US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43382" name="Text Box 22">
            <a:extLst>
              <a:ext uri="{FF2B5EF4-FFF2-40B4-BE49-F238E27FC236}">
                <a16:creationId xmlns:a16="http://schemas.microsoft.com/office/drawing/2014/main" id="{DE51796A-83EE-9C3C-9697-431A96D62E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6200" y="5486400"/>
            <a:ext cx="120015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>
                <a:solidFill>
                  <a:schemeClr val="tx1"/>
                </a:solidFill>
                <a:latin typeface="Times New Roman" panose="02020603050405020304" pitchFamily="18" charset="0"/>
              </a:rPr>
              <a:t>1st DW </a:t>
            </a:r>
          </a:p>
          <a:p>
            <a:r>
              <a:rPr lang="en-US" altLang="en-US">
                <a:solidFill>
                  <a:schemeClr val="tx1"/>
                </a:solidFill>
                <a:latin typeface="Times New Roman" panose="02020603050405020304" pitchFamily="18" charset="0"/>
              </a:rPr>
              <a:t>Article</a:t>
            </a:r>
          </a:p>
        </p:txBody>
      </p:sp>
      <p:sp>
        <p:nvSpPr>
          <p:cNvPr id="143383" name="AutoShape 23">
            <a:extLst>
              <a:ext uri="{FF2B5EF4-FFF2-40B4-BE49-F238E27FC236}">
                <a16:creationId xmlns:a16="http://schemas.microsoft.com/office/drawing/2014/main" id="{3774493F-64C3-EA2C-6C4D-0467990D02FF}"/>
              </a:ext>
            </a:extLst>
          </p:cNvPr>
          <p:cNvSpPr>
            <a:spLocks noChangeArrowheads="1"/>
          </p:cNvSpPr>
          <p:nvPr/>
        </p:nvSpPr>
        <p:spPr bwMode="auto">
          <a:xfrm flipH="1" flipV="1">
            <a:off x="5334000" y="5486400"/>
            <a:ext cx="1143000" cy="838200"/>
          </a:xfrm>
          <a:prstGeom prst="wedgeRoundRectCallout">
            <a:avLst>
              <a:gd name="adj1" fmla="val -60417"/>
              <a:gd name="adj2" fmla="val 157384"/>
              <a:gd name="adj3" fmla="val 16667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10800000" wrap="none" anchor="ctr"/>
          <a:lstStyle/>
          <a:p>
            <a:pPr algn="ctr"/>
            <a:endParaRPr lang="en-US" altLang="en-US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43384" name="Text Box 24">
            <a:extLst>
              <a:ext uri="{FF2B5EF4-FFF2-40B4-BE49-F238E27FC236}">
                <a16:creationId xmlns:a16="http://schemas.microsoft.com/office/drawing/2014/main" id="{8F3FBEB0-8BA6-0611-C0E6-7CE2339492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86400" y="5486400"/>
            <a:ext cx="989013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>
                <a:solidFill>
                  <a:schemeClr val="tx1"/>
                </a:solidFill>
                <a:latin typeface="Times New Roman" panose="02020603050405020304" pitchFamily="18" charset="0"/>
              </a:rPr>
              <a:t>DW</a:t>
            </a:r>
          </a:p>
          <a:p>
            <a:r>
              <a:rPr lang="en-US" altLang="en-US">
                <a:solidFill>
                  <a:schemeClr val="tx1"/>
                </a:solidFill>
                <a:latin typeface="Times New Roman" panose="02020603050405020304" pitchFamily="18" charset="0"/>
              </a:rPr>
              <a:t>Confs.</a:t>
            </a:r>
          </a:p>
        </p:txBody>
      </p:sp>
      <p:sp>
        <p:nvSpPr>
          <p:cNvPr id="143385" name="AutoShape 25">
            <a:extLst>
              <a:ext uri="{FF2B5EF4-FFF2-40B4-BE49-F238E27FC236}">
                <a16:creationId xmlns:a16="http://schemas.microsoft.com/office/drawing/2014/main" id="{29EA1336-AD2E-B943-FAE2-0F1F856916A8}"/>
              </a:ext>
            </a:extLst>
          </p:cNvPr>
          <p:cNvSpPr>
            <a:spLocks noChangeArrowheads="1"/>
          </p:cNvSpPr>
          <p:nvPr/>
        </p:nvSpPr>
        <p:spPr bwMode="auto">
          <a:xfrm flipH="1" flipV="1">
            <a:off x="6629400" y="5486400"/>
            <a:ext cx="1828800" cy="838200"/>
          </a:xfrm>
          <a:prstGeom prst="wedgeRoundRectCallout">
            <a:avLst>
              <a:gd name="adj1" fmla="val 11194"/>
              <a:gd name="adj2" fmla="val 139769"/>
              <a:gd name="adj3" fmla="val 16667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10800000" wrap="none" anchor="ctr"/>
          <a:lstStyle/>
          <a:p>
            <a:pPr algn="ctr"/>
            <a:endParaRPr lang="en-US" altLang="en-US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43386" name="Text Box 26">
            <a:extLst>
              <a:ext uri="{FF2B5EF4-FFF2-40B4-BE49-F238E27FC236}">
                <a16:creationId xmlns:a16="http://schemas.microsoft.com/office/drawing/2014/main" id="{3E6F52B9-89A8-C912-12B0-2B5B667FB9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13538" y="5486400"/>
            <a:ext cx="170815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>
                <a:solidFill>
                  <a:schemeClr val="tx1"/>
                </a:solidFill>
                <a:latin typeface="Times New Roman" panose="02020603050405020304" pitchFamily="18" charset="0"/>
              </a:rPr>
              <a:t>Vendor DW</a:t>
            </a:r>
          </a:p>
          <a:p>
            <a:r>
              <a:rPr lang="en-US" altLang="en-US">
                <a:solidFill>
                  <a:schemeClr val="tx1"/>
                </a:solidFill>
                <a:latin typeface="Times New Roman" panose="02020603050405020304" pitchFamily="18" charset="0"/>
              </a:rPr>
              <a:t>Frameworks</a:t>
            </a:r>
          </a:p>
        </p:txBody>
      </p:sp>
      <p:sp>
        <p:nvSpPr>
          <p:cNvPr id="143387" name="AutoShape 27">
            <a:extLst>
              <a:ext uri="{FF2B5EF4-FFF2-40B4-BE49-F238E27FC236}">
                <a16:creationId xmlns:a16="http://schemas.microsoft.com/office/drawing/2014/main" id="{4370FE13-72F9-C4E1-24DA-1B6EDB1F106A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2743200" y="1447800"/>
            <a:ext cx="1600200" cy="838200"/>
          </a:xfrm>
          <a:prstGeom prst="wedgeRoundRectCallout">
            <a:avLst>
              <a:gd name="adj1" fmla="val -60319"/>
              <a:gd name="adj2" fmla="val 195454"/>
              <a:gd name="adj3" fmla="val 16667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>
                <a:solidFill>
                  <a:schemeClr val="tx1"/>
                </a:solidFill>
                <a:latin typeface="Times New Roman" panose="02020603050405020304" pitchFamily="18" charset="0"/>
              </a:rPr>
              <a:t>Company</a:t>
            </a:r>
          </a:p>
          <a:p>
            <a:pPr algn="ctr"/>
            <a:r>
              <a:rPr lang="en-US" altLang="en-US">
                <a:solidFill>
                  <a:schemeClr val="tx1"/>
                </a:solidFill>
                <a:latin typeface="Times New Roman" panose="02020603050405020304" pitchFamily="18" charset="0"/>
              </a:rPr>
              <a:t>DWs</a:t>
            </a:r>
          </a:p>
        </p:txBody>
      </p:sp>
      <p:sp>
        <p:nvSpPr>
          <p:cNvPr id="143388" name="AutoShape 28">
            <a:extLst>
              <a:ext uri="{FF2B5EF4-FFF2-40B4-BE49-F238E27FC236}">
                <a16:creationId xmlns:a16="http://schemas.microsoft.com/office/drawing/2014/main" id="{14685D50-C9E7-F9DF-B561-3697F22E85A5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4495800" y="1371600"/>
            <a:ext cx="1905000" cy="1219200"/>
          </a:xfrm>
          <a:prstGeom prst="wedgeRoundRectCallout">
            <a:avLst>
              <a:gd name="adj1" fmla="val -16250"/>
              <a:gd name="adj2" fmla="val 132028"/>
              <a:gd name="adj3" fmla="val 16667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>
                <a:solidFill>
                  <a:schemeClr val="tx1"/>
                </a:solidFill>
                <a:latin typeface="Times New Roman" panose="02020603050405020304" pitchFamily="18" charset="0"/>
              </a:rPr>
              <a:t>“Building the</a:t>
            </a:r>
          </a:p>
          <a:p>
            <a:pPr algn="ctr"/>
            <a:r>
              <a:rPr lang="en-US" altLang="en-US">
                <a:solidFill>
                  <a:schemeClr val="tx1"/>
                </a:solidFill>
                <a:latin typeface="Times New Roman" panose="02020603050405020304" pitchFamily="18" charset="0"/>
              </a:rPr>
              <a:t>DW” </a:t>
            </a:r>
          </a:p>
          <a:p>
            <a:pPr algn="ctr"/>
            <a:r>
              <a:rPr lang="en-US" altLang="en-US">
                <a:solidFill>
                  <a:schemeClr val="tx1"/>
                </a:solidFill>
                <a:latin typeface="Times New Roman" panose="02020603050405020304" pitchFamily="18" charset="0"/>
              </a:rPr>
              <a:t>Inmon (1992)</a:t>
            </a:r>
          </a:p>
        </p:txBody>
      </p:sp>
      <p:sp>
        <p:nvSpPr>
          <p:cNvPr id="143389" name="AutoShape 29">
            <a:extLst>
              <a:ext uri="{FF2B5EF4-FFF2-40B4-BE49-F238E27FC236}">
                <a16:creationId xmlns:a16="http://schemas.microsoft.com/office/drawing/2014/main" id="{892BF0E7-E2CD-F384-1CB7-0E812CA7FA04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6705600" y="1371600"/>
            <a:ext cx="2209800" cy="838200"/>
          </a:xfrm>
          <a:prstGeom prst="wedgeRoundRectCallout">
            <a:avLst>
              <a:gd name="adj1" fmla="val 31968"/>
              <a:gd name="adj2" fmla="val 196019"/>
              <a:gd name="adj3" fmla="val 16667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>
                <a:solidFill>
                  <a:schemeClr val="tx1"/>
                </a:solidFill>
                <a:latin typeface="Times New Roman" panose="02020603050405020304" pitchFamily="18" charset="0"/>
              </a:rPr>
              <a:t>Data Replication</a:t>
            </a:r>
          </a:p>
          <a:p>
            <a:pPr algn="ctr"/>
            <a:r>
              <a:rPr lang="en-US" altLang="en-US">
                <a:solidFill>
                  <a:schemeClr val="tx1"/>
                </a:solidFill>
                <a:latin typeface="Times New Roman" panose="02020603050405020304" pitchFamily="18" charset="0"/>
              </a:rPr>
              <a:t>Tools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2">
            <a:extLst>
              <a:ext uri="{FF2B5EF4-FFF2-40B4-BE49-F238E27FC236}">
                <a16:creationId xmlns:a16="http://schemas.microsoft.com/office/drawing/2014/main" id="{89BFA44E-D778-A435-D4D1-48258066B8F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85863" y="419100"/>
            <a:ext cx="7077075" cy="1104900"/>
          </a:xfrm>
        </p:spPr>
        <p:txBody>
          <a:bodyPr>
            <a:normAutofit fontScale="90000"/>
          </a:bodyPr>
          <a:lstStyle/>
          <a:p>
            <a:r>
              <a:rPr lang="en-US" altLang="en-US"/>
              <a:t>What is a Data Warehouse?</a:t>
            </a:r>
            <a:br>
              <a:rPr lang="en-US" altLang="en-US"/>
            </a:br>
            <a:r>
              <a:rPr lang="en-US" altLang="en-US" sz="3200" i="0"/>
              <a:t>A Practitioners Viewpoint</a:t>
            </a:r>
            <a:endParaRPr lang="en-US" altLang="en-US"/>
          </a:p>
        </p:txBody>
      </p:sp>
      <p:sp>
        <p:nvSpPr>
          <p:cNvPr id="144387" name="Rectangle 3">
            <a:extLst>
              <a:ext uri="{FF2B5EF4-FFF2-40B4-BE49-F238E27FC236}">
                <a16:creationId xmlns:a16="http://schemas.microsoft.com/office/drawing/2014/main" id="{4A31B7AA-E03B-9B1B-AE15-E0C43EB7604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8200" y="2309813"/>
            <a:ext cx="7772400" cy="3446462"/>
          </a:xfrm>
        </p:spPr>
        <p:txBody>
          <a:bodyPr/>
          <a:lstStyle/>
          <a:p>
            <a:pPr marL="52388" indent="-52388">
              <a:buFont typeface="Monotype Sorts" pitchFamily="2" charset="2"/>
              <a:buNone/>
            </a:pPr>
            <a:r>
              <a:rPr lang="en-US" altLang="en-US"/>
              <a:t>“A data warehouse is simply a single, complete, and consistent store of data obtained from a variety of sources and made available to end users in a way they can understand and use it in a business context.” </a:t>
            </a:r>
          </a:p>
          <a:p>
            <a:pPr marL="52388" indent="-52388">
              <a:buFont typeface="Monotype Sorts" pitchFamily="2" charset="2"/>
              <a:buNone/>
            </a:pPr>
            <a:r>
              <a:rPr lang="en-US" altLang="en-US"/>
              <a:t>-- Barry Devlin, </a:t>
            </a:r>
            <a:r>
              <a:rPr lang="en-US" altLang="en-US" i="1"/>
              <a:t>IBM Consultant</a:t>
            </a:r>
            <a:endParaRPr lang="en-US" alt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Rectangle 2">
            <a:extLst>
              <a:ext uri="{FF2B5EF4-FFF2-40B4-BE49-F238E27FC236}">
                <a16:creationId xmlns:a16="http://schemas.microsoft.com/office/drawing/2014/main" id="{CB32A3A6-B739-6F6F-C5C8-3BB7EB32ADC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 Data Warehouse is...</a:t>
            </a:r>
          </a:p>
        </p:txBody>
      </p:sp>
      <p:sp>
        <p:nvSpPr>
          <p:cNvPr id="146435" name="Rectangle 3">
            <a:extLst>
              <a:ext uri="{FF2B5EF4-FFF2-40B4-BE49-F238E27FC236}">
                <a16:creationId xmlns:a16="http://schemas.microsoft.com/office/drawing/2014/main" id="{E151BAD6-1829-BD7B-CB3B-17BDCE44F01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09600" y="1752600"/>
            <a:ext cx="7772400" cy="4953000"/>
          </a:xfrm>
        </p:spPr>
        <p:txBody>
          <a:bodyPr/>
          <a:lstStyle/>
          <a:p>
            <a:r>
              <a:rPr lang="en-US" altLang="en-US"/>
              <a:t>Stored collection of diverse data</a:t>
            </a:r>
          </a:p>
          <a:p>
            <a:pPr lvl="1"/>
            <a:r>
              <a:rPr lang="en-US" altLang="en-US"/>
              <a:t>A solution to data integration problem</a:t>
            </a:r>
          </a:p>
          <a:p>
            <a:pPr lvl="1"/>
            <a:r>
              <a:rPr lang="en-US" altLang="en-US"/>
              <a:t>Single repository of information</a:t>
            </a:r>
          </a:p>
          <a:p>
            <a:r>
              <a:rPr lang="en-US" altLang="en-US"/>
              <a:t>Subject-oriented</a:t>
            </a:r>
          </a:p>
          <a:p>
            <a:pPr lvl="1"/>
            <a:r>
              <a:rPr lang="en-US" altLang="en-US"/>
              <a:t>Organized by subject, not by application</a:t>
            </a:r>
          </a:p>
          <a:p>
            <a:pPr lvl="1"/>
            <a:r>
              <a:rPr lang="en-US" altLang="en-US"/>
              <a:t>Used for analysis, data mining, etc.</a:t>
            </a:r>
          </a:p>
          <a:p>
            <a:r>
              <a:rPr lang="en-US" altLang="en-US"/>
              <a:t>Optimized differently from transaction-oriented db</a:t>
            </a:r>
          </a:p>
          <a:p>
            <a:r>
              <a:rPr lang="en-US" altLang="en-US"/>
              <a:t>User interface aimed at executive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Rectangle 2">
            <a:extLst>
              <a:ext uri="{FF2B5EF4-FFF2-40B4-BE49-F238E27FC236}">
                <a16:creationId xmlns:a16="http://schemas.microsoft.com/office/drawing/2014/main" id="{46313BBC-5AB8-B675-B355-0BB5AD28C77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38200" y="419100"/>
            <a:ext cx="7772400" cy="884238"/>
          </a:xfrm>
        </p:spPr>
        <p:txBody>
          <a:bodyPr>
            <a:normAutofit fontScale="90000"/>
          </a:bodyPr>
          <a:lstStyle/>
          <a:p>
            <a:r>
              <a:rPr lang="en-US" altLang="en-US"/>
              <a:t>A Data Warehouse is... (continued)</a:t>
            </a:r>
          </a:p>
        </p:txBody>
      </p:sp>
      <p:sp>
        <p:nvSpPr>
          <p:cNvPr id="147459" name="Rectangle 3">
            <a:extLst>
              <a:ext uri="{FF2B5EF4-FFF2-40B4-BE49-F238E27FC236}">
                <a16:creationId xmlns:a16="http://schemas.microsoft.com/office/drawing/2014/main" id="{F0B562DD-FFF4-275A-3621-6C3FD1DD4E6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1752600"/>
            <a:ext cx="8001000" cy="5486400"/>
          </a:xfrm>
        </p:spPr>
        <p:txBody>
          <a:bodyPr/>
          <a:lstStyle/>
          <a:p>
            <a:r>
              <a:rPr lang="en-US" altLang="en-US"/>
              <a:t>Large volume of data (Gb, Tb)</a:t>
            </a:r>
          </a:p>
          <a:p>
            <a:r>
              <a:rPr lang="en-US" altLang="en-US"/>
              <a:t>Non-volatile</a:t>
            </a:r>
          </a:p>
          <a:p>
            <a:pPr lvl="1"/>
            <a:r>
              <a:rPr lang="en-US" altLang="en-US"/>
              <a:t>Historical</a:t>
            </a:r>
          </a:p>
          <a:p>
            <a:pPr lvl="1"/>
            <a:r>
              <a:rPr lang="en-US" altLang="en-US"/>
              <a:t>Time attributes are important</a:t>
            </a:r>
          </a:p>
          <a:p>
            <a:r>
              <a:rPr lang="en-US" altLang="en-US"/>
              <a:t>Updates infrequent</a:t>
            </a:r>
          </a:p>
          <a:p>
            <a:r>
              <a:rPr lang="en-US" altLang="en-US"/>
              <a:t>May be append-only</a:t>
            </a:r>
          </a:p>
          <a:p>
            <a:r>
              <a:rPr lang="en-US" altLang="en-US"/>
              <a:t>Examples</a:t>
            </a:r>
          </a:p>
          <a:p>
            <a:pPr lvl="1"/>
            <a:r>
              <a:rPr lang="en-US" altLang="en-US"/>
              <a:t>All transactions ever at WalMart</a:t>
            </a:r>
          </a:p>
          <a:p>
            <a:pPr lvl="1"/>
            <a:r>
              <a:rPr lang="en-US" altLang="en-US"/>
              <a:t>Complete client histories at insurance firm</a:t>
            </a:r>
          </a:p>
          <a:p>
            <a:pPr lvl="1"/>
            <a:r>
              <a:rPr lang="en-US" altLang="en-US"/>
              <a:t>Stockbroker financial information and portfolios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2">
            <a:extLst>
              <a:ext uri="{FF2B5EF4-FFF2-40B4-BE49-F238E27FC236}">
                <a16:creationId xmlns:a16="http://schemas.microsoft.com/office/drawing/2014/main" id="{D35980BA-BEE8-5391-D3CC-A106E1F837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9000" y="2209800"/>
            <a:ext cx="5181600" cy="1600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tx1"/>
            </a:outerShdw>
          </a:effectLst>
        </p:spPr>
        <p:txBody>
          <a:bodyPr wrap="none" anchor="ctr"/>
          <a:lstStyle/>
          <a:p>
            <a:endParaRPr lang="en-IN"/>
          </a:p>
        </p:txBody>
      </p:sp>
      <p:sp>
        <p:nvSpPr>
          <p:cNvPr id="148483" name="Line 3">
            <a:extLst>
              <a:ext uri="{FF2B5EF4-FFF2-40B4-BE49-F238E27FC236}">
                <a16:creationId xmlns:a16="http://schemas.microsoft.com/office/drawing/2014/main" id="{BB15BD56-F337-5FD7-9071-48487959ED3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886200" y="3581400"/>
            <a:ext cx="914400" cy="18288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148484" name="Line 4">
            <a:extLst>
              <a:ext uri="{FF2B5EF4-FFF2-40B4-BE49-F238E27FC236}">
                <a16:creationId xmlns:a16="http://schemas.microsoft.com/office/drawing/2014/main" id="{CCB7211F-CB85-369D-2665-B9550799BBEB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7086600" y="3581400"/>
            <a:ext cx="1143000" cy="18288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148485" name="Line 5">
            <a:extLst>
              <a:ext uri="{FF2B5EF4-FFF2-40B4-BE49-F238E27FC236}">
                <a16:creationId xmlns:a16="http://schemas.microsoft.com/office/drawing/2014/main" id="{AF806E44-2594-402F-68F7-ED4C54E1C76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019800" y="3581400"/>
            <a:ext cx="0" cy="18288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148486" name="Rectangle 6">
            <a:extLst>
              <a:ext uri="{FF2B5EF4-FFF2-40B4-BE49-F238E27FC236}">
                <a16:creationId xmlns:a16="http://schemas.microsoft.com/office/drawing/2014/main" id="{A02D0FC2-7DDD-14ED-1F4D-B1279EF8A95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57275" y="228600"/>
            <a:ext cx="7480300" cy="1104900"/>
          </a:xfrm>
        </p:spPr>
        <p:txBody>
          <a:bodyPr/>
          <a:lstStyle/>
          <a:p>
            <a:r>
              <a:rPr lang="en-US" altLang="en-US"/>
              <a:t>Summary</a:t>
            </a:r>
          </a:p>
        </p:txBody>
      </p:sp>
      <p:sp>
        <p:nvSpPr>
          <p:cNvPr id="148487" name="Rectangle 7">
            <a:extLst>
              <a:ext uri="{FF2B5EF4-FFF2-40B4-BE49-F238E27FC236}">
                <a16:creationId xmlns:a16="http://schemas.microsoft.com/office/drawing/2014/main" id="{A327C86A-ABFC-3BC1-51C8-E3BDFD04F6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6725" y="5410200"/>
            <a:ext cx="2438400" cy="838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148488" name="Rectangle 8">
            <a:extLst>
              <a:ext uri="{FF2B5EF4-FFF2-40B4-BE49-F238E27FC236}">
                <a16:creationId xmlns:a16="http://schemas.microsoft.com/office/drawing/2014/main" id="{87DA5E2D-3C02-2C79-E3A4-1E48FEF244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9000" y="5410200"/>
            <a:ext cx="5181600" cy="838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sz="2800">
                <a:solidFill>
                  <a:schemeClr val="tx1"/>
                </a:solidFill>
                <a:latin typeface="Times New Roman" panose="02020603050405020304" pitchFamily="18" charset="0"/>
              </a:rPr>
              <a:t>Operational Systems</a:t>
            </a:r>
          </a:p>
        </p:txBody>
      </p:sp>
      <p:sp>
        <p:nvSpPr>
          <p:cNvPr id="148489" name="Text Box 9">
            <a:extLst>
              <a:ext uri="{FF2B5EF4-FFF2-40B4-BE49-F238E27FC236}">
                <a16:creationId xmlns:a16="http://schemas.microsoft.com/office/drawing/2014/main" id="{07DE1F9B-B795-44F1-28B6-9CC8156CB3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0600" y="5410200"/>
            <a:ext cx="143510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>
                <a:solidFill>
                  <a:schemeClr val="tx1"/>
                </a:solidFill>
                <a:latin typeface="Times New Roman" panose="02020603050405020304" pitchFamily="18" charset="0"/>
              </a:rPr>
              <a:t>Enterprise</a:t>
            </a:r>
          </a:p>
          <a:p>
            <a:pPr algn="ctr"/>
            <a:r>
              <a:rPr lang="en-US" altLang="en-US">
                <a:solidFill>
                  <a:schemeClr val="tx1"/>
                </a:solidFill>
                <a:latin typeface="Times New Roman" panose="02020603050405020304" pitchFamily="18" charset="0"/>
              </a:rPr>
              <a:t>Modeling</a:t>
            </a:r>
          </a:p>
        </p:txBody>
      </p:sp>
      <p:sp>
        <p:nvSpPr>
          <p:cNvPr id="148490" name="Rectangle 10">
            <a:extLst>
              <a:ext uri="{FF2B5EF4-FFF2-40B4-BE49-F238E27FC236}">
                <a16:creationId xmlns:a16="http://schemas.microsoft.com/office/drawing/2014/main" id="{7D652063-D276-FC06-8FAC-0DB67092FF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9000" y="4038600"/>
            <a:ext cx="5181600" cy="1066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tx1"/>
            </a:outerShdw>
          </a:effectLst>
        </p:spPr>
        <p:txBody>
          <a:bodyPr wrap="none" anchor="ctr"/>
          <a:lstStyle/>
          <a:p>
            <a:endParaRPr lang="en-IN"/>
          </a:p>
        </p:txBody>
      </p:sp>
      <p:sp>
        <p:nvSpPr>
          <p:cNvPr id="148491" name="Rectangle 11">
            <a:extLst>
              <a:ext uri="{FF2B5EF4-FFF2-40B4-BE49-F238E27FC236}">
                <a16:creationId xmlns:a16="http://schemas.microsoft.com/office/drawing/2014/main" id="{ED2360E6-30B0-4C77-D669-17FAB14F59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9000" y="1143000"/>
            <a:ext cx="5181600" cy="914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tx1"/>
            </a:outerShdw>
          </a:effectLst>
        </p:spPr>
        <p:txBody>
          <a:bodyPr wrap="none" anchor="ctr"/>
          <a:lstStyle/>
          <a:p>
            <a:endParaRPr lang="en-IN"/>
          </a:p>
        </p:txBody>
      </p:sp>
      <p:sp>
        <p:nvSpPr>
          <p:cNvPr id="148492" name="Rectangle 12">
            <a:extLst>
              <a:ext uri="{FF2B5EF4-FFF2-40B4-BE49-F238E27FC236}">
                <a16:creationId xmlns:a16="http://schemas.microsoft.com/office/drawing/2014/main" id="{6DE27D2C-A26E-1112-B8ED-54FDBC0018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6725" y="2209800"/>
            <a:ext cx="2438400" cy="2743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tx1"/>
            </a:outerShdw>
          </a:effectLst>
        </p:spPr>
        <p:txBody>
          <a:bodyPr wrap="none" anchor="ctr"/>
          <a:lstStyle/>
          <a:p>
            <a:endParaRPr lang="en-IN"/>
          </a:p>
        </p:txBody>
      </p:sp>
      <p:sp>
        <p:nvSpPr>
          <p:cNvPr id="148493" name="Rectangle 13">
            <a:extLst>
              <a:ext uri="{FF2B5EF4-FFF2-40B4-BE49-F238E27FC236}">
                <a16:creationId xmlns:a16="http://schemas.microsoft.com/office/drawing/2014/main" id="{12B0EAF7-DCA7-BBBE-FD05-5B25E1D0DD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1143000"/>
            <a:ext cx="2438400" cy="838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tx1"/>
            </a:outerShdw>
          </a:effectLst>
        </p:spPr>
        <p:txBody>
          <a:bodyPr wrap="none" anchor="ctr"/>
          <a:lstStyle/>
          <a:p>
            <a:endParaRPr lang="en-IN"/>
          </a:p>
        </p:txBody>
      </p:sp>
      <p:sp>
        <p:nvSpPr>
          <p:cNvPr id="148494" name="Text Box 14">
            <a:extLst>
              <a:ext uri="{FF2B5EF4-FFF2-40B4-BE49-F238E27FC236}">
                <a16:creationId xmlns:a16="http://schemas.microsoft.com/office/drawing/2014/main" id="{750AFA99-C900-7492-4AA7-7ED8E67996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143000"/>
            <a:ext cx="2459038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>
                <a:solidFill>
                  <a:schemeClr val="tx1"/>
                </a:solidFill>
                <a:latin typeface="Times New Roman" panose="02020603050405020304" pitchFamily="18" charset="0"/>
              </a:rPr>
              <a:t>Business</a:t>
            </a:r>
          </a:p>
          <a:p>
            <a:pPr algn="ctr"/>
            <a:r>
              <a:rPr lang="en-US" altLang="en-US">
                <a:solidFill>
                  <a:schemeClr val="tx1"/>
                </a:solidFill>
                <a:latin typeface="Times New Roman" panose="02020603050405020304" pitchFamily="18" charset="0"/>
              </a:rPr>
              <a:t>Information Guide</a:t>
            </a:r>
          </a:p>
        </p:txBody>
      </p:sp>
      <p:sp>
        <p:nvSpPr>
          <p:cNvPr id="148495" name="Text Box 15">
            <a:extLst>
              <a:ext uri="{FF2B5EF4-FFF2-40B4-BE49-F238E27FC236}">
                <a16:creationId xmlns:a16="http://schemas.microsoft.com/office/drawing/2014/main" id="{FF910E9A-564C-74D6-DBA0-57D72BCCEA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2971800"/>
            <a:ext cx="1554163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>
                <a:solidFill>
                  <a:schemeClr val="tx1"/>
                </a:solidFill>
                <a:latin typeface="Times New Roman" panose="02020603050405020304" pitchFamily="18" charset="0"/>
              </a:rPr>
              <a:t>Data</a:t>
            </a:r>
          </a:p>
          <a:p>
            <a:pPr algn="ctr"/>
            <a:r>
              <a:rPr lang="en-US" altLang="en-US">
                <a:solidFill>
                  <a:schemeClr val="tx1"/>
                </a:solidFill>
                <a:latin typeface="Times New Roman" panose="02020603050405020304" pitchFamily="18" charset="0"/>
              </a:rPr>
              <a:t>Warehouse</a:t>
            </a:r>
          </a:p>
          <a:p>
            <a:pPr algn="ctr"/>
            <a:r>
              <a:rPr lang="en-US" altLang="en-US">
                <a:solidFill>
                  <a:schemeClr val="tx1"/>
                </a:solidFill>
                <a:latin typeface="Times New Roman" panose="02020603050405020304" pitchFamily="18" charset="0"/>
              </a:rPr>
              <a:t>Catalog</a:t>
            </a:r>
          </a:p>
        </p:txBody>
      </p:sp>
      <p:sp>
        <p:nvSpPr>
          <p:cNvPr id="148496" name="Text Box 16">
            <a:extLst>
              <a:ext uri="{FF2B5EF4-FFF2-40B4-BE49-F238E27FC236}">
                <a16:creationId xmlns:a16="http://schemas.microsoft.com/office/drawing/2014/main" id="{FAE75332-1D9E-4FB6-6F05-80EA851B15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18075" y="4191000"/>
            <a:ext cx="2205038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>
                <a:solidFill>
                  <a:schemeClr val="tx1"/>
                </a:solidFill>
                <a:latin typeface="Times New Roman" panose="02020603050405020304" pitchFamily="18" charset="0"/>
              </a:rPr>
              <a:t>Data Warehouse</a:t>
            </a:r>
          </a:p>
          <a:p>
            <a:pPr algn="ctr"/>
            <a:r>
              <a:rPr lang="en-US" altLang="en-US">
                <a:solidFill>
                  <a:schemeClr val="tx1"/>
                </a:solidFill>
                <a:latin typeface="Times New Roman" panose="02020603050405020304" pitchFamily="18" charset="0"/>
              </a:rPr>
              <a:t>Population</a:t>
            </a:r>
          </a:p>
        </p:txBody>
      </p:sp>
      <p:sp>
        <p:nvSpPr>
          <p:cNvPr id="148497" name="Text Box 17">
            <a:extLst>
              <a:ext uri="{FF2B5EF4-FFF2-40B4-BE49-F238E27FC236}">
                <a16:creationId xmlns:a16="http://schemas.microsoft.com/office/drawing/2014/main" id="{CC8A973E-BD4F-4F75-7099-3376EFDEDB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78400" y="2438400"/>
            <a:ext cx="2082800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 sz="3200" b="1" i="1">
                <a:solidFill>
                  <a:schemeClr val="tx1"/>
                </a:solidFill>
                <a:latin typeface="Times New Roman" panose="02020603050405020304" pitchFamily="18" charset="0"/>
              </a:rPr>
              <a:t>Data</a:t>
            </a:r>
          </a:p>
          <a:p>
            <a:pPr algn="ctr"/>
            <a:r>
              <a:rPr lang="en-US" altLang="en-US" sz="3200" b="1" i="1">
                <a:solidFill>
                  <a:schemeClr val="tx1"/>
                </a:solidFill>
                <a:latin typeface="Times New Roman" panose="02020603050405020304" pitchFamily="18" charset="0"/>
              </a:rPr>
              <a:t>Warehouse</a:t>
            </a:r>
            <a:endParaRPr lang="en-US" altLang="en-US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48498" name="Text Box 18">
            <a:extLst>
              <a:ext uri="{FF2B5EF4-FFF2-40B4-BE49-F238E27FC236}">
                <a16:creationId xmlns:a16="http://schemas.microsoft.com/office/drawing/2014/main" id="{EDD76852-EE43-AE4F-D12A-736BBE8454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21213" y="1143000"/>
            <a:ext cx="2798762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>
                <a:solidFill>
                  <a:schemeClr val="tx1"/>
                </a:solidFill>
                <a:latin typeface="Times New Roman" panose="02020603050405020304" pitchFamily="18" charset="0"/>
              </a:rPr>
              <a:t>Business Information</a:t>
            </a:r>
          </a:p>
          <a:p>
            <a:pPr algn="ctr"/>
            <a:r>
              <a:rPr lang="en-US" altLang="en-US">
                <a:solidFill>
                  <a:schemeClr val="tx1"/>
                </a:solidFill>
                <a:latin typeface="Times New Roman" panose="02020603050405020304" pitchFamily="18" charset="0"/>
              </a:rPr>
              <a:t>Interface</a:t>
            </a:r>
          </a:p>
        </p:txBody>
      </p:sp>
      <p:sp>
        <p:nvSpPr>
          <p:cNvPr id="148499" name="AutoShape 19">
            <a:extLst>
              <a:ext uri="{FF2B5EF4-FFF2-40B4-BE49-F238E27FC236}">
                <a16:creationId xmlns:a16="http://schemas.microsoft.com/office/drawing/2014/main" id="{3F18EE43-A6FA-5606-EBE8-28D6EEF08559}"/>
              </a:ext>
            </a:extLst>
          </p:cNvPr>
          <p:cNvSpPr>
            <a:spLocks noChangeArrowheads="1"/>
          </p:cNvSpPr>
          <p:nvPr/>
        </p:nvSpPr>
        <p:spPr bwMode="auto">
          <a:xfrm rot="-5400000">
            <a:off x="5905500" y="1714500"/>
            <a:ext cx="304800" cy="685800"/>
          </a:xfrm>
          <a:custGeom>
            <a:avLst/>
            <a:gdLst>
              <a:gd name="G0" fmla="+- 11587 0 0"/>
              <a:gd name="G1" fmla="+- 5299 0 0"/>
              <a:gd name="G2" fmla="+- 21600 0 5299"/>
              <a:gd name="G3" fmla="+- 10800 0 5299"/>
              <a:gd name="G4" fmla="+- 21600 0 11587"/>
              <a:gd name="G5" fmla="*/ G4 G3 10800"/>
              <a:gd name="G6" fmla="+- 21600 0 G5"/>
              <a:gd name="T0" fmla="*/ 11587 w 21600"/>
              <a:gd name="T1" fmla="*/ 0 h 21600"/>
              <a:gd name="T2" fmla="*/ 0 w 21600"/>
              <a:gd name="T3" fmla="*/ 10800 h 21600"/>
              <a:gd name="T4" fmla="*/ 11587 w 21600"/>
              <a:gd name="T5" fmla="*/ 21600 h 21600"/>
              <a:gd name="T6" fmla="*/ 21600 w 21600"/>
              <a:gd name="T7" fmla="*/ 10800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G1 h 21600"/>
              <a:gd name="T14" fmla="*/ G6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1587" y="0"/>
                </a:moveTo>
                <a:lnTo>
                  <a:pt x="11587" y="5299"/>
                </a:lnTo>
                <a:lnTo>
                  <a:pt x="3375" y="5299"/>
                </a:lnTo>
                <a:lnTo>
                  <a:pt x="3375" y="16301"/>
                </a:lnTo>
                <a:lnTo>
                  <a:pt x="11587" y="16301"/>
                </a:lnTo>
                <a:lnTo>
                  <a:pt x="11587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299"/>
                </a:moveTo>
                <a:lnTo>
                  <a:pt x="1350" y="16301"/>
                </a:lnTo>
                <a:lnTo>
                  <a:pt x="2700" y="16301"/>
                </a:lnTo>
                <a:lnTo>
                  <a:pt x="2700" y="5299"/>
                </a:lnTo>
                <a:close/>
              </a:path>
              <a:path w="21600" h="21600">
                <a:moveTo>
                  <a:pt x="0" y="5299"/>
                </a:moveTo>
                <a:lnTo>
                  <a:pt x="0" y="16301"/>
                </a:lnTo>
                <a:lnTo>
                  <a:pt x="675" y="16301"/>
                </a:lnTo>
                <a:lnTo>
                  <a:pt x="675" y="5299"/>
                </a:lnTo>
                <a:close/>
              </a:path>
            </a:pathLst>
          </a:cu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148500" name="Line 20">
            <a:extLst>
              <a:ext uri="{FF2B5EF4-FFF2-40B4-BE49-F238E27FC236}">
                <a16:creationId xmlns:a16="http://schemas.microsoft.com/office/drawing/2014/main" id="{3ABF7C34-0603-109A-0853-9043AD1F668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676400" y="4724400"/>
            <a:ext cx="0" cy="6858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148501" name="AutoShape 21">
            <a:extLst>
              <a:ext uri="{FF2B5EF4-FFF2-40B4-BE49-F238E27FC236}">
                <a16:creationId xmlns:a16="http://schemas.microsoft.com/office/drawing/2014/main" id="{035D3F52-0195-1FE7-128D-3580F3905DFA}"/>
              </a:ext>
            </a:extLst>
          </p:cNvPr>
          <p:cNvSpPr>
            <a:spLocks noChangeArrowheads="1"/>
          </p:cNvSpPr>
          <p:nvPr/>
        </p:nvSpPr>
        <p:spPr bwMode="auto">
          <a:xfrm rot="-5400000">
            <a:off x="1562100" y="1790700"/>
            <a:ext cx="304800" cy="533400"/>
          </a:xfrm>
          <a:custGeom>
            <a:avLst/>
            <a:gdLst>
              <a:gd name="G0" fmla="+- 11587 0 0"/>
              <a:gd name="G1" fmla="+- 5299 0 0"/>
              <a:gd name="G2" fmla="+- 21600 0 5299"/>
              <a:gd name="G3" fmla="+- 10800 0 5299"/>
              <a:gd name="G4" fmla="+- 21600 0 11587"/>
              <a:gd name="G5" fmla="*/ G4 G3 10800"/>
              <a:gd name="G6" fmla="+- 21600 0 G5"/>
              <a:gd name="T0" fmla="*/ 11587 w 21600"/>
              <a:gd name="T1" fmla="*/ 0 h 21600"/>
              <a:gd name="T2" fmla="*/ 0 w 21600"/>
              <a:gd name="T3" fmla="*/ 10800 h 21600"/>
              <a:gd name="T4" fmla="*/ 11587 w 21600"/>
              <a:gd name="T5" fmla="*/ 21600 h 21600"/>
              <a:gd name="T6" fmla="*/ 21600 w 21600"/>
              <a:gd name="T7" fmla="*/ 10800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G1 h 21600"/>
              <a:gd name="T14" fmla="*/ G6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1587" y="0"/>
                </a:moveTo>
                <a:lnTo>
                  <a:pt x="11587" y="5299"/>
                </a:lnTo>
                <a:lnTo>
                  <a:pt x="3375" y="5299"/>
                </a:lnTo>
                <a:lnTo>
                  <a:pt x="3375" y="16301"/>
                </a:lnTo>
                <a:lnTo>
                  <a:pt x="11587" y="16301"/>
                </a:lnTo>
                <a:lnTo>
                  <a:pt x="11587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299"/>
                </a:moveTo>
                <a:lnTo>
                  <a:pt x="1350" y="16301"/>
                </a:lnTo>
                <a:lnTo>
                  <a:pt x="2700" y="16301"/>
                </a:lnTo>
                <a:lnTo>
                  <a:pt x="2700" y="5299"/>
                </a:lnTo>
                <a:close/>
              </a:path>
              <a:path w="21600" h="21600">
                <a:moveTo>
                  <a:pt x="0" y="5299"/>
                </a:moveTo>
                <a:lnTo>
                  <a:pt x="0" y="16301"/>
                </a:lnTo>
                <a:lnTo>
                  <a:pt x="675" y="16301"/>
                </a:lnTo>
                <a:lnTo>
                  <a:pt x="675" y="5299"/>
                </a:lnTo>
                <a:close/>
              </a:path>
            </a:pathLst>
          </a:cu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4800">
                <a:solidFill>
                  <a:srgbClr val="C00000"/>
                </a:solidFill>
              </a:rPr>
              <a:t>Program Outcomes</a:t>
            </a:r>
            <a:endParaRPr lang="en-IN" sz="4800" dirty="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56184"/>
            <a:ext cx="8229600" cy="5069160"/>
          </a:xfrm>
        </p:spPr>
        <p:txBody>
          <a:bodyPr>
            <a:norm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US" sz="1200" b="0" i="0" dirty="0">
                <a:effectLst/>
                <a:latin typeface="Montserrat" panose="020B0604020202020204" pitchFamily="2" charset="0"/>
              </a:rPr>
              <a:t>PO1 : </a:t>
            </a:r>
            <a:r>
              <a:rPr lang="en-US" sz="1200" b="1" i="0" dirty="0">
                <a:effectLst/>
                <a:latin typeface="Montserrat" panose="020B0604020202020204" pitchFamily="2" charset="0"/>
              </a:rPr>
              <a:t>Computing Knowledge</a:t>
            </a:r>
            <a:r>
              <a:rPr lang="en-US" sz="1200" b="0" i="0" dirty="0">
                <a:effectLst/>
                <a:latin typeface="Montserrat" panose="020B0604020202020204" pitchFamily="2" charset="0"/>
              </a:rPr>
              <a:t> : An ability to apply knowledge of computing appropriate to practical work.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1200" b="0" i="0" dirty="0">
                <a:effectLst/>
                <a:latin typeface="Montserrat" panose="020B0604020202020204" pitchFamily="2" charset="0"/>
              </a:rPr>
              <a:t>PO2 : </a:t>
            </a:r>
            <a:r>
              <a:rPr lang="en-US" sz="1200" b="1" i="0" dirty="0">
                <a:effectLst/>
                <a:latin typeface="Montserrat" panose="020B0604020202020204" pitchFamily="2" charset="0"/>
              </a:rPr>
              <a:t>Problem analysis</a:t>
            </a:r>
            <a:r>
              <a:rPr lang="en-US" sz="1200" b="0" i="0" dirty="0">
                <a:effectLst/>
                <a:latin typeface="Montserrat" panose="020B0604020202020204" pitchFamily="2" charset="0"/>
              </a:rPr>
              <a:t> : An ability to analyze a problem, and identify and define the Project requirements appropriate to its solution.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1200" b="0" i="0" dirty="0">
                <a:effectLst/>
                <a:latin typeface="Montserrat" panose="020B0604020202020204" pitchFamily="2" charset="0"/>
              </a:rPr>
              <a:t>PO3 : </a:t>
            </a:r>
            <a:r>
              <a:rPr lang="en-US" sz="1200" b="1" i="0" dirty="0">
                <a:effectLst/>
                <a:latin typeface="Montserrat" panose="020B0604020202020204" pitchFamily="2" charset="0"/>
              </a:rPr>
              <a:t>Use of computing tools</a:t>
            </a:r>
            <a:r>
              <a:rPr lang="en-US" sz="1200" b="0" i="0" dirty="0">
                <a:effectLst/>
                <a:latin typeface="Montserrat" panose="020B0604020202020204" pitchFamily="2" charset="0"/>
              </a:rPr>
              <a:t> : An ability to use current techniques, skills, and tools necessary for modern Information Computing Technology and communication support services.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1200" b="0" i="0" dirty="0">
                <a:effectLst/>
                <a:latin typeface="Montserrat" panose="020B0604020202020204" pitchFamily="2" charset="0"/>
              </a:rPr>
              <a:t>PO4 : </a:t>
            </a:r>
            <a:r>
              <a:rPr lang="en-US" sz="1200" b="1" i="0" dirty="0">
                <a:effectLst/>
                <a:latin typeface="Montserrat" panose="020B0604020202020204" pitchFamily="2" charset="0"/>
              </a:rPr>
              <a:t>Design</a:t>
            </a:r>
            <a:r>
              <a:rPr lang="en-US" sz="1200" b="0" i="0" dirty="0">
                <a:effectLst/>
                <a:latin typeface="Montserrat" panose="020B0604020202020204" pitchFamily="2" charset="0"/>
              </a:rPr>
              <a:t> : An ability to apply design and development principles in the construction of software and database systems.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1200" b="0" i="0" dirty="0">
                <a:effectLst/>
                <a:latin typeface="Montserrat" panose="020B0604020202020204" pitchFamily="2" charset="0"/>
              </a:rPr>
              <a:t>PO5 : </a:t>
            </a:r>
            <a:r>
              <a:rPr lang="en-US" sz="1200" b="1" i="0" dirty="0">
                <a:effectLst/>
                <a:latin typeface="Montserrat" panose="020B0604020202020204" pitchFamily="2" charset="0"/>
              </a:rPr>
              <a:t>Life-long learning</a:t>
            </a:r>
            <a:r>
              <a:rPr lang="en-US" sz="1200" b="0" i="0" dirty="0">
                <a:effectLst/>
                <a:latin typeface="Montserrat" panose="020B0604020202020204" pitchFamily="2" charset="0"/>
              </a:rPr>
              <a:t> : Recognize the need for, and have the preparation and ability to engage in independent and life-long learning in the broadest context of upcoming information technology changes.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1200" b="0" i="0" dirty="0">
                <a:effectLst/>
                <a:latin typeface="Montserrat" panose="020B0604020202020204" pitchFamily="2" charset="0"/>
              </a:rPr>
              <a:t>PO6 : </a:t>
            </a:r>
            <a:r>
              <a:rPr lang="en-US" sz="1200" b="1" i="0" dirty="0">
                <a:effectLst/>
                <a:latin typeface="Montserrat" panose="020B0604020202020204" pitchFamily="2" charset="0"/>
              </a:rPr>
              <a:t>Investigation</a:t>
            </a:r>
            <a:r>
              <a:rPr lang="en-US" sz="1200" b="0" i="0" dirty="0">
                <a:effectLst/>
                <a:latin typeface="Montserrat" panose="020B0604020202020204" pitchFamily="2" charset="0"/>
              </a:rPr>
              <a:t> : To know and able to experiment, analyze and interpret the data.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1200" b="0" i="0" dirty="0">
                <a:effectLst/>
                <a:latin typeface="Montserrat" panose="020B0604020202020204" pitchFamily="2" charset="0"/>
              </a:rPr>
              <a:t>PO7 : </a:t>
            </a:r>
            <a:r>
              <a:rPr lang="en-US" sz="1200" b="1" i="0" dirty="0">
                <a:effectLst/>
                <a:latin typeface="Montserrat" panose="020B0604020202020204" pitchFamily="2" charset="0"/>
              </a:rPr>
              <a:t>Individual and teamwork</a:t>
            </a:r>
            <a:r>
              <a:rPr lang="en-US" sz="1200" b="0" i="0" dirty="0">
                <a:effectLst/>
                <a:latin typeface="Montserrat" panose="020B0604020202020204" pitchFamily="2" charset="0"/>
              </a:rPr>
              <a:t> : An ability to work for the infrastructural development, to pursue teaching, research &amp; development activities and to work effectively in a group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1200" b="0" i="0" dirty="0">
                <a:effectLst/>
                <a:latin typeface="Montserrat" panose="020B0604020202020204" pitchFamily="2" charset="0"/>
              </a:rPr>
              <a:t>PO8 : </a:t>
            </a:r>
            <a:r>
              <a:rPr lang="en-US" sz="1200" b="1" i="0" dirty="0">
                <a:effectLst/>
                <a:latin typeface="Montserrat" panose="020B0604020202020204" pitchFamily="2" charset="0"/>
              </a:rPr>
              <a:t>Communication skills</a:t>
            </a:r>
            <a:r>
              <a:rPr lang="en-US" sz="1200" b="0" i="0" dirty="0">
                <a:effectLst/>
                <a:latin typeface="Montserrat" panose="020B0604020202020204" pitchFamily="2" charset="0"/>
              </a:rPr>
              <a:t> : An ability to communicate effectively in both oral and written individually and in team.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1200" b="0" i="0" dirty="0">
                <a:effectLst/>
                <a:latin typeface="Montserrat" panose="020B0604020202020204" pitchFamily="2" charset="0"/>
              </a:rPr>
              <a:t>PO9 : </a:t>
            </a:r>
            <a:r>
              <a:rPr lang="en-US" sz="1200" b="1" i="0" dirty="0">
                <a:effectLst/>
                <a:latin typeface="Montserrat" panose="020B0604020202020204" pitchFamily="2" charset="0"/>
              </a:rPr>
              <a:t>Professionalism</a:t>
            </a:r>
            <a:r>
              <a:rPr lang="en-US" sz="1200" b="0" i="0" dirty="0">
                <a:effectLst/>
                <a:latin typeface="Montserrat" panose="020B0604020202020204" pitchFamily="2" charset="0"/>
              </a:rPr>
              <a:t> : Ability to Manage time well, demonstrate an appropriate level of preparedness and maintain a high standard for personal and professional demeanor, accepting responsibility and accountability for words and actions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1200" b="0" i="0" dirty="0">
                <a:effectLst/>
                <a:latin typeface="Montserrat" panose="020B0604020202020204" pitchFamily="2" charset="0"/>
              </a:rPr>
              <a:t>PO10 : </a:t>
            </a:r>
            <a:r>
              <a:rPr lang="en-US" sz="1200" b="1" i="0" dirty="0">
                <a:effectLst/>
                <a:latin typeface="Montserrat" panose="020B0604020202020204" pitchFamily="2" charset="0"/>
              </a:rPr>
              <a:t>Economics and project management</a:t>
            </a:r>
            <a:r>
              <a:rPr lang="en-US" sz="1200" b="0" i="0" dirty="0">
                <a:effectLst/>
                <a:latin typeface="Montserrat" panose="020B0604020202020204" pitchFamily="2" charset="0"/>
              </a:rPr>
              <a:t> : Demonstrate knowledge and understanding of the software project management principles to manage projects in multidisciplinary environments.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1200" b="0" i="0" dirty="0">
                <a:effectLst/>
                <a:latin typeface="Montserrat" panose="020B0604020202020204" pitchFamily="2" charset="0"/>
              </a:rPr>
              <a:t>PO11 : </a:t>
            </a:r>
            <a:r>
              <a:rPr lang="en-US" sz="1200" b="1" i="0" dirty="0">
                <a:effectLst/>
                <a:latin typeface="Montserrat" panose="020B0604020202020204" pitchFamily="2" charset="0"/>
              </a:rPr>
              <a:t>Impact of computing on society and the environment</a:t>
            </a:r>
            <a:r>
              <a:rPr lang="en-US" sz="1200" b="0" i="0" dirty="0">
                <a:effectLst/>
                <a:latin typeface="Montserrat" panose="020B0604020202020204" pitchFamily="2" charset="0"/>
              </a:rPr>
              <a:t> : An ability to analyze the local and global impact of computing on individuals, organizations, and society.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1200" b="0" i="0" dirty="0">
                <a:effectLst/>
                <a:latin typeface="Montserrat" panose="020B0604020202020204" pitchFamily="2" charset="0"/>
              </a:rPr>
              <a:t>PO12 : </a:t>
            </a:r>
            <a:r>
              <a:rPr lang="en-US" sz="1200" b="1" i="0" dirty="0">
                <a:effectLst/>
                <a:latin typeface="Montserrat" panose="020B0604020202020204" pitchFamily="2" charset="0"/>
              </a:rPr>
              <a:t>Ethics and equity</a:t>
            </a:r>
            <a:r>
              <a:rPr lang="en-US" sz="1200" b="0" i="0" dirty="0">
                <a:effectLst/>
                <a:latin typeface="Montserrat" panose="020B0604020202020204" pitchFamily="2" charset="0"/>
              </a:rPr>
              <a:t> : An ability to understand the professional, ethical, legal, and security issues and responsibilities, and the societal impact of computing.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611560" y="1268760"/>
            <a:ext cx="7056784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aphicFrame>
        <p:nvGraphicFramePr>
          <p:cNvPr id="5" name="Object 4"/>
          <p:cNvGraphicFramePr>
            <a:graphicFrameLocks noChangeAspect="1"/>
          </p:cNvGraphicFramePr>
          <p:nvPr/>
        </p:nvGraphicFramePr>
        <p:xfrm>
          <a:off x="7391400" y="85725"/>
          <a:ext cx="1676400" cy="679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13937020" imgH="5409524" progId="">
                  <p:embed/>
                </p:oleObj>
              </mc:Choice>
              <mc:Fallback>
                <p:oleObj r:id="rId2" imgW="13937020" imgH="5409524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91400" y="85725"/>
                        <a:ext cx="1676400" cy="679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35915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2">
            <a:extLst>
              <a:ext uri="{FF2B5EF4-FFF2-40B4-BE49-F238E27FC236}">
                <a16:creationId xmlns:a16="http://schemas.microsoft.com/office/drawing/2014/main" id="{3BA82D06-CCE6-6A7B-DB33-1815FE5CBF0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Warehouse is a Specialized DB</a:t>
            </a:r>
          </a:p>
        </p:txBody>
      </p:sp>
      <p:sp>
        <p:nvSpPr>
          <p:cNvPr id="149507" name="Rectangle 3">
            <a:extLst>
              <a:ext uri="{FF2B5EF4-FFF2-40B4-BE49-F238E27FC236}">
                <a16:creationId xmlns:a16="http://schemas.microsoft.com/office/drawing/2014/main" id="{3995EA25-D72C-64F2-A026-108FC1D8363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0" y="1828800"/>
            <a:ext cx="4572000" cy="4876800"/>
          </a:xfrm>
        </p:spPr>
        <p:txBody>
          <a:bodyPr/>
          <a:lstStyle/>
          <a:p>
            <a:pPr algn="ctr">
              <a:buFont typeface="Monotype Sorts" pitchFamily="2" charset="2"/>
              <a:buNone/>
            </a:pPr>
            <a:r>
              <a:rPr lang="en-US" altLang="en-US" u="sng"/>
              <a:t>Standard DB</a:t>
            </a:r>
            <a:endParaRPr lang="en-US" altLang="en-US"/>
          </a:p>
          <a:p>
            <a:r>
              <a:rPr lang="en-US" altLang="en-US" sz="2400"/>
              <a:t>Mostly updates</a:t>
            </a:r>
          </a:p>
          <a:p>
            <a:r>
              <a:rPr lang="en-US" altLang="en-US" sz="2400"/>
              <a:t>Many small transactions</a:t>
            </a:r>
          </a:p>
          <a:p>
            <a:r>
              <a:rPr lang="en-US" altLang="en-US" sz="2400"/>
              <a:t>Mb - Gb of data</a:t>
            </a:r>
          </a:p>
          <a:p>
            <a:r>
              <a:rPr lang="en-US" altLang="en-US" sz="2400"/>
              <a:t>Current snapshot</a:t>
            </a:r>
          </a:p>
          <a:p>
            <a:r>
              <a:rPr lang="en-US" altLang="en-US" sz="2400"/>
              <a:t>Index/hash on p.k.</a:t>
            </a:r>
          </a:p>
          <a:p>
            <a:r>
              <a:rPr lang="en-US" altLang="en-US" sz="2400"/>
              <a:t>Raw data</a:t>
            </a:r>
          </a:p>
          <a:p>
            <a:r>
              <a:rPr lang="en-US" altLang="en-US" sz="2400"/>
              <a:t>Thousands of users (e.g., clerical users)</a:t>
            </a:r>
            <a:endParaRPr lang="en-US" altLang="en-US"/>
          </a:p>
        </p:txBody>
      </p:sp>
      <p:sp>
        <p:nvSpPr>
          <p:cNvPr id="149508" name="Rectangle 4">
            <a:extLst>
              <a:ext uri="{FF2B5EF4-FFF2-40B4-BE49-F238E27FC236}">
                <a16:creationId xmlns:a16="http://schemas.microsoft.com/office/drawing/2014/main" id="{1654E3BC-703A-38C1-454F-556BE423D6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67200" y="1828800"/>
            <a:ext cx="4876800" cy="487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2" charset="2"/>
              <a:buChar char="v"/>
              <a:defRPr sz="2800">
                <a:solidFill>
                  <a:schemeClr val="tx1"/>
                </a:solidFill>
                <a:latin typeface="Book Antiqua" panose="0204060205030503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400">
                <a:solidFill>
                  <a:schemeClr val="tx1"/>
                </a:solidFill>
                <a:latin typeface="Book Antiqua" panose="0204060205030503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2" charset="2"/>
              <a:buChar char="u"/>
              <a:defRPr sz="2000">
                <a:solidFill>
                  <a:schemeClr val="tx1"/>
                </a:solidFill>
                <a:latin typeface="Book Antiqua" panose="0204060205030503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9pPr>
          </a:lstStyle>
          <a:p>
            <a:pPr algn="ctr">
              <a:buFont typeface="Monotype Sorts" pitchFamily="2" charset="2"/>
              <a:buNone/>
            </a:pPr>
            <a:r>
              <a:rPr lang="en-US" altLang="en-US" u="sng"/>
              <a:t>Warehouse</a:t>
            </a:r>
            <a:endParaRPr lang="en-US" altLang="en-US"/>
          </a:p>
          <a:p>
            <a:r>
              <a:rPr lang="en-US" altLang="en-US" sz="2400"/>
              <a:t>Mostly reads</a:t>
            </a:r>
          </a:p>
          <a:p>
            <a:r>
              <a:rPr lang="en-US" altLang="en-US" sz="2400"/>
              <a:t>Queries are long and complex</a:t>
            </a:r>
          </a:p>
          <a:p>
            <a:r>
              <a:rPr lang="en-US" altLang="en-US" sz="2400"/>
              <a:t>Gb - Tb of data</a:t>
            </a:r>
          </a:p>
          <a:p>
            <a:r>
              <a:rPr lang="en-US" altLang="en-US" sz="2400"/>
              <a:t>History</a:t>
            </a:r>
          </a:p>
          <a:p>
            <a:r>
              <a:rPr lang="en-US" altLang="en-US" sz="2400"/>
              <a:t>Lots of scans</a:t>
            </a:r>
          </a:p>
          <a:p>
            <a:r>
              <a:rPr lang="en-US" altLang="en-US" sz="2400"/>
              <a:t>Summarized, reconciled data</a:t>
            </a:r>
          </a:p>
          <a:p>
            <a:r>
              <a:rPr lang="en-US" altLang="en-US" sz="2400"/>
              <a:t>Hundreds of users (e.g., decision-makers, analysts)</a:t>
            </a:r>
            <a:endParaRPr lang="en-US" alt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>
            <a:extLst>
              <a:ext uri="{FF2B5EF4-FFF2-40B4-BE49-F238E27FC236}">
                <a16:creationId xmlns:a16="http://schemas.microsoft.com/office/drawing/2014/main" id="{8BA51E59-9A65-182E-CB78-594D7CA5E94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Warehousing and Industry</a:t>
            </a:r>
          </a:p>
        </p:txBody>
      </p:sp>
      <p:sp>
        <p:nvSpPr>
          <p:cNvPr id="150531" name="Rectangle 3">
            <a:extLst>
              <a:ext uri="{FF2B5EF4-FFF2-40B4-BE49-F238E27FC236}">
                <a16:creationId xmlns:a16="http://schemas.microsoft.com/office/drawing/2014/main" id="{54E1817C-2C1E-7ED0-F3C8-49145609AE0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Warehousing is big business</a:t>
            </a:r>
          </a:p>
          <a:p>
            <a:pPr lvl="1"/>
            <a:r>
              <a:rPr lang="en-US" altLang="en-US"/>
              <a:t>$2 billion in 1995</a:t>
            </a:r>
          </a:p>
          <a:p>
            <a:pPr lvl="1"/>
            <a:r>
              <a:rPr lang="en-US" altLang="en-US"/>
              <a:t>$3.5 billion in early 1997</a:t>
            </a:r>
          </a:p>
          <a:p>
            <a:pPr lvl="1"/>
            <a:r>
              <a:rPr lang="en-US" altLang="en-US"/>
              <a:t>Predicted: $8 billion in 1998 [Metagroup]</a:t>
            </a:r>
          </a:p>
          <a:p>
            <a:r>
              <a:rPr lang="en-US" altLang="en-US"/>
              <a:t>WalMart has largest warehouse</a:t>
            </a:r>
          </a:p>
          <a:p>
            <a:pPr lvl="1"/>
            <a:r>
              <a:rPr lang="en-US" altLang="en-US"/>
              <a:t>900-CPU, 2,700 disk, 23 TB Teradata system</a:t>
            </a:r>
          </a:p>
          <a:p>
            <a:pPr lvl="1"/>
            <a:r>
              <a:rPr lang="en-US" altLang="en-US"/>
              <a:t>~7TB in warehouse</a:t>
            </a:r>
          </a:p>
          <a:p>
            <a:pPr lvl="1"/>
            <a:r>
              <a:rPr lang="en-US" altLang="en-US"/>
              <a:t>40-50GB per day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Rectangle 2">
            <a:extLst>
              <a:ext uri="{FF2B5EF4-FFF2-40B4-BE49-F238E27FC236}">
                <a16:creationId xmlns:a16="http://schemas.microsoft.com/office/drawing/2014/main" id="{2BEF7607-D793-8E77-9A14-1F4C509DCAD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Types of Data</a:t>
            </a:r>
          </a:p>
        </p:txBody>
      </p:sp>
      <p:sp>
        <p:nvSpPr>
          <p:cNvPr id="151555" name="Rectangle 3">
            <a:extLst>
              <a:ext uri="{FF2B5EF4-FFF2-40B4-BE49-F238E27FC236}">
                <a16:creationId xmlns:a16="http://schemas.microsoft.com/office/drawing/2014/main" id="{8A44F2E1-0F5E-9FE0-3485-6AC867CD750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1600200"/>
            <a:ext cx="8153400" cy="5105400"/>
          </a:xfrm>
        </p:spPr>
        <p:txBody>
          <a:bodyPr>
            <a:normAutofit fontScale="92500" lnSpcReduction="10000"/>
          </a:bodyPr>
          <a:lstStyle/>
          <a:p>
            <a:r>
              <a:rPr lang="en-US" altLang="en-US"/>
              <a:t>Business Data - </a:t>
            </a:r>
            <a:r>
              <a:rPr lang="en-US" altLang="en-US" i="1"/>
              <a:t>represents meaning</a:t>
            </a:r>
            <a:endParaRPr lang="en-US" altLang="en-US" sz="3200"/>
          </a:p>
          <a:p>
            <a:pPr lvl="1"/>
            <a:r>
              <a:rPr lang="en-US" altLang="en-US"/>
              <a:t>Real-time data (ultimate source of all business data)</a:t>
            </a:r>
          </a:p>
          <a:p>
            <a:pPr lvl="1"/>
            <a:r>
              <a:rPr lang="en-US" altLang="en-US"/>
              <a:t>Reconciled data</a:t>
            </a:r>
          </a:p>
          <a:p>
            <a:pPr lvl="1"/>
            <a:r>
              <a:rPr lang="en-US" altLang="en-US"/>
              <a:t>Derived data</a:t>
            </a:r>
            <a:endParaRPr lang="en-US" altLang="en-US" sz="2800"/>
          </a:p>
          <a:p>
            <a:r>
              <a:rPr lang="en-US" altLang="en-US"/>
              <a:t>Metadata - </a:t>
            </a:r>
            <a:r>
              <a:rPr lang="en-US" altLang="en-US" i="1"/>
              <a:t>describes meaning</a:t>
            </a:r>
            <a:endParaRPr lang="en-US" altLang="en-US" sz="3200"/>
          </a:p>
          <a:p>
            <a:pPr lvl="1"/>
            <a:r>
              <a:rPr lang="en-US" altLang="en-US"/>
              <a:t>Build-time metadata</a:t>
            </a:r>
          </a:p>
          <a:p>
            <a:pPr lvl="1"/>
            <a:r>
              <a:rPr lang="en-US" altLang="en-US"/>
              <a:t>Control metadata</a:t>
            </a:r>
          </a:p>
          <a:p>
            <a:pPr lvl="1"/>
            <a:r>
              <a:rPr lang="en-US" altLang="en-US"/>
              <a:t>Usage metadata</a:t>
            </a:r>
            <a:endParaRPr lang="en-US" altLang="en-US" sz="2800"/>
          </a:p>
          <a:p>
            <a:r>
              <a:rPr lang="en-US" altLang="en-US"/>
              <a:t>Data as a product* - </a:t>
            </a:r>
            <a:r>
              <a:rPr lang="en-US" altLang="en-US" i="1"/>
              <a:t>intrinsic meaning</a:t>
            </a:r>
            <a:endParaRPr lang="en-US" altLang="en-US"/>
          </a:p>
          <a:p>
            <a:pPr lvl="1"/>
            <a:r>
              <a:rPr lang="en-US" altLang="en-US"/>
              <a:t>Produced and stored for its own intrinsic value</a:t>
            </a:r>
          </a:p>
          <a:p>
            <a:pPr lvl="1"/>
            <a:r>
              <a:rPr lang="en-US" altLang="en-US"/>
              <a:t>e.g., the contents of a text-book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Rectangle 2">
            <a:extLst>
              <a:ext uri="{FF2B5EF4-FFF2-40B4-BE49-F238E27FC236}">
                <a16:creationId xmlns:a16="http://schemas.microsoft.com/office/drawing/2014/main" id="{3C9CBD58-ED12-F90E-892E-3612917FE9D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1295400"/>
          </a:xfrm>
        </p:spPr>
        <p:txBody>
          <a:bodyPr>
            <a:normAutofit fontScale="90000"/>
          </a:bodyPr>
          <a:lstStyle/>
          <a:p>
            <a:r>
              <a:rPr lang="en-US" altLang="en-US"/>
              <a:t>Data Warehouse Architectures: Conceptual View</a:t>
            </a:r>
          </a:p>
        </p:txBody>
      </p:sp>
      <p:sp>
        <p:nvSpPr>
          <p:cNvPr id="152579" name="Rectangle 3">
            <a:extLst>
              <a:ext uri="{FF2B5EF4-FFF2-40B4-BE49-F238E27FC236}">
                <a16:creationId xmlns:a16="http://schemas.microsoft.com/office/drawing/2014/main" id="{DA66B181-5437-9213-831E-89B82754EB9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33400" y="1905000"/>
            <a:ext cx="7772400" cy="4495800"/>
          </a:xfrm>
        </p:spPr>
        <p:txBody>
          <a:bodyPr/>
          <a:lstStyle/>
          <a:p>
            <a:r>
              <a:rPr lang="en-US" altLang="en-US"/>
              <a:t>Single-layer</a:t>
            </a:r>
          </a:p>
          <a:p>
            <a:pPr lvl="1"/>
            <a:r>
              <a:rPr lang="en-US" altLang="en-US"/>
              <a:t>Every data element is stored once only</a:t>
            </a:r>
          </a:p>
          <a:p>
            <a:pPr lvl="1"/>
            <a:r>
              <a:rPr lang="en-US" altLang="en-US"/>
              <a:t>Virtual warehouse</a:t>
            </a:r>
          </a:p>
          <a:p>
            <a:pPr lvl="1">
              <a:buFontTx/>
              <a:buNone/>
            </a:pPr>
            <a:endParaRPr lang="en-US" altLang="en-US"/>
          </a:p>
          <a:p>
            <a:r>
              <a:rPr lang="en-US" altLang="en-US"/>
              <a:t>Two-layer</a:t>
            </a:r>
          </a:p>
          <a:p>
            <a:pPr lvl="1"/>
            <a:r>
              <a:rPr lang="en-US" altLang="en-US"/>
              <a:t>Real-time + derived data</a:t>
            </a:r>
          </a:p>
          <a:p>
            <a:pPr lvl="1"/>
            <a:r>
              <a:rPr lang="en-US" altLang="en-US"/>
              <a:t>Most commonly used approach in</a:t>
            </a:r>
          </a:p>
          <a:p>
            <a:pPr lvl="1">
              <a:buFontTx/>
              <a:buNone/>
            </a:pPr>
            <a:r>
              <a:rPr lang="en-US" altLang="en-US"/>
              <a:t>    industry today</a:t>
            </a:r>
          </a:p>
          <a:p>
            <a:pPr lvl="1">
              <a:buFontTx/>
              <a:buNone/>
            </a:pPr>
            <a:endParaRPr lang="en-US" altLang="en-US"/>
          </a:p>
        </p:txBody>
      </p:sp>
      <p:grpSp>
        <p:nvGrpSpPr>
          <p:cNvPr id="152580" name="Group 4">
            <a:extLst>
              <a:ext uri="{FF2B5EF4-FFF2-40B4-BE49-F238E27FC236}">
                <a16:creationId xmlns:a16="http://schemas.microsoft.com/office/drawing/2014/main" id="{86891B6D-915C-1AE8-B0FC-C288F06D20E8}"/>
              </a:ext>
            </a:extLst>
          </p:cNvPr>
          <p:cNvGrpSpPr>
            <a:grpSpLocks/>
          </p:cNvGrpSpPr>
          <p:nvPr/>
        </p:nvGrpSpPr>
        <p:grpSpPr bwMode="auto">
          <a:xfrm>
            <a:off x="6781800" y="1371600"/>
            <a:ext cx="1939925" cy="1524000"/>
            <a:chOff x="4128" y="816"/>
            <a:chExt cx="1222" cy="960"/>
          </a:xfrm>
        </p:grpSpPr>
        <p:sp>
          <p:nvSpPr>
            <p:cNvPr id="152581" name="Rectangle 5">
              <a:extLst>
                <a:ext uri="{FF2B5EF4-FFF2-40B4-BE49-F238E27FC236}">
                  <a16:creationId xmlns:a16="http://schemas.microsoft.com/office/drawing/2014/main" id="{CF9AA5A4-059E-E05C-08EC-70FF80EBE5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20" y="1344"/>
              <a:ext cx="768" cy="432"/>
            </a:xfrm>
            <a:prstGeom prst="rect">
              <a:avLst/>
            </a:prstGeom>
            <a:solidFill>
              <a:schemeClr val="bg1"/>
            </a:solidFill>
            <a:ln w="9525">
              <a:miter lim="800000"/>
              <a:headEnd/>
              <a:tailEnd/>
            </a:ln>
            <a:effectLst/>
            <a:scene3d>
              <a:camera prst="legacyPerspectiveTop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chemeClr val="bg1"/>
              </a:extrusionClr>
              <a:contourClr>
                <a:schemeClr val="bg1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pPr algn="ctr"/>
              <a:r>
                <a:rPr lang="en-US" altLang="en-US" sz="1400">
                  <a:solidFill>
                    <a:schemeClr val="tx1"/>
                  </a:solidFill>
                  <a:latin typeface="Times New Roman" panose="02020603050405020304" pitchFamily="18" charset="0"/>
                </a:rPr>
                <a:t>“Real-time data”</a:t>
              </a:r>
              <a:endParaRPr lang="en-US" altLang="en-US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52582" name="Text Box 6">
              <a:extLst>
                <a:ext uri="{FF2B5EF4-FFF2-40B4-BE49-F238E27FC236}">
                  <a16:creationId xmlns:a16="http://schemas.microsoft.com/office/drawing/2014/main" id="{F0CE1920-F5BD-A5BB-C268-CE08C830324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28" y="816"/>
              <a:ext cx="571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altLang="en-US" sz="1200">
                  <a:solidFill>
                    <a:schemeClr val="tx1"/>
                  </a:solidFill>
                  <a:latin typeface="Times New Roman" panose="02020603050405020304" pitchFamily="18" charset="0"/>
                </a:rPr>
                <a:t>Operational</a:t>
              </a:r>
            </a:p>
            <a:p>
              <a:pPr algn="ctr"/>
              <a:r>
                <a:rPr lang="en-US" altLang="en-US" sz="1200">
                  <a:solidFill>
                    <a:schemeClr val="tx1"/>
                  </a:solidFill>
                  <a:latin typeface="Times New Roman" panose="02020603050405020304" pitchFamily="18" charset="0"/>
                </a:rPr>
                <a:t>systems</a:t>
              </a:r>
              <a:endParaRPr lang="en-US" altLang="en-US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52583" name="Text Box 7">
              <a:extLst>
                <a:ext uri="{FF2B5EF4-FFF2-40B4-BE49-F238E27FC236}">
                  <a16:creationId xmlns:a16="http://schemas.microsoft.com/office/drawing/2014/main" id="{51CF8899-9757-2EE2-BCD9-E70DB56516F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04" y="816"/>
              <a:ext cx="64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altLang="en-US" sz="1200">
                  <a:solidFill>
                    <a:schemeClr val="tx1"/>
                  </a:solidFill>
                  <a:latin typeface="Times New Roman" panose="02020603050405020304" pitchFamily="18" charset="0"/>
                </a:rPr>
                <a:t>Informational</a:t>
              </a:r>
            </a:p>
            <a:p>
              <a:pPr algn="ctr"/>
              <a:r>
                <a:rPr lang="en-US" altLang="en-US" sz="1200">
                  <a:solidFill>
                    <a:schemeClr val="tx1"/>
                  </a:solidFill>
                  <a:latin typeface="Times New Roman" panose="02020603050405020304" pitchFamily="18" charset="0"/>
                </a:rPr>
                <a:t>systems</a:t>
              </a:r>
              <a:endParaRPr lang="en-US" altLang="en-US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52584" name="Line 8">
              <a:extLst>
                <a:ext uri="{FF2B5EF4-FFF2-40B4-BE49-F238E27FC236}">
                  <a16:creationId xmlns:a16="http://schemas.microsoft.com/office/drawing/2014/main" id="{CBA5BDD2-E5A6-98B9-3ED0-EDBC4D7CF32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64" y="1104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52585" name="Line 9">
              <a:extLst>
                <a:ext uri="{FF2B5EF4-FFF2-40B4-BE49-F238E27FC236}">
                  <a16:creationId xmlns:a16="http://schemas.microsoft.com/office/drawing/2014/main" id="{25C6E311-E94A-9E79-E316-8BE2F9EA3A6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96" y="1104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grpSp>
        <p:nvGrpSpPr>
          <p:cNvPr id="152586" name="Group 10">
            <a:extLst>
              <a:ext uri="{FF2B5EF4-FFF2-40B4-BE49-F238E27FC236}">
                <a16:creationId xmlns:a16="http://schemas.microsoft.com/office/drawing/2014/main" id="{81AFE167-EF5B-A4B5-525C-D8B3F8518839}"/>
              </a:ext>
            </a:extLst>
          </p:cNvPr>
          <p:cNvGrpSpPr>
            <a:grpSpLocks/>
          </p:cNvGrpSpPr>
          <p:nvPr/>
        </p:nvGrpSpPr>
        <p:grpSpPr bwMode="auto">
          <a:xfrm>
            <a:off x="6324600" y="4038600"/>
            <a:ext cx="2209800" cy="2362200"/>
            <a:chOff x="3600" y="2688"/>
            <a:chExt cx="1392" cy="1488"/>
          </a:xfrm>
        </p:grpSpPr>
        <p:sp>
          <p:nvSpPr>
            <p:cNvPr id="152587" name="Rectangle 11">
              <a:extLst>
                <a:ext uri="{FF2B5EF4-FFF2-40B4-BE49-F238E27FC236}">
                  <a16:creationId xmlns:a16="http://schemas.microsoft.com/office/drawing/2014/main" id="{7A82D9BE-8ED2-FEB2-5352-3A1E98D056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48" y="3216"/>
              <a:ext cx="1344" cy="960"/>
            </a:xfrm>
            <a:prstGeom prst="rect">
              <a:avLst/>
            </a:prstGeom>
            <a:solidFill>
              <a:schemeClr val="bg1"/>
            </a:solidFill>
            <a:ln w="9525">
              <a:miter lim="800000"/>
              <a:headEnd/>
              <a:tailEnd/>
            </a:ln>
            <a:effectLst/>
            <a:scene3d>
              <a:camera prst="legacyPerspectiveTop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chemeClr val="bg1"/>
              </a:extrusionClr>
              <a:contourClr>
                <a:schemeClr val="bg1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endParaRPr lang="en-IN"/>
            </a:p>
          </p:txBody>
        </p:sp>
        <p:sp>
          <p:nvSpPr>
            <p:cNvPr id="152588" name="Rectangle 12">
              <a:extLst>
                <a:ext uri="{FF2B5EF4-FFF2-40B4-BE49-F238E27FC236}">
                  <a16:creationId xmlns:a16="http://schemas.microsoft.com/office/drawing/2014/main" id="{A511E0CF-3D36-DA01-9CD5-EDFDC22B9C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96" y="3312"/>
              <a:ext cx="1248" cy="28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en-US" sz="1600">
                  <a:solidFill>
                    <a:schemeClr val="tx1"/>
                  </a:solidFill>
                  <a:latin typeface="Times New Roman" panose="02020603050405020304" pitchFamily="18" charset="0"/>
                </a:rPr>
                <a:t>Derived Data</a:t>
              </a:r>
              <a:endParaRPr lang="en-US" altLang="en-US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52589" name="Rectangle 13">
              <a:extLst>
                <a:ext uri="{FF2B5EF4-FFF2-40B4-BE49-F238E27FC236}">
                  <a16:creationId xmlns:a16="http://schemas.microsoft.com/office/drawing/2014/main" id="{1E574F36-B32D-815A-5DDD-4AD413C98A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96" y="3840"/>
              <a:ext cx="1248" cy="28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en-US" sz="1600">
                  <a:solidFill>
                    <a:schemeClr val="tx1"/>
                  </a:solidFill>
                  <a:latin typeface="Times New Roman" panose="02020603050405020304" pitchFamily="18" charset="0"/>
                </a:rPr>
                <a:t>Real-time data</a:t>
              </a:r>
              <a:endParaRPr lang="en-US" altLang="en-US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52590" name="Text Box 14">
              <a:extLst>
                <a:ext uri="{FF2B5EF4-FFF2-40B4-BE49-F238E27FC236}">
                  <a16:creationId xmlns:a16="http://schemas.microsoft.com/office/drawing/2014/main" id="{18BCDB8D-A8D4-B524-675C-A26E76D207D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44" y="2688"/>
              <a:ext cx="571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altLang="en-US" sz="1200">
                  <a:solidFill>
                    <a:schemeClr val="tx1"/>
                  </a:solidFill>
                  <a:latin typeface="Times New Roman" panose="02020603050405020304" pitchFamily="18" charset="0"/>
                </a:rPr>
                <a:t>Operational</a:t>
              </a:r>
            </a:p>
            <a:p>
              <a:pPr algn="ctr"/>
              <a:r>
                <a:rPr lang="en-US" altLang="en-US" sz="1200">
                  <a:solidFill>
                    <a:schemeClr val="tx1"/>
                  </a:solidFill>
                  <a:latin typeface="Times New Roman" panose="02020603050405020304" pitchFamily="18" charset="0"/>
                </a:rPr>
                <a:t>systems</a:t>
              </a:r>
              <a:endParaRPr lang="en-US" altLang="en-US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52591" name="Text Box 15">
              <a:extLst>
                <a:ext uri="{FF2B5EF4-FFF2-40B4-BE49-F238E27FC236}">
                  <a16:creationId xmlns:a16="http://schemas.microsoft.com/office/drawing/2014/main" id="{ECD64D8B-BF5F-FF3A-F2F4-D966FBC1F7D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20" y="2688"/>
              <a:ext cx="64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altLang="en-US" sz="1200">
                  <a:solidFill>
                    <a:schemeClr val="tx1"/>
                  </a:solidFill>
                  <a:latin typeface="Times New Roman" panose="02020603050405020304" pitchFamily="18" charset="0"/>
                </a:rPr>
                <a:t>Informational</a:t>
              </a:r>
            </a:p>
            <a:p>
              <a:pPr algn="ctr"/>
              <a:r>
                <a:rPr lang="en-US" altLang="en-US" sz="1200">
                  <a:solidFill>
                    <a:schemeClr val="tx1"/>
                  </a:solidFill>
                  <a:latin typeface="Times New Roman" panose="02020603050405020304" pitchFamily="18" charset="0"/>
                </a:rPr>
                <a:t>systems</a:t>
              </a:r>
              <a:endParaRPr lang="en-US" altLang="en-US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52592" name="Line 16">
              <a:extLst>
                <a:ext uri="{FF2B5EF4-FFF2-40B4-BE49-F238E27FC236}">
                  <a16:creationId xmlns:a16="http://schemas.microsoft.com/office/drawing/2014/main" id="{C16A39E6-083F-A5D0-788E-C69D13C07D6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600" y="2832"/>
              <a:ext cx="144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52593" name="Line 17">
              <a:extLst>
                <a:ext uri="{FF2B5EF4-FFF2-40B4-BE49-F238E27FC236}">
                  <a16:creationId xmlns:a16="http://schemas.microsoft.com/office/drawing/2014/main" id="{F0DA21DC-59A2-E5D5-E6EB-352F0ED8ADD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12" y="2976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52594" name="AutoShape 18">
              <a:extLst>
                <a:ext uri="{FF2B5EF4-FFF2-40B4-BE49-F238E27FC236}">
                  <a16:creationId xmlns:a16="http://schemas.microsoft.com/office/drawing/2014/main" id="{ED1A0158-3C59-1F53-8937-6FBE5C5FC9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76" y="3600"/>
              <a:ext cx="288" cy="240"/>
            </a:xfrm>
            <a:prstGeom prst="upArrow">
              <a:avLst>
                <a:gd name="adj1" fmla="val 54167"/>
                <a:gd name="adj2" fmla="val 47083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52595" name="Line 19">
              <a:extLst>
                <a:ext uri="{FF2B5EF4-FFF2-40B4-BE49-F238E27FC236}">
                  <a16:creationId xmlns:a16="http://schemas.microsoft.com/office/drawing/2014/main" id="{EE955411-9105-5558-E659-3E7FA766396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00" y="2976"/>
              <a:ext cx="0" cy="100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52596" name="Line 20">
              <a:extLst>
                <a:ext uri="{FF2B5EF4-FFF2-40B4-BE49-F238E27FC236}">
                  <a16:creationId xmlns:a16="http://schemas.microsoft.com/office/drawing/2014/main" id="{4B334B3A-A9C6-CB19-6199-C469CA6506B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00" y="3984"/>
              <a:ext cx="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2">
            <a:extLst>
              <a:ext uri="{FF2B5EF4-FFF2-40B4-BE49-F238E27FC236}">
                <a16:creationId xmlns:a16="http://schemas.microsoft.com/office/drawing/2014/main" id="{AA721663-9E0E-9FEA-AF59-AEFB46BBC08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/>
              <a:t>Three-layer Architecture: Conceptual View</a:t>
            </a:r>
          </a:p>
        </p:txBody>
      </p:sp>
      <p:sp>
        <p:nvSpPr>
          <p:cNvPr id="153603" name="Rectangle 3">
            <a:extLst>
              <a:ext uri="{FF2B5EF4-FFF2-40B4-BE49-F238E27FC236}">
                <a16:creationId xmlns:a16="http://schemas.microsoft.com/office/drawing/2014/main" id="{CD57BF67-C120-2FDD-C453-E939C2961A8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8200" y="1981200"/>
            <a:ext cx="7772400" cy="1119188"/>
          </a:xfrm>
        </p:spPr>
        <p:txBody>
          <a:bodyPr/>
          <a:lstStyle/>
          <a:p>
            <a:r>
              <a:rPr lang="en-US" altLang="en-US"/>
              <a:t>Transformation of real-time data to derived data really requires two steps</a:t>
            </a:r>
          </a:p>
        </p:txBody>
      </p:sp>
      <p:sp>
        <p:nvSpPr>
          <p:cNvPr id="153604" name="Rectangle 4">
            <a:extLst>
              <a:ext uri="{FF2B5EF4-FFF2-40B4-BE49-F238E27FC236}">
                <a16:creationId xmlns:a16="http://schemas.microsoft.com/office/drawing/2014/main" id="{2A534967-B0F8-0CFB-41BA-26CA64CF33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2800" y="3733800"/>
            <a:ext cx="2895600" cy="2286000"/>
          </a:xfrm>
          <a:prstGeom prst="rect">
            <a:avLst/>
          </a:prstGeom>
          <a:solidFill>
            <a:schemeClr val="bg1"/>
          </a:solidFill>
          <a:ln w="9525">
            <a:miter lim="800000"/>
            <a:headEnd/>
            <a:tailEnd/>
          </a:ln>
          <a:effectLst/>
          <a:scene3d>
            <a:camera prst="legacyPerspectiveTop"/>
            <a:lightRig rig="legacyFlat3" dir="b"/>
          </a:scene3d>
          <a:sp3d extrusionH="887400" prstMaterial="legacyMatte">
            <a:bevelT w="13500" h="13500" prst="angle"/>
            <a:bevelB w="13500" h="13500" prst="angle"/>
            <a:extrusionClr>
              <a:schemeClr val="bg1"/>
            </a:extrusionClr>
            <a:contourClr>
              <a:schemeClr val="bg1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endParaRPr lang="en-IN"/>
          </a:p>
        </p:txBody>
      </p:sp>
      <p:sp>
        <p:nvSpPr>
          <p:cNvPr id="153605" name="Rectangle 5">
            <a:extLst>
              <a:ext uri="{FF2B5EF4-FFF2-40B4-BE49-F238E27FC236}">
                <a16:creationId xmlns:a16="http://schemas.microsoft.com/office/drawing/2014/main" id="{797066DE-1810-5C20-E6BD-81DE752025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43300" y="3810000"/>
            <a:ext cx="2514600" cy="457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sz="1600">
                <a:solidFill>
                  <a:schemeClr val="tx1"/>
                </a:solidFill>
                <a:latin typeface="Times New Roman" panose="02020603050405020304" pitchFamily="18" charset="0"/>
              </a:rPr>
              <a:t>Derived Data</a:t>
            </a:r>
            <a:endParaRPr lang="en-US" altLang="en-US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53606" name="Rectangle 6">
            <a:extLst>
              <a:ext uri="{FF2B5EF4-FFF2-40B4-BE49-F238E27FC236}">
                <a16:creationId xmlns:a16="http://schemas.microsoft.com/office/drawing/2014/main" id="{D913FA00-68CD-EF5A-B835-C7920C86E7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1400" y="5486400"/>
            <a:ext cx="2438400" cy="457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sz="1600">
                <a:solidFill>
                  <a:schemeClr val="tx1"/>
                </a:solidFill>
                <a:latin typeface="Times New Roman" panose="02020603050405020304" pitchFamily="18" charset="0"/>
              </a:rPr>
              <a:t>Real-time data</a:t>
            </a:r>
            <a:endParaRPr lang="en-US" altLang="en-US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53607" name="Text Box 7">
            <a:extLst>
              <a:ext uri="{FF2B5EF4-FFF2-40B4-BE49-F238E27FC236}">
                <a16:creationId xmlns:a16="http://schemas.microsoft.com/office/drawing/2014/main" id="{63C0456A-4DB6-54B5-2341-2110D2A380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05200" y="2895600"/>
            <a:ext cx="1023938" cy="51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 sz="1400">
                <a:solidFill>
                  <a:schemeClr val="tx1"/>
                </a:solidFill>
                <a:latin typeface="Times New Roman" panose="02020603050405020304" pitchFamily="18" charset="0"/>
              </a:rPr>
              <a:t>Operational</a:t>
            </a:r>
          </a:p>
          <a:p>
            <a:pPr algn="ctr"/>
            <a:r>
              <a:rPr lang="en-US" altLang="en-US" sz="1400">
                <a:solidFill>
                  <a:schemeClr val="tx1"/>
                </a:solidFill>
                <a:latin typeface="Times New Roman" panose="02020603050405020304" pitchFamily="18" charset="0"/>
              </a:rPr>
              <a:t>systems</a:t>
            </a:r>
            <a:endParaRPr lang="en-US" altLang="en-US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53608" name="Text Box 8">
            <a:extLst>
              <a:ext uri="{FF2B5EF4-FFF2-40B4-BE49-F238E27FC236}">
                <a16:creationId xmlns:a16="http://schemas.microsoft.com/office/drawing/2014/main" id="{7544A398-0A42-374C-2EC9-0B7468FBC1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29200" y="2895600"/>
            <a:ext cx="1160463" cy="51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 sz="1400">
                <a:solidFill>
                  <a:schemeClr val="tx1"/>
                </a:solidFill>
                <a:latin typeface="Times New Roman" panose="02020603050405020304" pitchFamily="18" charset="0"/>
              </a:rPr>
              <a:t>Informational</a:t>
            </a:r>
          </a:p>
          <a:p>
            <a:pPr algn="ctr"/>
            <a:r>
              <a:rPr lang="en-US" altLang="en-US" sz="1400">
                <a:solidFill>
                  <a:schemeClr val="tx1"/>
                </a:solidFill>
                <a:latin typeface="Times New Roman" panose="02020603050405020304" pitchFamily="18" charset="0"/>
              </a:rPr>
              <a:t>systems</a:t>
            </a:r>
            <a:endParaRPr lang="en-US" altLang="en-US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53609" name="Line 9">
            <a:extLst>
              <a:ext uri="{FF2B5EF4-FFF2-40B4-BE49-F238E27FC236}">
                <a16:creationId xmlns:a16="http://schemas.microsoft.com/office/drawing/2014/main" id="{3ABD65E2-B026-135D-9C49-4FFBD4DC1DB8}"/>
              </a:ext>
            </a:extLst>
          </p:cNvPr>
          <p:cNvSpPr>
            <a:spLocks noChangeShapeType="1"/>
          </p:cNvSpPr>
          <p:nvPr/>
        </p:nvSpPr>
        <p:spPr bwMode="auto">
          <a:xfrm>
            <a:off x="5562600" y="35052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153610" name="AutoShape 10">
            <a:extLst>
              <a:ext uri="{FF2B5EF4-FFF2-40B4-BE49-F238E27FC236}">
                <a16:creationId xmlns:a16="http://schemas.microsoft.com/office/drawing/2014/main" id="{EC9D2682-241C-BC9D-C787-A209B6996B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0" y="5105400"/>
            <a:ext cx="457200" cy="381000"/>
          </a:xfrm>
          <a:prstGeom prst="upArrow">
            <a:avLst>
              <a:gd name="adj1" fmla="val 54167"/>
              <a:gd name="adj2" fmla="val 47083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153611" name="Line 11">
            <a:extLst>
              <a:ext uri="{FF2B5EF4-FFF2-40B4-BE49-F238E27FC236}">
                <a16:creationId xmlns:a16="http://schemas.microsoft.com/office/drawing/2014/main" id="{6F9259EA-2572-C335-82E2-1E18622A13B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276600" y="3200400"/>
            <a:ext cx="304800" cy="2476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153612" name="Line 12">
            <a:extLst>
              <a:ext uri="{FF2B5EF4-FFF2-40B4-BE49-F238E27FC236}">
                <a16:creationId xmlns:a16="http://schemas.microsoft.com/office/drawing/2014/main" id="{6A2A9577-44D9-4FC1-6B0F-23C2676E8FC0}"/>
              </a:ext>
            </a:extLst>
          </p:cNvPr>
          <p:cNvSpPr>
            <a:spLocks noChangeShapeType="1"/>
          </p:cNvSpPr>
          <p:nvPr/>
        </p:nvSpPr>
        <p:spPr bwMode="auto">
          <a:xfrm>
            <a:off x="3276600" y="3448050"/>
            <a:ext cx="0" cy="22669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153613" name="Line 13">
            <a:extLst>
              <a:ext uri="{FF2B5EF4-FFF2-40B4-BE49-F238E27FC236}">
                <a16:creationId xmlns:a16="http://schemas.microsoft.com/office/drawing/2014/main" id="{00502C78-2F88-79AD-C1D2-18474220ED73}"/>
              </a:ext>
            </a:extLst>
          </p:cNvPr>
          <p:cNvSpPr>
            <a:spLocks noChangeShapeType="1"/>
          </p:cNvSpPr>
          <p:nvPr/>
        </p:nvSpPr>
        <p:spPr bwMode="auto">
          <a:xfrm>
            <a:off x="3276600" y="5715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153614" name="Rectangle 14">
            <a:extLst>
              <a:ext uri="{FF2B5EF4-FFF2-40B4-BE49-F238E27FC236}">
                <a16:creationId xmlns:a16="http://schemas.microsoft.com/office/drawing/2014/main" id="{5A5ACB94-FCCF-B4F4-C900-5A3F9A1717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43300" y="4648200"/>
            <a:ext cx="2514600" cy="457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sz="1600">
                <a:solidFill>
                  <a:schemeClr val="tx1"/>
                </a:solidFill>
                <a:latin typeface="Times New Roman" panose="02020603050405020304" pitchFamily="18" charset="0"/>
              </a:rPr>
              <a:t>Reconciled Data</a:t>
            </a:r>
            <a:endParaRPr lang="en-US" altLang="en-US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53615" name="AutoShape 15">
            <a:extLst>
              <a:ext uri="{FF2B5EF4-FFF2-40B4-BE49-F238E27FC236}">
                <a16:creationId xmlns:a16="http://schemas.microsoft.com/office/drawing/2014/main" id="{5C0E6AB3-ECE9-316C-CA90-3BBE8D5A6D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0" y="4267200"/>
            <a:ext cx="457200" cy="381000"/>
          </a:xfrm>
          <a:prstGeom prst="upArrow">
            <a:avLst>
              <a:gd name="adj1" fmla="val 54167"/>
              <a:gd name="adj2" fmla="val 47083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153616" name="Text Box 16">
            <a:extLst>
              <a:ext uri="{FF2B5EF4-FFF2-40B4-BE49-F238E27FC236}">
                <a16:creationId xmlns:a16="http://schemas.microsoft.com/office/drawing/2014/main" id="{0A09E592-BF75-15C1-7C7D-93FE6F9514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00800" y="4572000"/>
            <a:ext cx="24638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 sz="1800">
                <a:solidFill>
                  <a:schemeClr val="tx1"/>
                </a:solidFill>
                <a:latin typeface="Times New Roman" panose="02020603050405020304" pitchFamily="18" charset="0"/>
              </a:rPr>
              <a:t>Physical Implementation</a:t>
            </a:r>
          </a:p>
          <a:p>
            <a:pPr algn="ctr"/>
            <a:r>
              <a:rPr lang="en-US" altLang="en-US" sz="1800">
                <a:solidFill>
                  <a:schemeClr val="tx1"/>
                </a:solidFill>
                <a:latin typeface="Times New Roman" panose="02020603050405020304" pitchFamily="18" charset="0"/>
              </a:rPr>
              <a:t>of the Data Warehouse</a:t>
            </a:r>
            <a:endParaRPr lang="en-US" altLang="en-US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53617" name="Text Box 17">
            <a:extLst>
              <a:ext uri="{FF2B5EF4-FFF2-40B4-BE49-F238E27FC236}">
                <a16:creationId xmlns:a16="http://schemas.microsoft.com/office/drawing/2014/main" id="{3B429986-2F11-C950-836C-D6920808BB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16675" y="3429000"/>
            <a:ext cx="2533650" cy="915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 sz="1800">
                <a:solidFill>
                  <a:schemeClr val="tx1"/>
                </a:solidFill>
                <a:latin typeface="Times New Roman" panose="02020603050405020304" pitchFamily="18" charset="0"/>
              </a:rPr>
              <a:t>View level</a:t>
            </a:r>
          </a:p>
          <a:p>
            <a:pPr algn="ctr"/>
            <a:r>
              <a:rPr lang="en-US" altLang="en-US" sz="1800">
                <a:solidFill>
                  <a:schemeClr val="tx1"/>
                </a:solidFill>
                <a:latin typeface="Times New Roman" panose="02020603050405020304" pitchFamily="18" charset="0"/>
              </a:rPr>
              <a:t>“Particular informational </a:t>
            </a:r>
          </a:p>
          <a:p>
            <a:pPr algn="ctr"/>
            <a:r>
              <a:rPr lang="en-US" altLang="en-US" sz="1800">
                <a:solidFill>
                  <a:schemeClr val="tx1"/>
                </a:solidFill>
                <a:latin typeface="Times New Roman" panose="02020603050405020304" pitchFamily="18" charset="0"/>
              </a:rPr>
              <a:t>needs”</a:t>
            </a:r>
            <a:endParaRPr lang="en-US" altLang="en-US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Rectangle 2">
            <a:extLst>
              <a:ext uri="{FF2B5EF4-FFF2-40B4-BE49-F238E27FC236}">
                <a16:creationId xmlns:a16="http://schemas.microsoft.com/office/drawing/2014/main" id="{B3F0643F-3D93-9560-F2D5-0A7AC660378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/>
              <a:t>Data Warehousing: Two Distinct Issues</a:t>
            </a:r>
          </a:p>
        </p:txBody>
      </p:sp>
      <p:sp>
        <p:nvSpPr>
          <p:cNvPr id="154627" name="Rectangle 3">
            <a:extLst>
              <a:ext uri="{FF2B5EF4-FFF2-40B4-BE49-F238E27FC236}">
                <a16:creationId xmlns:a16="http://schemas.microsoft.com/office/drawing/2014/main" id="{00D12F8C-2D43-FFB1-CF91-723AB02A4BE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Monotype Sorts" pitchFamily="2" charset="2"/>
              <a:buNone/>
            </a:pPr>
            <a:r>
              <a:rPr lang="en-US" altLang="en-US"/>
              <a:t>(1) How to get information into warehouse</a:t>
            </a:r>
          </a:p>
          <a:p>
            <a:pPr>
              <a:buFont typeface="Monotype Sorts" pitchFamily="2" charset="2"/>
              <a:buNone/>
            </a:pPr>
            <a:r>
              <a:rPr lang="en-US" altLang="en-US"/>
              <a:t>	</a:t>
            </a:r>
            <a:r>
              <a:rPr lang="en-US" altLang="en-US" i="1"/>
              <a:t>“Data warehousing”</a:t>
            </a:r>
            <a:endParaRPr lang="en-US" altLang="en-US"/>
          </a:p>
          <a:p>
            <a:pPr>
              <a:buFont typeface="Monotype Sorts" pitchFamily="2" charset="2"/>
              <a:buNone/>
            </a:pPr>
            <a:r>
              <a:rPr lang="en-US" altLang="en-US"/>
              <a:t>(2) What to do with data once it’s in warehouse</a:t>
            </a:r>
          </a:p>
          <a:p>
            <a:pPr>
              <a:buFont typeface="Monotype Sorts" pitchFamily="2" charset="2"/>
              <a:buNone/>
            </a:pPr>
            <a:r>
              <a:rPr lang="en-US" altLang="en-US"/>
              <a:t>	</a:t>
            </a:r>
            <a:r>
              <a:rPr lang="en-US" altLang="en-US" i="1"/>
              <a:t>“Warehouse DBMS”</a:t>
            </a:r>
            <a:endParaRPr lang="en-US" altLang="en-US"/>
          </a:p>
          <a:p>
            <a:r>
              <a:rPr lang="en-US" altLang="en-US"/>
              <a:t>Both rich research areas</a:t>
            </a:r>
          </a:p>
          <a:p>
            <a:r>
              <a:rPr lang="en-US" altLang="en-US"/>
              <a:t>Industry has focused on (2)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Rectangle 2">
            <a:extLst>
              <a:ext uri="{FF2B5EF4-FFF2-40B4-BE49-F238E27FC236}">
                <a16:creationId xmlns:a16="http://schemas.microsoft.com/office/drawing/2014/main" id="{89EC9045-4CEA-B17D-893E-1A1967321F4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62000" y="533400"/>
            <a:ext cx="8839200" cy="914400"/>
          </a:xfrm>
        </p:spPr>
        <p:txBody>
          <a:bodyPr/>
          <a:lstStyle/>
          <a:p>
            <a:r>
              <a:rPr lang="en-US" altLang="en-US"/>
              <a:t>Issues in Data Warehousing</a:t>
            </a:r>
          </a:p>
        </p:txBody>
      </p:sp>
      <p:sp>
        <p:nvSpPr>
          <p:cNvPr id="155651" name="Rectangle 3">
            <a:extLst>
              <a:ext uri="{FF2B5EF4-FFF2-40B4-BE49-F238E27FC236}">
                <a16:creationId xmlns:a16="http://schemas.microsoft.com/office/drawing/2014/main" id="{65B31A67-3BD0-BF89-3A95-CA452E31E31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09600" y="1828800"/>
            <a:ext cx="7772400" cy="5105400"/>
          </a:xfrm>
        </p:spPr>
        <p:txBody>
          <a:bodyPr/>
          <a:lstStyle/>
          <a:p>
            <a:r>
              <a:rPr lang="en-US" altLang="en-US"/>
              <a:t>Warehouse Design</a:t>
            </a:r>
          </a:p>
          <a:p>
            <a:r>
              <a:rPr lang="en-US" altLang="en-US"/>
              <a:t>Extraction</a:t>
            </a:r>
          </a:p>
          <a:p>
            <a:pPr lvl="1"/>
            <a:r>
              <a:rPr lang="en-US" altLang="en-US"/>
              <a:t>Wrappers, monitors (change detectors)</a:t>
            </a:r>
          </a:p>
          <a:p>
            <a:r>
              <a:rPr lang="en-US" altLang="en-US"/>
              <a:t>Integration</a:t>
            </a:r>
          </a:p>
          <a:p>
            <a:pPr lvl="1"/>
            <a:r>
              <a:rPr lang="en-US" altLang="en-US"/>
              <a:t>Cleansing &amp; merging</a:t>
            </a:r>
            <a:endParaRPr lang="en-US" altLang="en-US" sz="2000"/>
          </a:p>
          <a:p>
            <a:r>
              <a:rPr lang="en-US" altLang="en-US"/>
              <a:t>Warehousing specification &amp; Maintenance</a:t>
            </a:r>
          </a:p>
          <a:p>
            <a:r>
              <a:rPr lang="en-US" altLang="en-US"/>
              <a:t>Optimizations</a:t>
            </a:r>
          </a:p>
          <a:p>
            <a:r>
              <a:rPr lang="en-US" altLang="en-US"/>
              <a:t>Miscellaneous (e.g., evolution)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Rectangle 2">
            <a:extLst>
              <a:ext uri="{FF2B5EF4-FFF2-40B4-BE49-F238E27FC236}">
                <a16:creationId xmlns:a16="http://schemas.microsoft.com/office/drawing/2014/main" id="{C675E25A-E609-790B-B42A-377FA6EE8EB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Data Extraction</a:t>
            </a:r>
          </a:p>
        </p:txBody>
      </p:sp>
      <p:sp>
        <p:nvSpPr>
          <p:cNvPr id="156675" name="Rectangle 3">
            <a:extLst>
              <a:ext uri="{FF2B5EF4-FFF2-40B4-BE49-F238E27FC236}">
                <a16:creationId xmlns:a16="http://schemas.microsoft.com/office/drawing/2014/main" id="{122F09A7-EFF1-C560-B89F-939C9ECFB60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Source types</a:t>
            </a:r>
          </a:p>
          <a:p>
            <a:pPr lvl="1"/>
            <a:r>
              <a:rPr lang="en-US" altLang="en-US"/>
              <a:t>Relational, flat file, WWW, etc.</a:t>
            </a:r>
          </a:p>
          <a:p>
            <a:r>
              <a:rPr lang="en-US" altLang="en-US"/>
              <a:t>How to get data out?</a:t>
            </a:r>
          </a:p>
          <a:p>
            <a:pPr lvl="1"/>
            <a:r>
              <a:rPr lang="en-US" altLang="en-US"/>
              <a:t>Replication tool</a:t>
            </a:r>
          </a:p>
          <a:p>
            <a:pPr lvl="1"/>
            <a:r>
              <a:rPr lang="en-US" altLang="en-US"/>
              <a:t>Dump file</a:t>
            </a:r>
          </a:p>
          <a:p>
            <a:pPr lvl="1"/>
            <a:r>
              <a:rPr lang="en-US" altLang="en-US"/>
              <a:t>Create report</a:t>
            </a:r>
          </a:p>
          <a:p>
            <a:pPr lvl="1"/>
            <a:r>
              <a:rPr lang="en-US" altLang="en-US"/>
              <a:t>ODBC or third-party “wrappers”</a:t>
            </a:r>
          </a:p>
          <a:p>
            <a:pPr lvl="1"/>
            <a:endParaRPr lang="en-US" altLang="en-US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Rectangle 2">
            <a:extLst>
              <a:ext uri="{FF2B5EF4-FFF2-40B4-BE49-F238E27FC236}">
                <a16:creationId xmlns:a16="http://schemas.microsoft.com/office/drawing/2014/main" id="{9A934BDB-7ACD-354A-DF02-17FD46F4A92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38200" y="152400"/>
            <a:ext cx="7772400" cy="1104900"/>
          </a:xfrm>
        </p:spPr>
        <p:txBody>
          <a:bodyPr/>
          <a:lstStyle/>
          <a:p>
            <a:r>
              <a:rPr lang="en-US" altLang="en-US"/>
              <a:t>Warehouse Architecture</a:t>
            </a:r>
          </a:p>
        </p:txBody>
      </p:sp>
      <p:sp>
        <p:nvSpPr>
          <p:cNvPr id="163843" name="AutoShape 3">
            <a:extLst>
              <a:ext uri="{FF2B5EF4-FFF2-40B4-BE49-F238E27FC236}">
                <a16:creationId xmlns:a16="http://schemas.microsoft.com/office/drawing/2014/main" id="{37D74291-F8D1-9BB6-5D1F-66799E92D3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9200" y="5410200"/>
            <a:ext cx="914400" cy="838200"/>
          </a:xfrm>
          <a:prstGeom prst="can">
            <a:avLst>
              <a:gd name="adj" fmla="val 25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>
                <a:solidFill>
                  <a:schemeClr val="tx1"/>
                </a:solidFill>
                <a:latin typeface="Times New Roman" panose="02020603050405020304" pitchFamily="18" charset="0"/>
              </a:rPr>
              <a:t>Source</a:t>
            </a:r>
          </a:p>
        </p:txBody>
      </p:sp>
      <p:sp>
        <p:nvSpPr>
          <p:cNvPr id="163844" name="AutoShape 4">
            <a:extLst>
              <a:ext uri="{FF2B5EF4-FFF2-40B4-BE49-F238E27FC236}">
                <a16:creationId xmlns:a16="http://schemas.microsoft.com/office/drawing/2014/main" id="{FF8AABB7-E126-BA7F-08D9-69C41A03C0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1800" y="5410200"/>
            <a:ext cx="914400" cy="838200"/>
          </a:xfrm>
          <a:prstGeom prst="can">
            <a:avLst>
              <a:gd name="adj" fmla="val 25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>
                <a:solidFill>
                  <a:schemeClr val="tx1"/>
                </a:solidFill>
                <a:latin typeface="Times New Roman" panose="02020603050405020304" pitchFamily="18" charset="0"/>
              </a:rPr>
              <a:t>Source</a:t>
            </a:r>
          </a:p>
        </p:txBody>
      </p:sp>
      <p:sp>
        <p:nvSpPr>
          <p:cNvPr id="163845" name="AutoShape 5">
            <a:extLst>
              <a:ext uri="{FF2B5EF4-FFF2-40B4-BE49-F238E27FC236}">
                <a16:creationId xmlns:a16="http://schemas.microsoft.com/office/drawing/2014/main" id="{8A383B97-C940-5BF8-7AAB-C19D0FDE57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53200" y="5334000"/>
            <a:ext cx="914400" cy="838200"/>
          </a:xfrm>
          <a:prstGeom prst="can">
            <a:avLst>
              <a:gd name="adj" fmla="val 25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>
                <a:solidFill>
                  <a:schemeClr val="tx1"/>
                </a:solidFill>
                <a:latin typeface="Times New Roman" panose="02020603050405020304" pitchFamily="18" charset="0"/>
              </a:rPr>
              <a:t>Source</a:t>
            </a:r>
          </a:p>
        </p:txBody>
      </p:sp>
      <p:sp>
        <p:nvSpPr>
          <p:cNvPr id="163846" name="Rectangle 6">
            <a:extLst>
              <a:ext uri="{FF2B5EF4-FFF2-40B4-BE49-F238E27FC236}">
                <a16:creationId xmlns:a16="http://schemas.microsoft.com/office/drawing/2014/main" id="{A45D64D5-95D7-7AE9-17B5-D058220DC0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0600" y="4419600"/>
            <a:ext cx="1219200" cy="685800"/>
          </a:xfrm>
          <a:prstGeom prst="rect">
            <a:avLst/>
          </a:prstGeom>
          <a:noFill/>
          <a:ln w="38100">
            <a:solidFill>
              <a:srgbClr val="5F5F5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sz="2000">
                <a:solidFill>
                  <a:schemeClr val="tx1"/>
                </a:solidFill>
                <a:latin typeface="Arial" panose="020B0604020202020204" pitchFamily="34" charset="0"/>
              </a:rPr>
              <a:t>Extractor/</a:t>
            </a:r>
          </a:p>
          <a:p>
            <a:pPr algn="ctr"/>
            <a:r>
              <a:rPr lang="en-US" altLang="en-US" sz="2000">
                <a:solidFill>
                  <a:schemeClr val="tx1"/>
                </a:solidFill>
                <a:latin typeface="Arial" panose="020B0604020202020204" pitchFamily="34" charset="0"/>
              </a:rPr>
              <a:t>Monitor</a:t>
            </a:r>
            <a:endParaRPr lang="en-US" altLang="en-US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63847" name="Rectangle 7">
            <a:extLst>
              <a:ext uri="{FF2B5EF4-FFF2-40B4-BE49-F238E27FC236}">
                <a16:creationId xmlns:a16="http://schemas.microsoft.com/office/drawing/2014/main" id="{69A63AA3-A445-8424-0471-A7A19B43EC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43200" y="4419600"/>
            <a:ext cx="1219200" cy="685800"/>
          </a:xfrm>
          <a:prstGeom prst="rect">
            <a:avLst/>
          </a:prstGeom>
          <a:noFill/>
          <a:ln w="38100">
            <a:solidFill>
              <a:srgbClr val="5F5F5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sz="2000">
                <a:solidFill>
                  <a:schemeClr val="tx1"/>
                </a:solidFill>
                <a:latin typeface="Arial" panose="020B0604020202020204" pitchFamily="34" charset="0"/>
              </a:rPr>
              <a:t>Extractor/</a:t>
            </a:r>
          </a:p>
          <a:p>
            <a:pPr algn="ctr"/>
            <a:r>
              <a:rPr lang="en-US" altLang="en-US" sz="2000">
                <a:solidFill>
                  <a:schemeClr val="tx1"/>
                </a:solidFill>
                <a:latin typeface="Arial" panose="020B0604020202020204" pitchFamily="34" charset="0"/>
              </a:rPr>
              <a:t>Monitor</a:t>
            </a:r>
            <a:endParaRPr lang="en-US" altLang="en-US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63848" name="Rectangle 8">
            <a:extLst>
              <a:ext uri="{FF2B5EF4-FFF2-40B4-BE49-F238E27FC236}">
                <a16:creationId xmlns:a16="http://schemas.microsoft.com/office/drawing/2014/main" id="{6A6E0D38-97BB-890B-9DEF-D9004ACC05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0800" y="4419600"/>
            <a:ext cx="1219200" cy="685800"/>
          </a:xfrm>
          <a:prstGeom prst="rect">
            <a:avLst/>
          </a:prstGeom>
          <a:noFill/>
          <a:ln w="38100">
            <a:solidFill>
              <a:srgbClr val="5F5F5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sz="2000">
                <a:solidFill>
                  <a:schemeClr val="tx1"/>
                </a:solidFill>
                <a:latin typeface="Arial" panose="020B0604020202020204" pitchFamily="34" charset="0"/>
              </a:rPr>
              <a:t>Extractor/</a:t>
            </a:r>
          </a:p>
          <a:p>
            <a:pPr algn="ctr"/>
            <a:r>
              <a:rPr lang="en-US" altLang="en-US" sz="2000">
                <a:solidFill>
                  <a:schemeClr val="tx1"/>
                </a:solidFill>
                <a:latin typeface="Arial" panose="020B0604020202020204" pitchFamily="34" charset="0"/>
              </a:rPr>
              <a:t>Monitor</a:t>
            </a:r>
            <a:endParaRPr lang="en-US" altLang="en-US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63849" name="Rectangle 9">
            <a:extLst>
              <a:ext uri="{FF2B5EF4-FFF2-40B4-BE49-F238E27FC236}">
                <a16:creationId xmlns:a16="http://schemas.microsoft.com/office/drawing/2014/main" id="{E09F5476-D727-88F6-DE0F-E360425C0D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0" y="3352800"/>
            <a:ext cx="16764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sz="2000">
                <a:solidFill>
                  <a:schemeClr val="tx1"/>
                </a:solidFill>
                <a:latin typeface="Arial" panose="020B0604020202020204" pitchFamily="34" charset="0"/>
              </a:rPr>
              <a:t>Integrator</a:t>
            </a:r>
            <a:endParaRPr lang="en-US" altLang="en-US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63850" name="AutoShape 10">
            <a:extLst>
              <a:ext uri="{FF2B5EF4-FFF2-40B4-BE49-F238E27FC236}">
                <a16:creationId xmlns:a16="http://schemas.microsoft.com/office/drawing/2014/main" id="{604B4FF8-B50E-E11D-2A23-003BB4CCB3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1400" y="2057400"/>
            <a:ext cx="2133600" cy="990600"/>
          </a:xfrm>
          <a:prstGeom prst="can">
            <a:avLst>
              <a:gd name="adj" fmla="val 25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>
                <a:solidFill>
                  <a:schemeClr val="tx1"/>
                </a:solidFill>
                <a:latin typeface="Arial" panose="020B0604020202020204" pitchFamily="34" charset="0"/>
              </a:rPr>
              <a:t>Warehouse</a:t>
            </a:r>
          </a:p>
        </p:txBody>
      </p:sp>
      <p:sp>
        <p:nvSpPr>
          <p:cNvPr id="163851" name="Line 11">
            <a:extLst>
              <a:ext uri="{FF2B5EF4-FFF2-40B4-BE49-F238E27FC236}">
                <a16:creationId xmlns:a16="http://schemas.microsoft.com/office/drawing/2014/main" id="{427095D9-7334-A278-EAFD-F36A4269E63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676400" y="5105400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163852" name="Line 12">
            <a:extLst>
              <a:ext uri="{FF2B5EF4-FFF2-40B4-BE49-F238E27FC236}">
                <a16:creationId xmlns:a16="http://schemas.microsoft.com/office/drawing/2014/main" id="{5720E10B-08F8-6FD3-1479-B1D212228EF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429000" y="5105400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163853" name="Line 13">
            <a:extLst>
              <a:ext uri="{FF2B5EF4-FFF2-40B4-BE49-F238E27FC236}">
                <a16:creationId xmlns:a16="http://schemas.microsoft.com/office/drawing/2014/main" id="{864C2DAF-9DBA-D84F-18C9-4DA1D644484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010400" y="5105400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163854" name="Line 14">
            <a:extLst>
              <a:ext uri="{FF2B5EF4-FFF2-40B4-BE49-F238E27FC236}">
                <a16:creationId xmlns:a16="http://schemas.microsoft.com/office/drawing/2014/main" id="{15B86080-6C31-529E-83FB-150ACC92ECB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600200" y="3810000"/>
            <a:ext cx="24384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163855" name="Line 15">
            <a:extLst>
              <a:ext uri="{FF2B5EF4-FFF2-40B4-BE49-F238E27FC236}">
                <a16:creationId xmlns:a16="http://schemas.microsoft.com/office/drawing/2014/main" id="{196125DE-EEE9-3025-55EC-E7DAB06C2ED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276600" y="3810000"/>
            <a:ext cx="12192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163856" name="Line 16">
            <a:extLst>
              <a:ext uri="{FF2B5EF4-FFF2-40B4-BE49-F238E27FC236}">
                <a16:creationId xmlns:a16="http://schemas.microsoft.com/office/drawing/2014/main" id="{C813CA42-C409-10A9-5E82-6C1A36BF3ECF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181600" y="3810000"/>
            <a:ext cx="18288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163857" name="Line 17">
            <a:extLst>
              <a:ext uri="{FF2B5EF4-FFF2-40B4-BE49-F238E27FC236}">
                <a16:creationId xmlns:a16="http://schemas.microsoft.com/office/drawing/2014/main" id="{B91685C5-5488-675D-B3D5-7C9C3AA2C2B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648200" y="30480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163858" name="Rectangle 18">
            <a:extLst>
              <a:ext uri="{FF2B5EF4-FFF2-40B4-BE49-F238E27FC236}">
                <a16:creationId xmlns:a16="http://schemas.microsoft.com/office/drawing/2014/main" id="{354B11A0-9A41-4F9A-4DED-ECCE097450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0" y="1295400"/>
            <a:ext cx="21336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sz="2000">
                <a:solidFill>
                  <a:schemeClr val="tx1"/>
                </a:solidFill>
                <a:latin typeface="Arial" panose="020B0604020202020204" pitchFamily="34" charset="0"/>
              </a:rPr>
              <a:t>Query &amp; Analysis</a:t>
            </a:r>
            <a:endParaRPr lang="en-US" altLang="en-US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63859" name="Line 19">
            <a:extLst>
              <a:ext uri="{FF2B5EF4-FFF2-40B4-BE49-F238E27FC236}">
                <a16:creationId xmlns:a16="http://schemas.microsoft.com/office/drawing/2014/main" id="{530E9EA0-6055-9F42-66E6-4B358591EC6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648200" y="1752600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163860" name="Text Box 20">
            <a:extLst>
              <a:ext uri="{FF2B5EF4-FFF2-40B4-BE49-F238E27FC236}">
                <a16:creationId xmlns:a16="http://schemas.microsoft.com/office/drawing/2014/main" id="{A3A83664-6429-F0FB-DE14-28ED0F2628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400" y="1066800"/>
            <a:ext cx="965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>
                <a:solidFill>
                  <a:schemeClr val="tx1"/>
                </a:solidFill>
                <a:latin typeface="Arial" panose="020B0604020202020204" pitchFamily="34" charset="0"/>
              </a:rPr>
              <a:t>Client</a:t>
            </a:r>
          </a:p>
        </p:txBody>
      </p:sp>
      <p:sp>
        <p:nvSpPr>
          <p:cNvPr id="163861" name="Line 21">
            <a:extLst>
              <a:ext uri="{FF2B5EF4-FFF2-40B4-BE49-F238E27FC236}">
                <a16:creationId xmlns:a16="http://schemas.microsoft.com/office/drawing/2014/main" id="{FF8339DA-6D5C-F44D-A5A4-D04BFFBE7B19}"/>
              </a:ext>
            </a:extLst>
          </p:cNvPr>
          <p:cNvSpPr>
            <a:spLocks noChangeShapeType="1"/>
          </p:cNvSpPr>
          <p:nvPr/>
        </p:nvSpPr>
        <p:spPr bwMode="auto">
          <a:xfrm>
            <a:off x="2362200" y="1371600"/>
            <a:ext cx="1295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163862" name="Text Box 22">
            <a:extLst>
              <a:ext uri="{FF2B5EF4-FFF2-40B4-BE49-F238E27FC236}">
                <a16:creationId xmlns:a16="http://schemas.microsoft.com/office/drawing/2014/main" id="{C0536BB5-5C41-2347-0E83-473E867327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15200" y="990600"/>
            <a:ext cx="965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>
                <a:solidFill>
                  <a:schemeClr val="tx1"/>
                </a:solidFill>
                <a:latin typeface="Arial" panose="020B0604020202020204" pitchFamily="34" charset="0"/>
              </a:rPr>
              <a:t>Client</a:t>
            </a:r>
          </a:p>
        </p:txBody>
      </p:sp>
      <p:sp>
        <p:nvSpPr>
          <p:cNvPr id="163863" name="Line 23">
            <a:extLst>
              <a:ext uri="{FF2B5EF4-FFF2-40B4-BE49-F238E27FC236}">
                <a16:creationId xmlns:a16="http://schemas.microsoft.com/office/drawing/2014/main" id="{75AD1FDA-8AF3-4AA9-C5C6-8A40CE01D92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791200" y="1219200"/>
            <a:ext cx="13716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163864" name="Text Box 24">
            <a:extLst>
              <a:ext uri="{FF2B5EF4-FFF2-40B4-BE49-F238E27FC236}">
                <a16:creationId xmlns:a16="http://schemas.microsoft.com/office/drawing/2014/main" id="{4514D404-B974-091C-CA57-BBD05A0227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53000" y="5562600"/>
            <a:ext cx="48895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3200" b="1">
                <a:solidFill>
                  <a:schemeClr val="tx1"/>
                </a:solidFill>
                <a:latin typeface="Times New Roman" panose="02020603050405020304" pitchFamily="18" charset="0"/>
              </a:rPr>
              <a:t>...</a:t>
            </a:r>
          </a:p>
        </p:txBody>
      </p:sp>
      <p:sp>
        <p:nvSpPr>
          <p:cNvPr id="163865" name="AutoShape 25">
            <a:extLst>
              <a:ext uri="{FF2B5EF4-FFF2-40B4-BE49-F238E27FC236}">
                <a16:creationId xmlns:a16="http://schemas.microsoft.com/office/drawing/2014/main" id="{EC327DED-EE95-CD01-0CC1-524550753A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8400" y="3276600"/>
            <a:ext cx="457200" cy="533400"/>
          </a:xfrm>
          <a:prstGeom prst="can">
            <a:avLst>
              <a:gd name="adj" fmla="val 29167"/>
            </a:avLst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163866" name="Line 26">
            <a:extLst>
              <a:ext uri="{FF2B5EF4-FFF2-40B4-BE49-F238E27FC236}">
                <a16:creationId xmlns:a16="http://schemas.microsoft.com/office/drawing/2014/main" id="{6A338A80-A6AB-FADF-CED7-30B6FF931D2F}"/>
              </a:ext>
            </a:extLst>
          </p:cNvPr>
          <p:cNvSpPr>
            <a:spLocks noChangeShapeType="1"/>
          </p:cNvSpPr>
          <p:nvPr/>
        </p:nvSpPr>
        <p:spPr bwMode="auto">
          <a:xfrm>
            <a:off x="5486400" y="3581400"/>
            <a:ext cx="762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163867" name="Text Box 27">
            <a:extLst>
              <a:ext uri="{FF2B5EF4-FFF2-40B4-BE49-F238E27FC236}">
                <a16:creationId xmlns:a16="http://schemas.microsoft.com/office/drawing/2014/main" id="{F8D92786-0990-4387-F489-9F066F7D02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05600" y="3352800"/>
            <a:ext cx="12414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000">
                <a:solidFill>
                  <a:schemeClr val="tx1"/>
                </a:solidFill>
                <a:latin typeface="Arial" panose="020B0604020202020204" pitchFamily="34" charset="0"/>
              </a:rPr>
              <a:t>Metadata</a:t>
            </a:r>
            <a:endParaRPr lang="en-US" altLang="en-US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6" name="Rectangle 2">
            <a:extLst>
              <a:ext uri="{FF2B5EF4-FFF2-40B4-BE49-F238E27FC236}">
                <a16:creationId xmlns:a16="http://schemas.microsoft.com/office/drawing/2014/main" id="{8FFA665F-302A-0C21-C0F2-A7D430B04AD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Issues (1)</a:t>
            </a:r>
          </a:p>
        </p:txBody>
      </p:sp>
      <p:sp>
        <p:nvSpPr>
          <p:cNvPr id="164867" name="Rectangle 3">
            <a:extLst>
              <a:ext uri="{FF2B5EF4-FFF2-40B4-BE49-F238E27FC236}">
                <a16:creationId xmlns:a16="http://schemas.microsoft.com/office/drawing/2014/main" id="{B1E3B7D4-6444-E080-A258-EFD00B38155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1828800"/>
            <a:ext cx="7772400" cy="4495800"/>
          </a:xfrm>
        </p:spPr>
        <p:txBody>
          <a:bodyPr/>
          <a:lstStyle/>
          <a:p>
            <a:r>
              <a:rPr lang="en-US" altLang="en-US"/>
              <a:t>Warehouse uses </a:t>
            </a:r>
            <a:r>
              <a:rPr lang="en-US" altLang="en-US" i="1"/>
              <a:t>relational data model</a:t>
            </a:r>
            <a:r>
              <a:rPr lang="en-US" altLang="en-US"/>
              <a:t> or </a:t>
            </a:r>
            <a:r>
              <a:rPr lang="en-US" altLang="en-US" i="1"/>
              <a:t>multi-dimensional data model</a:t>
            </a:r>
            <a:r>
              <a:rPr lang="en-US" altLang="en-US"/>
              <a:t> (e.g., data cube)</a:t>
            </a:r>
          </a:p>
          <a:p>
            <a:r>
              <a:rPr lang="en-US" altLang="en-US"/>
              <a:t>On the other hand, source types</a:t>
            </a:r>
          </a:p>
          <a:p>
            <a:pPr lvl="1"/>
            <a:r>
              <a:rPr lang="en-US" altLang="en-US"/>
              <a:t>Relational, OO, hierarchical, legacy</a:t>
            </a:r>
          </a:p>
          <a:p>
            <a:pPr lvl="1"/>
            <a:r>
              <a:rPr lang="en-US" altLang="en-US"/>
              <a:t>Semistructured:  flat file, WWW</a:t>
            </a:r>
          </a:p>
          <a:p>
            <a:r>
              <a:rPr lang="en-US" altLang="en-US"/>
              <a:t>How do we get the data out?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evised Bloom's Taxonomy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08"/>
          <a:stretch/>
        </p:blipFill>
        <p:spPr bwMode="auto">
          <a:xfrm>
            <a:off x="880074" y="2286174"/>
            <a:ext cx="6602312" cy="3541106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92C950A-32ED-99C2-52E4-0E8611408287}"/>
              </a:ext>
            </a:extLst>
          </p:cNvPr>
          <p:cNvSpPr/>
          <p:nvPr/>
        </p:nvSpPr>
        <p:spPr>
          <a:xfrm>
            <a:off x="0" y="857250"/>
            <a:ext cx="9144000" cy="994172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IN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14C151F-AA63-0288-7FE8-BDD5196CC270}"/>
              </a:ext>
            </a:extLst>
          </p:cNvPr>
          <p:cNvSpPr txBox="1">
            <a:spLocks/>
          </p:cNvSpPr>
          <p:nvPr/>
        </p:nvSpPr>
        <p:spPr>
          <a:xfrm>
            <a:off x="0" y="857251"/>
            <a:ext cx="9144000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685800">
              <a:defRPr/>
            </a:pPr>
            <a:r>
              <a:rPr lang="en-IN" sz="3600" dirty="0">
                <a:solidFill>
                  <a:prstClr val="white"/>
                </a:solidFill>
                <a:latin typeface="Tw Cen MT Condensed Extra Bold" panose="020B0803020202020204" pitchFamily="34" charset="0"/>
              </a:rPr>
              <a:t>Revised Bloom’s Taxonomy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38F5157-9B2B-6FC1-99C6-6038A46B3307}"/>
              </a:ext>
            </a:extLst>
          </p:cNvPr>
          <p:cNvSpPr/>
          <p:nvPr/>
        </p:nvSpPr>
        <p:spPr>
          <a:xfrm>
            <a:off x="0" y="1888915"/>
            <a:ext cx="9144000" cy="47087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 defTabSz="685800">
              <a:defRPr/>
            </a:pPr>
            <a:endParaRPr lang="en-IN" sz="1350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13427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Rectangle 2">
            <a:extLst>
              <a:ext uri="{FF2B5EF4-FFF2-40B4-BE49-F238E27FC236}">
                <a16:creationId xmlns:a16="http://schemas.microsoft.com/office/drawing/2014/main" id="{728C5BF6-98F2-9EAC-B574-67FB0B058A1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Issues (2)</a:t>
            </a:r>
          </a:p>
        </p:txBody>
      </p:sp>
      <p:sp>
        <p:nvSpPr>
          <p:cNvPr id="165891" name="Rectangle 3">
            <a:extLst>
              <a:ext uri="{FF2B5EF4-FFF2-40B4-BE49-F238E27FC236}">
                <a16:creationId xmlns:a16="http://schemas.microsoft.com/office/drawing/2014/main" id="{C2DFB5E2-506F-3886-88FF-0C67E4F0C68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Warehouse must be kept current in light of changes to underlying sources</a:t>
            </a:r>
          </a:p>
          <a:p>
            <a:r>
              <a:rPr lang="en-US" altLang="en-US"/>
              <a:t>How do we detect updates in sources?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Rectangle 2">
            <a:extLst>
              <a:ext uri="{FF2B5EF4-FFF2-40B4-BE49-F238E27FC236}">
                <a16:creationId xmlns:a16="http://schemas.microsoft.com/office/drawing/2014/main" id="{B556B7F8-9836-F27A-C935-291ADC401B6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Wrapper</a:t>
            </a:r>
          </a:p>
        </p:txBody>
      </p:sp>
      <p:sp>
        <p:nvSpPr>
          <p:cNvPr id="157699" name="Rectangle 3">
            <a:extLst>
              <a:ext uri="{FF2B5EF4-FFF2-40B4-BE49-F238E27FC236}">
                <a16:creationId xmlns:a16="http://schemas.microsoft.com/office/drawing/2014/main" id="{71E7C668-6BED-DB6C-18F0-C00578CA33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" y="1704975"/>
            <a:ext cx="87630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>
              <a:tabLst>
                <a:tab pos="566738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tabLst>
                <a:tab pos="566738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tabLst>
                <a:tab pos="566738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tabLst>
                <a:tab pos="566738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tabLst>
                <a:tab pos="566738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66738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66738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66738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66738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20000"/>
              </a:spcBef>
              <a:buClr>
                <a:schemeClr val="accent2"/>
              </a:buClr>
              <a:buFont typeface="Monotype Sorts" pitchFamily="2" charset="2"/>
              <a:buChar char="p"/>
            </a:pPr>
            <a:r>
              <a:rPr lang="en-US" altLang="en-US" sz="2800">
                <a:latin typeface="Arial" panose="020B0604020202020204" pitchFamily="34" charset="0"/>
              </a:rPr>
              <a:t>Converts data and queries from one data model to another</a:t>
            </a:r>
            <a:endParaRPr lang="en-US" altLang="en-US" sz="2800"/>
          </a:p>
        </p:txBody>
      </p:sp>
      <p:sp>
        <p:nvSpPr>
          <p:cNvPr id="157700" name="Rectangle 4">
            <a:extLst>
              <a:ext uri="{FF2B5EF4-FFF2-40B4-BE49-F238E27FC236}">
                <a16:creationId xmlns:a16="http://schemas.microsoft.com/office/drawing/2014/main" id="{1B92AA70-F62A-13ED-65A6-B045A191B1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" y="4191000"/>
            <a:ext cx="8305800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>
              <a:tabLst>
                <a:tab pos="566738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tabLst>
                <a:tab pos="566738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tabLst>
                <a:tab pos="566738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tabLst>
                <a:tab pos="566738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tabLst>
                <a:tab pos="566738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66738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66738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66738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66738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20000"/>
              </a:spcBef>
              <a:buClr>
                <a:schemeClr val="accent2"/>
              </a:buClr>
              <a:buFont typeface="Monotype Sorts" pitchFamily="2" charset="2"/>
              <a:buChar char="p"/>
            </a:pPr>
            <a:r>
              <a:rPr lang="en-US" altLang="en-US" sz="2800">
                <a:latin typeface="Arial" panose="020B0604020202020204" pitchFamily="34" charset="0"/>
              </a:rPr>
              <a:t>Extends query capabilities for sources with limited capabilities</a:t>
            </a:r>
            <a:endParaRPr lang="en-US" altLang="en-US" sz="2800"/>
          </a:p>
        </p:txBody>
      </p:sp>
      <p:grpSp>
        <p:nvGrpSpPr>
          <p:cNvPr id="157701" name="Group 5">
            <a:extLst>
              <a:ext uri="{FF2B5EF4-FFF2-40B4-BE49-F238E27FC236}">
                <a16:creationId xmlns:a16="http://schemas.microsoft.com/office/drawing/2014/main" id="{7C9F197B-44BD-2032-D2B2-A0905C08BF5B}"/>
              </a:ext>
            </a:extLst>
          </p:cNvPr>
          <p:cNvGrpSpPr>
            <a:grpSpLocks/>
          </p:cNvGrpSpPr>
          <p:nvPr/>
        </p:nvGrpSpPr>
        <p:grpSpPr bwMode="auto">
          <a:xfrm>
            <a:off x="5492750" y="2665413"/>
            <a:ext cx="1435100" cy="1206500"/>
            <a:chOff x="3412" y="1325"/>
            <a:chExt cx="904" cy="760"/>
          </a:xfrm>
        </p:grpSpPr>
        <p:sp>
          <p:nvSpPr>
            <p:cNvPr id="157702" name="Rectangle 6">
              <a:extLst>
                <a:ext uri="{FF2B5EF4-FFF2-40B4-BE49-F238E27FC236}">
                  <a16:creationId xmlns:a16="http://schemas.microsoft.com/office/drawing/2014/main" id="{3F001A8E-F1BD-1EFD-CD29-8C26372FEE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12" y="1325"/>
              <a:ext cx="904" cy="760"/>
            </a:xfrm>
            <a:prstGeom prst="rect">
              <a:avLst/>
            </a:prstGeom>
            <a:solidFill>
              <a:srgbClr val="9933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57703" name="Rectangle 7">
              <a:extLst>
                <a:ext uri="{FF2B5EF4-FFF2-40B4-BE49-F238E27FC236}">
                  <a16:creationId xmlns:a16="http://schemas.microsoft.com/office/drawing/2014/main" id="{521F8949-C963-2250-8852-80F0D55AD3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29" y="1331"/>
              <a:ext cx="670" cy="748"/>
            </a:xfrm>
            <a:prstGeom prst="rect">
              <a:avLst/>
            </a:prstGeom>
            <a:solidFill>
              <a:srgbClr val="9933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ctr"/>
              <a:r>
                <a:rPr lang="en-US" altLang="en-US" b="1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Data</a:t>
              </a:r>
            </a:p>
            <a:p>
              <a:pPr algn="ctr"/>
              <a:r>
                <a:rPr lang="en-US" altLang="en-US" b="1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Model</a:t>
              </a:r>
            </a:p>
            <a:p>
              <a:pPr algn="ctr"/>
              <a:r>
                <a:rPr lang="en-US" altLang="en-US" b="1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B</a:t>
              </a:r>
            </a:p>
          </p:txBody>
        </p:sp>
      </p:grpSp>
      <p:sp>
        <p:nvSpPr>
          <p:cNvPr id="157704" name="Oval 8">
            <a:extLst>
              <a:ext uri="{FF2B5EF4-FFF2-40B4-BE49-F238E27FC236}">
                <a16:creationId xmlns:a16="http://schemas.microsoft.com/office/drawing/2014/main" id="{51072489-254F-96AF-A992-323E64E3D7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16150" y="2665413"/>
            <a:ext cx="1358900" cy="1206500"/>
          </a:xfrm>
          <a:prstGeom prst="ellipse">
            <a:avLst/>
          </a:prstGeom>
          <a:solidFill>
            <a:srgbClr val="FF0033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157705" name="Rectangle 9">
            <a:extLst>
              <a:ext uri="{FF2B5EF4-FFF2-40B4-BE49-F238E27FC236}">
                <a16:creationId xmlns:a16="http://schemas.microsoft.com/office/drawing/2014/main" id="{EEEE8361-00F9-C8B4-41FF-2C01C4F305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35225" y="2765425"/>
            <a:ext cx="920750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 algn="ctr"/>
            <a:r>
              <a:rPr lang="en-US" altLang="en-US" sz="2000" b="1">
                <a:solidFill>
                  <a:schemeClr val="bg1"/>
                </a:solidFill>
                <a:latin typeface="Arial Rounded MT Bold" panose="020F0704030504030204" pitchFamily="34" charset="0"/>
              </a:rPr>
              <a:t>Data</a:t>
            </a:r>
          </a:p>
          <a:p>
            <a:pPr algn="ctr"/>
            <a:r>
              <a:rPr lang="en-US" altLang="en-US" sz="2000" b="1">
                <a:solidFill>
                  <a:schemeClr val="bg1"/>
                </a:solidFill>
                <a:latin typeface="Arial Rounded MT Bold" panose="020F0704030504030204" pitchFamily="34" charset="0"/>
              </a:rPr>
              <a:t>Model</a:t>
            </a:r>
          </a:p>
          <a:p>
            <a:pPr algn="ctr"/>
            <a:r>
              <a:rPr lang="en-US" altLang="en-US" sz="2000" b="1">
                <a:solidFill>
                  <a:schemeClr val="bg1"/>
                </a:solidFill>
                <a:latin typeface="Arial Rounded MT Bold" panose="020F0704030504030204" pitchFamily="34" charset="0"/>
              </a:rPr>
              <a:t>A</a:t>
            </a:r>
          </a:p>
        </p:txBody>
      </p:sp>
      <p:sp>
        <p:nvSpPr>
          <p:cNvPr id="157706" name="Rectangle 10">
            <a:extLst>
              <a:ext uri="{FF2B5EF4-FFF2-40B4-BE49-F238E27FC236}">
                <a16:creationId xmlns:a16="http://schemas.microsoft.com/office/drawing/2014/main" id="{A95698D2-9373-AF19-595D-AEE23C8D50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44938" y="2649538"/>
            <a:ext cx="10350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r>
              <a:rPr lang="en-US" altLang="en-US" sz="2000">
                <a:solidFill>
                  <a:schemeClr val="tx1"/>
                </a:solidFill>
                <a:latin typeface="Tahoma" panose="020B0604030504040204" pitchFamily="34" charset="0"/>
              </a:rPr>
              <a:t>Queries</a:t>
            </a:r>
            <a:endParaRPr lang="en-US" altLang="en-US" sz="2000">
              <a:solidFill>
                <a:schemeClr val="tx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57707" name="Rectangle 11">
            <a:extLst>
              <a:ext uri="{FF2B5EF4-FFF2-40B4-BE49-F238E27FC236}">
                <a16:creationId xmlns:a16="http://schemas.microsoft.com/office/drawing/2014/main" id="{13CFECE3-7E7F-213B-4F21-736B3C7B10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73538" y="3489325"/>
            <a:ext cx="709612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r>
              <a:rPr lang="en-US" altLang="en-US" sz="2000">
                <a:solidFill>
                  <a:schemeClr val="tx1"/>
                </a:solidFill>
                <a:latin typeface="Tahoma" panose="020B0604030504040204" pitchFamily="34" charset="0"/>
              </a:rPr>
              <a:t>Data</a:t>
            </a:r>
            <a:endParaRPr lang="en-US" altLang="en-US" sz="2000">
              <a:solidFill>
                <a:schemeClr val="tx1"/>
              </a:solidFill>
              <a:latin typeface="Arial Rounded MT Bold" panose="020F0704030504030204" pitchFamily="34" charset="0"/>
            </a:endParaRPr>
          </a:p>
        </p:txBody>
      </p:sp>
      <p:grpSp>
        <p:nvGrpSpPr>
          <p:cNvPr id="157708" name="Group 12">
            <a:extLst>
              <a:ext uri="{FF2B5EF4-FFF2-40B4-BE49-F238E27FC236}">
                <a16:creationId xmlns:a16="http://schemas.microsoft.com/office/drawing/2014/main" id="{95E7E8DC-E761-FF27-8B5E-BC22175EC376}"/>
              </a:ext>
            </a:extLst>
          </p:cNvPr>
          <p:cNvGrpSpPr>
            <a:grpSpLocks/>
          </p:cNvGrpSpPr>
          <p:nvPr/>
        </p:nvGrpSpPr>
        <p:grpSpPr bwMode="auto">
          <a:xfrm>
            <a:off x="3733800" y="2963863"/>
            <a:ext cx="1524000" cy="609600"/>
            <a:chOff x="2304" y="1513"/>
            <a:chExt cx="960" cy="384"/>
          </a:xfrm>
        </p:grpSpPr>
        <p:sp>
          <p:nvSpPr>
            <p:cNvPr id="157709" name="AutoShape 13">
              <a:extLst>
                <a:ext uri="{FF2B5EF4-FFF2-40B4-BE49-F238E27FC236}">
                  <a16:creationId xmlns:a16="http://schemas.microsoft.com/office/drawing/2014/main" id="{225A759E-2E3C-A8C6-34A0-7997BFC489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84" y="1513"/>
              <a:ext cx="480" cy="384"/>
            </a:xfrm>
            <a:prstGeom prst="rightArrow">
              <a:avLst>
                <a:gd name="adj1" fmla="val 50000"/>
                <a:gd name="adj2" fmla="val 62506"/>
              </a:avLst>
            </a:pr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57710" name="AutoShape 14">
              <a:extLst>
                <a:ext uri="{FF2B5EF4-FFF2-40B4-BE49-F238E27FC236}">
                  <a16:creationId xmlns:a16="http://schemas.microsoft.com/office/drawing/2014/main" id="{D561AFB7-0764-D5CD-0B33-C7B0664C5A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04" y="1513"/>
              <a:ext cx="480" cy="384"/>
            </a:xfrm>
            <a:prstGeom prst="leftArrow">
              <a:avLst>
                <a:gd name="adj1" fmla="val 50000"/>
                <a:gd name="adj2" fmla="val 62494"/>
              </a:avLst>
            </a:pr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sp>
        <p:nvSpPr>
          <p:cNvPr id="157711" name="AutoShape 15">
            <a:extLst>
              <a:ext uri="{FF2B5EF4-FFF2-40B4-BE49-F238E27FC236}">
                <a16:creationId xmlns:a16="http://schemas.microsoft.com/office/drawing/2014/main" id="{9ECCC998-CB59-22B6-4F05-F92A0397A4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5600" y="5137150"/>
            <a:ext cx="914400" cy="914400"/>
          </a:xfrm>
          <a:prstGeom prst="rightArrow">
            <a:avLst>
              <a:gd name="adj1" fmla="val 75009"/>
              <a:gd name="adj2" fmla="val 50005"/>
            </a:avLst>
          </a:prstGeom>
          <a:solidFill>
            <a:srgbClr val="B2B2B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157712" name="Rectangle 16">
            <a:extLst>
              <a:ext uri="{FF2B5EF4-FFF2-40B4-BE49-F238E27FC236}">
                <a16:creationId xmlns:a16="http://schemas.microsoft.com/office/drawing/2014/main" id="{565BAB72-9D3D-1AB4-17C3-920CD1829D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76350" y="5335588"/>
            <a:ext cx="1376363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r>
              <a:rPr lang="en-US" altLang="en-US" sz="2800">
                <a:solidFill>
                  <a:schemeClr val="tx1"/>
                </a:solidFill>
                <a:latin typeface="Tahoma" panose="020B0604030504040204" pitchFamily="34" charset="0"/>
              </a:rPr>
              <a:t>Queries</a:t>
            </a:r>
            <a:endParaRPr lang="en-US" altLang="en-US" sz="2800" b="1">
              <a:solidFill>
                <a:schemeClr val="tx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57713" name="AutoShape 17">
            <a:extLst>
              <a:ext uri="{FF2B5EF4-FFF2-40B4-BE49-F238E27FC236}">
                <a16:creationId xmlns:a16="http://schemas.microsoft.com/office/drawing/2014/main" id="{034200D5-6B47-7C7D-7D43-5572196572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38800" y="5480050"/>
            <a:ext cx="533400" cy="228600"/>
          </a:xfrm>
          <a:prstGeom prst="rightArrow">
            <a:avLst>
              <a:gd name="adj1" fmla="val 50000"/>
              <a:gd name="adj2" fmla="val 70248"/>
            </a:avLst>
          </a:prstGeom>
          <a:solidFill>
            <a:srgbClr val="B2B2B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grpSp>
        <p:nvGrpSpPr>
          <p:cNvPr id="157714" name="Group 18">
            <a:extLst>
              <a:ext uri="{FF2B5EF4-FFF2-40B4-BE49-F238E27FC236}">
                <a16:creationId xmlns:a16="http://schemas.microsoft.com/office/drawing/2014/main" id="{B9A94A49-A128-C558-9015-F8ACF9A040C0}"/>
              </a:ext>
            </a:extLst>
          </p:cNvPr>
          <p:cNvGrpSpPr>
            <a:grpSpLocks/>
          </p:cNvGrpSpPr>
          <p:nvPr/>
        </p:nvGrpSpPr>
        <p:grpSpPr bwMode="auto">
          <a:xfrm>
            <a:off x="6261100" y="5065713"/>
            <a:ext cx="1428750" cy="1058862"/>
            <a:chOff x="3896" y="3291"/>
            <a:chExt cx="900" cy="667"/>
          </a:xfrm>
        </p:grpSpPr>
        <p:grpSp>
          <p:nvGrpSpPr>
            <p:cNvPr id="157715" name="Group 19">
              <a:extLst>
                <a:ext uri="{FF2B5EF4-FFF2-40B4-BE49-F238E27FC236}">
                  <a16:creationId xmlns:a16="http://schemas.microsoft.com/office/drawing/2014/main" id="{D09B21BB-8937-30C1-5A91-3FDD990A6F7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96" y="3291"/>
              <a:ext cx="900" cy="667"/>
              <a:chOff x="3896" y="3291"/>
              <a:chExt cx="900" cy="667"/>
            </a:xfrm>
          </p:grpSpPr>
          <p:sp>
            <p:nvSpPr>
              <p:cNvPr id="157716" name="Rectangle 20">
                <a:extLst>
                  <a:ext uri="{FF2B5EF4-FFF2-40B4-BE49-F238E27FC236}">
                    <a16:creationId xmlns:a16="http://schemas.microsoft.com/office/drawing/2014/main" id="{85FD6370-90C9-DBD9-E833-32DF3CE46A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96" y="3388"/>
                <a:ext cx="895" cy="480"/>
              </a:xfrm>
              <a:prstGeom prst="rect">
                <a:avLst/>
              </a:prstGeom>
              <a:gradFill rotWithShape="0">
                <a:gsLst>
                  <a:gs pos="0">
                    <a:srgbClr val="33CC33"/>
                  </a:gs>
                  <a:gs pos="50000">
                    <a:srgbClr val="33CC33">
                      <a:gamma/>
                      <a:tint val="89804"/>
                      <a:invGamma/>
                    </a:srgbClr>
                  </a:gs>
                  <a:gs pos="100000">
                    <a:srgbClr val="33CC33"/>
                  </a:gs>
                </a:gsLst>
                <a:lin ang="0" scaled="1"/>
              </a:gradFill>
              <a:ln w="12700">
                <a:solidFill>
                  <a:schemeClr val="bg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/>
              </a:p>
            </p:txBody>
          </p:sp>
          <p:grpSp>
            <p:nvGrpSpPr>
              <p:cNvPr id="157717" name="Group 21">
                <a:extLst>
                  <a:ext uri="{FF2B5EF4-FFF2-40B4-BE49-F238E27FC236}">
                    <a16:creationId xmlns:a16="http://schemas.microsoft.com/office/drawing/2014/main" id="{550734A0-9229-11C0-A9BC-1D48985E04D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901" y="3291"/>
                <a:ext cx="895" cy="667"/>
                <a:chOff x="3901" y="3291"/>
                <a:chExt cx="895" cy="667"/>
              </a:xfrm>
            </p:grpSpPr>
            <p:sp>
              <p:nvSpPr>
                <p:cNvPr id="157718" name="Line 22">
                  <a:extLst>
                    <a:ext uri="{FF2B5EF4-FFF2-40B4-BE49-F238E27FC236}">
                      <a16:creationId xmlns:a16="http://schemas.microsoft.com/office/drawing/2014/main" id="{F7D4F31B-42D7-6613-573B-346F6F97D84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903" y="3379"/>
                  <a:ext cx="0" cy="505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IN"/>
                </a:p>
              </p:txBody>
            </p:sp>
            <p:sp>
              <p:nvSpPr>
                <p:cNvPr id="157719" name="Line 23">
                  <a:extLst>
                    <a:ext uri="{FF2B5EF4-FFF2-40B4-BE49-F238E27FC236}">
                      <a16:creationId xmlns:a16="http://schemas.microsoft.com/office/drawing/2014/main" id="{44C95B79-A677-393F-241F-D0234E0E982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793" y="3383"/>
                  <a:ext cx="0" cy="50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IN"/>
                </a:p>
              </p:txBody>
            </p:sp>
            <p:sp>
              <p:nvSpPr>
                <p:cNvPr id="157720" name="Oval 24">
                  <a:extLst>
                    <a:ext uri="{FF2B5EF4-FFF2-40B4-BE49-F238E27FC236}">
                      <a16:creationId xmlns:a16="http://schemas.microsoft.com/office/drawing/2014/main" id="{B9484AFE-11BF-2AC1-0B0E-A4C24CE4ACD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901" y="3291"/>
                  <a:ext cx="895" cy="161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33CC33"/>
                    </a:gs>
                    <a:gs pos="50000">
                      <a:srgbClr val="33CC33">
                        <a:gamma/>
                        <a:tint val="89804"/>
                        <a:invGamma/>
                      </a:srgbClr>
                    </a:gs>
                    <a:gs pos="100000">
                      <a:srgbClr val="33CC33"/>
                    </a:gs>
                  </a:gsLst>
                  <a:lin ang="0" scaled="1"/>
                </a:gradFill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IN"/>
                </a:p>
              </p:txBody>
            </p:sp>
            <p:sp>
              <p:nvSpPr>
                <p:cNvPr id="157721" name="Oval 25">
                  <a:extLst>
                    <a:ext uri="{FF2B5EF4-FFF2-40B4-BE49-F238E27FC236}">
                      <a16:creationId xmlns:a16="http://schemas.microsoft.com/office/drawing/2014/main" id="{3A9418E1-CFEF-9541-2DB1-2F668051A6E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901" y="3798"/>
                  <a:ext cx="895" cy="160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33CC33"/>
                    </a:gs>
                    <a:gs pos="50000">
                      <a:srgbClr val="33CC33">
                        <a:gamma/>
                        <a:tint val="89804"/>
                        <a:invGamma/>
                      </a:srgbClr>
                    </a:gs>
                    <a:gs pos="100000">
                      <a:srgbClr val="33CC33"/>
                    </a:gs>
                  </a:gsLst>
                  <a:lin ang="0" scaled="1"/>
                </a:gradFill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IN"/>
                </a:p>
              </p:txBody>
            </p:sp>
          </p:grpSp>
        </p:grpSp>
        <p:sp>
          <p:nvSpPr>
            <p:cNvPr id="157722" name="Rectangle 26">
              <a:extLst>
                <a:ext uri="{FF2B5EF4-FFF2-40B4-BE49-F238E27FC236}">
                  <a16:creationId xmlns:a16="http://schemas.microsoft.com/office/drawing/2014/main" id="{A6288118-8ED8-FA71-5662-1C4AF87FB5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52" y="3480"/>
              <a:ext cx="767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altLang="en-US" b="1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Source</a:t>
              </a:r>
            </a:p>
          </p:txBody>
        </p:sp>
      </p:grpSp>
      <p:grpSp>
        <p:nvGrpSpPr>
          <p:cNvPr id="157723" name="Group 27">
            <a:extLst>
              <a:ext uri="{FF2B5EF4-FFF2-40B4-BE49-F238E27FC236}">
                <a16:creationId xmlns:a16="http://schemas.microsoft.com/office/drawing/2014/main" id="{458C6E22-74CF-354B-4A8C-B004BFDB35A6}"/>
              </a:ext>
            </a:extLst>
          </p:cNvPr>
          <p:cNvGrpSpPr>
            <a:grpSpLocks/>
          </p:cNvGrpSpPr>
          <p:nvPr/>
        </p:nvGrpSpPr>
        <p:grpSpPr bwMode="auto">
          <a:xfrm>
            <a:off x="3959225" y="4876800"/>
            <a:ext cx="1587500" cy="1435100"/>
            <a:chOff x="2446" y="3172"/>
            <a:chExt cx="1000" cy="904"/>
          </a:xfrm>
        </p:grpSpPr>
        <p:sp>
          <p:nvSpPr>
            <p:cNvPr id="157724" name="AutoShape 28">
              <a:extLst>
                <a:ext uri="{FF2B5EF4-FFF2-40B4-BE49-F238E27FC236}">
                  <a16:creationId xmlns:a16="http://schemas.microsoft.com/office/drawing/2014/main" id="{E4645825-735E-A55A-3248-30BE21A446D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 flipV="1">
              <a:off x="2494" y="3124"/>
              <a:ext cx="904" cy="1000"/>
            </a:xfrm>
            <a:custGeom>
              <a:avLst/>
              <a:gdLst>
                <a:gd name="G0" fmla="+- 5399 0 0"/>
                <a:gd name="G1" fmla="+- 21600 0 5399"/>
                <a:gd name="G2" fmla="*/ 5399 1 2"/>
                <a:gd name="G3" fmla="+- 21600 0 G2"/>
                <a:gd name="G4" fmla="+/ 5399 21600 2"/>
                <a:gd name="G5" fmla="+/ G1 0 2"/>
                <a:gd name="G6" fmla="*/ 21600 21600 5399"/>
                <a:gd name="G7" fmla="*/ G6 1 2"/>
                <a:gd name="G8" fmla="+- 21600 0 G7"/>
                <a:gd name="G9" fmla="*/ 21600 1 2"/>
                <a:gd name="G10" fmla="+- 5399 0 G9"/>
                <a:gd name="G11" fmla="?: G10 G8 0"/>
                <a:gd name="G12" fmla="?: G10 G7 21600"/>
                <a:gd name="T0" fmla="*/ 18900 w 21600"/>
                <a:gd name="T1" fmla="*/ 10800 h 21600"/>
                <a:gd name="T2" fmla="*/ 10800 w 21600"/>
                <a:gd name="T3" fmla="*/ 21600 h 21600"/>
                <a:gd name="T4" fmla="*/ 2700 w 21600"/>
                <a:gd name="T5" fmla="*/ 10800 h 21600"/>
                <a:gd name="T6" fmla="*/ 10800 w 21600"/>
                <a:gd name="T7" fmla="*/ 0 h 21600"/>
                <a:gd name="T8" fmla="*/ 4500 w 21600"/>
                <a:gd name="T9" fmla="*/ 4500 h 21600"/>
                <a:gd name="T10" fmla="*/ 17100 w 21600"/>
                <a:gd name="T11" fmla="*/ 171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5399" y="21600"/>
                  </a:lnTo>
                  <a:lnTo>
                    <a:pt x="16201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CC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57725" name="Rectangle 29">
              <a:extLst>
                <a:ext uri="{FF2B5EF4-FFF2-40B4-BE49-F238E27FC236}">
                  <a16:creationId xmlns:a16="http://schemas.microsoft.com/office/drawing/2014/main" id="{04E36CA5-3FCC-AC86-B029-7D15A7F1F9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80" y="3480"/>
              <a:ext cx="853" cy="288"/>
            </a:xfrm>
            <a:prstGeom prst="rect">
              <a:avLst/>
            </a:prstGeom>
            <a:solidFill>
              <a:srgbClr val="00CC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altLang="en-US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Wrapper</a:t>
              </a:r>
            </a:p>
          </p:txBody>
        </p:sp>
      </p:grp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Rectangle 2">
            <a:extLst>
              <a:ext uri="{FF2B5EF4-FFF2-40B4-BE49-F238E27FC236}">
                <a16:creationId xmlns:a16="http://schemas.microsoft.com/office/drawing/2014/main" id="{C1ADAC6F-8608-A636-967E-8D8CBD27BC9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Wrapper Generation</a:t>
            </a:r>
          </a:p>
        </p:txBody>
      </p:sp>
      <p:sp>
        <p:nvSpPr>
          <p:cNvPr id="158723" name="Rectangle 3">
            <a:extLst>
              <a:ext uri="{FF2B5EF4-FFF2-40B4-BE49-F238E27FC236}">
                <a16:creationId xmlns:a16="http://schemas.microsoft.com/office/drawing/2014/main" id="{C8B27308-E0E7-C684-1307-2BAC28EC450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8200" y="1981200"/>
            <a:ext cx="7772400" cy="1174750"/>
          </a:xfrm>
        </p:spPr>
        <p:txBody>
          <a:bodyPr/>
          <a:lstStyle/>
          <a:p>
            <a:r>
              <a:rPr lang="en-US" altLang="en-US"/>
              <a:t>Solution 1: Hard code for each source</a:t>
            </a:r>
          </a:p>
          <a:p>
            <a:r>
              <a:rPr lang="en-US" altLang="en-US"/>
              <a:t>Solution 2: Automatic wrapper generation</a:t>
            </a:r>
          </a:p>
        </p:txBody>
      </p:sp>
      <p:sp>
        <p:nvSpPr>
          <p:cNvPr id="158724" name="Rectangle 4">
            <a:extLst>
              <a:ext uri="{FF2B5EF4-FFF2-40B4-BE49-F238E27FC236}">
                <a16:creationId xmlns:a16="http://schemas.microsoft.com/office/drawing/2014/main" id="{651AD0B0-F9B6-3117-76A0-3B697490BD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06525" y="3641725"/>
            <a:ext cx="1120775" cy="376238"/>
          </a:xfrm>
          <a:prstGeom prst="rect">
            <a:avLst/>
          </a:prstGeom>
          <a:solidFill>
            <a:srgbClr val="00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r>
              <a:rPr lang="en-US" altLang="en-US" sz="1800" b="1">
                <a:solidFill>
                  <a:schemeClr val="tx1"/>
                </a:solidFill>
                <a:latin typeface="Arial Rounded MT Bold" panose="020F0704030504030204" pitchFamily="34" charset="0"/>
              </a:rPr>
              <a:t>Wrapper</a:t>
            </a:r>
          </a:p>
        </p:txBody>
      </p:sp>
      <p:sp>
        <p:nvSpPr>
          <p:cNvPr id="158725" name="AutoShape 5">
            <a:extLst>
              <a:ext uri="{FF2B5EF4-FFF2-40B4-BE49-F238E27FC236}">
                <a16:creationId xmlns:a16="http://schemas.microsoft.com/office/drawing/2014/main" id="{785C2F16-5E46-3581-F2C7-35FB8930EA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82925" y="3506788"/>
            <a:ext cx="1473200" cy="622300"/>
          </a:xfrm>
          <a:prstGeom prst="roundRect">
            <a:avLst>
              <a:gd name="adj" fmla="val 12495"/>
            </a:avLst>
          </a:prstGeom>
          <a:solidFill>
            <a:srgbClr val="EAEAEA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158726" name="Rectangle 6">
            <a:extLst>
              <a:ext uri="{FF2B5EF4-FFF2-40B4-BE49-F238E27FC236}">
                <a16:creationId xmlns:a16="http://schemas.microsoft.com/office/drawing/2014/main" id="{D53CD1B9-DA89-E68D-2723-778A164383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44850" y="3527425"/>
            <a:ext cx="1149350" cy="58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 algn="ctr"/>
            <a:r>
              <a:rPr lang="en-US" altLang="en-US" sz="1600" b="1">
                <a:solidFill>
                  <a:schemeClr val="tx1"/>
                </a:solidFill>
                <a:latin typeface="Arial Rounded MT Bold" panose="020F0704030504030204" pitchFamily="34" charset="0"/>
              </a:rPr>
              <a:t>Wrapper</a:t>
            </a:r>
          </a:p>
          <a:p>
            <a:pPr algn="ctr"/>
            <a:r>
              <a:rPr lang="en-US" altLang="en-US" sz="1600" b="1">
                <a:solidFill>
                  <a:schemeClr val="tx1"/>
                </a:solidFill>
                <a:latin typeface="Arial Rounded MT Bold" panose="020F0704030504030204" pitchFamily="34" charset="0"/>
              </a:rPr>
              <a:t>Generator</a:t>
            </a:r>
          </a:p>
        </p:txBody>
      </p:sp>
      <p:sp>
        <p:nvSpPr>
          <p:cNvPr id="158727" name="Line 7">
            <a:extLst>
              <a:ext uri="{FF2B5EF4-FFF2-40B4-BE49-F238E27FC236}">
                <a16:creationId xmlns:a16="http://schemas.microsoft.com/office/drawing/2014/main" id="{BB90310F-1C72-2144-AC88-CDB02DCE90D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543175" y="3843338"/>
            <a:ext cx="5334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158728" name="Rectangle 8">
            <a:extLst>
              <a:ext uri="{FF2B5EF4-FFF2-40B4-BE49-F238E27FC236}">
                <a16:creationId xmlns:a16="http://schemas.microsoft.com/office/drawing/2014/main" id="{C17CF8DF-4E80-9D8A-EC7C-F5DE51A965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57800" y="3581400"/>
            <a:ext cx="1244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r>
              <a:rPr lang="en-US" altLang="en-US" sz="2000" u="sng">
                <a:solidFill>
                  <a:schemeClr val="tx1"/>
                </a:solidFill>
                <a:latin typeface="Arial" panose="020B0604020202020204" pitchFamily="34" charset="0"/>
              </a:rPr>
              <a:t>Definition</a:t>
            </a:r>
          </a:p>
        </p:txBody>
      </p:sp>
      <p:sp>
        <p:nvSpPr>
          <p:cNvPr id="158729" name="Line 9">
            <a:extLst>
              <a:ext uri="{FF2B5EF4-FFF2-40B4-BE49-F238E27FC236}">
                <a16:creationId xmlns:a16="http://schemas.microsoft.com/office/drawing/2014/main" id="{5F5052CE-6AE8-6182-8C92-D798AA94709C}"/>
              </a:ext>
            </a:extLst>
          </p:cNvPr>
          <p:cNvSpPr>
            <a:spLocks noChangeShapeType="1"/>
          </p:cNvSpPr>
          <p:nvPr/>
        </p:nvSpPr>
        <p:spPr bwMode="auto">
          <a:xfrm>
            <a:off x="1946275" y="4008438"/>
            <a:ext cx="0" cy="6619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stealth" w="med" len="lg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158730" name="AutoShape 10">
            <a:extLst>
              <a:ext uri="{FF2B5EF4-FFF2-40B4-BE49-F238E27FC236}">
                <a16:creationId xmlns:a16="http://schemas.microsoft.com/office/drawing/2014/main" id="{C7238354-F093-631F-507F-A063F8F4DE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36675" y="4694238"/>
            <a:ext cx="1143000" cy="1143000"/>
          </a:xfrm>
          <a:prstGeom prst="can">
            <a:avLst>
              <a:gd name="adj" fmla="val 25000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graphicFrame>
        <p:nvGraphicFramePr>
          <p:cNvPr id="158731" name="Object 11">
            <a:extLst>
              <a:ext uri="{FF2B5EF4-FFF2-40B4-BE49-F238E27FC236}">
                <a16:creationId xmlns:a16="http://schemas.microsoft.com/office/drawing/2014/main" id="{3A08F037-F260-1EB3-849B-512BEB46F40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629400" y="3200400"/>
          <a:ext cx="873125" cy="1143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2" imgW="3793680" imgH="4960800" progId="MS_ClipArt_Gallery.2">
                  <p:embed/>
                </p:oleObj>
              </mc:Choice>
              <mc:Fallback>
                <p:oleObj name="Clip" r:id="rId2" imgW="3793680" imgH="4960800" progId="MS_ClipArt_Gallery.2">
                  <p:embed/>
                  <p:pic>
                    <p:nvPicPr>
                      <p:cNvPr id="158731" name="Object 11">
                        <a:extLst>
                          <a:ext uri="{FF2B5EF4-FFF2-40B4-BE49-F238E27FC236}">
                            <a16:creationId xmlns:a16="http://schemas.microsoft.com/office/drawing/2014/main" id="{3A08F037-F260-1EB3-849B-512BEB46F40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29400" y="3200400"/>
                        <a:ext cx="873125" cy="1143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8732" name="Line 12">
            <a:extLst>
              <a:ext uri="{FF2B5EF4-FFF2-40B4-BE49-F238E27FC236}">
                <a16:creationId xmlns:a16="http://schemas.microsoft.com/office/drawing/2014/main" id="{DB14DDD6-DC66-C885-574C-2C2CB18B4C8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648200" y="3810000"/>
            <a:ext cx="533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158733" name="Line 13">
            <a:extLst>
              <a:ext uri="{FF2B5EF4-FFF2-40B4-BE49-F238E27FC236}">
                <a16:creationId xmlns:a16="http://schemas.microsoft.com/office/drawing/2014/main" id="{19EB134F-0446-C6CE-E0CB-FD6FD442984D}"/>
              </a:ext>
            </a:extLst>
          </p:cNvPr>
          <p:cNvSpPr>
            <a:spLocks noChangeShapeType="1"/>
          </p:cNvSpPr>
          <p:nvPr/>
        </p:nvSpPr>
        <p:spPr bwMode="auto">
          <a:xfrm>
            <a:off x="1600200" y="3048000"/>
            <a:ext cx="1524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158734" name="Line 14">
            <a:extLst>
              <a:ext uri="{FF2B5EF4-FFF2-40B4-BE49-F238E27FC236}">
                <a16:creationId xmlns:a16="http://schemas.microsoft.com/office/drawing/2014/main" id="{97C65ABD-5D2D-7E8E-6644-6ADFC38CA53A}"/>
              </a:ext>
            </a:extLst>
          </p:cNvPr>
          <p:cNvSpPr>
            <a:spLocks noChangeShapeType="1"/>
          </p:cNvSpPr>
          <p:nvPr/>
        </p:nvSpPr>
        <p:spPr bwMode="auto">
          <a:xfrm>
            <a:off x="1981200" y="30480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158735" name="Line 15">
            <a:extLst>
              <a:ext uri="{FF2B5EF4-FFF2-40B4-BE49-F238E27FC236}">
                <a16:creationId xmlns:a16="http://schemas.microsoft.com/office/drawing/2014/main" id="{94BD1855-4EE6-22B6-D94F-1151A91D3EE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209800" y="3048000"/>
            <a:ext cx="1524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10" name="Rectangle 2">
            <a:extLst>
              <a:ext uri="{FF2B5EF4-FFF2-40B4-BE49-F238E27FC236}">
                <a16:creationId xmlns:a16="http://schemas.microsoft.com/office/drawing/2014/main" id="{61849169-86CF-A448-FF2A-0FEDC9BA8F4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Wrapper Approach</a:t>
            </a:r>
          </a:p>
        </p:txBody>
      </p:sp>
      <p:sp>
        <p:nvSpPr>
          <p:cNvPr id="171011" name="Rectangle 3">
            <a:extLst>
              <a:ext uri="{FF2B5EF4-FFF2-40B4-BE49-F238E27FC236}">
                <a16:creationId xmlns:a16="http://schemas.microsoft.com/office/drawing/2014/main" id="{09F3498A-BE53-3CAC-BF15-49C6B3AB7FF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1828800"/>
            <a:ext cx="7772400" cy="4495800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90000"/>
              </a:lnSpc>
            </a:pPr>
            <a:r>
              <a:rPr lang="en-US" altLang="en-US" i="1"/>
              <a:t>Source-specific adapter</a:t>
            </a:r>
            <a:r>
              <a:rPr lang="en-US" altLang="en-US"/>
              <a:t> (a.k.a. wrapper, translator)</a:t>
            </a:r>
          </a:p>
          <a:p>
            <a:pPr>
              <a:lnSpc>
                <a:spcPct val="90000"/>
              </a:lnSpc>
            </a:pPr>
            <a:r>
              <a:rPr lang="en-US" altLang="en-US"/>
              <a:t>“Thickness” of adapter depends on source</a:t>
            </a:r>
          </a:p>
          <a:p>
            <a:pPr lvl="1">
              <a:lnSpc>
                <a:spcPct val="90000"/>
              </a:lnSpc>
            </a:pPr>
            <a:r>
              <a:rPr lang="en-US" altLang="en-US"/>
              <a:t>Data model used (e.g. rel. schema vs. unstructured)</a:t>
            </a:r>
          </a:p>
          <a:p>
            <a:pPr lvl="1">
              <a:lnSpc>
                <a:spcPct val="90000"/>
              </a:lnSpc>
            </a:pPr>
            <a:r>
              <a:rPr lang="en-US" altLang="en-US"/>
              <a:t>Interface (i.e., query language, API)</a:t>
            </a:r>
          </a:p>
          <a:p>
            <a:pPr lvl="1">
              <a:lnSpc>
                <a:spcPct val="90000"/>
              </a:lnSpc>
            </a:pPr>
            <a:r>
              <a:rPr lang="en-US" altLang="en-US"/>
              <a:t>Active capabilities (i.e., triggers)</a:t>
            </a:r>
          </a:p>
          <a:p>
            <a:pPr lvl="1">
              <a:lnSpc>
                <a:spcPct val="90000"/>
              </a:lnSpc>
            </a:pPr>
            <a:r>
              <a:rPr lang="en-US" altLang="en-US"/>
              <a:t>Degree of autonomy (e.g., same owner &amp; modifiable vs. controlled by external entity &amp; no changes possible)</a:t>
            </a:r>
          </a:p>
          <a:p>
            <a:pPr lvl="1">
              <a:lnSpc>
                <a:spcPct val="90000"/>
              </a:lnSpc>
            </a:pPr>
            <a:r>
              <a:rPr lang="en-US" altLang="en-US"/>
              <a:t>Cooperation (e.g., friendly vs. uncooperative)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Rectangle 2">
            <a:extLst>
              <a:ext uri="{FF2B5EF4-FFF2-40B4-BE49-F238E27FC236}">
                <a16:creationId xmlns:a16="http://schemas.microsoft.com/office/drawing/2014/main" id="{EAF0A393-E7C1-177E-EECE-287CDF3A529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Routine When...</a:t>
            </a:r>
          </a:p>
        </p:txBody>
      </p:sp>
      <p:sp>
        <p:nvSpPr>
          <p:cNvPr id="172035" name="Rectangle 3">
            <a:extLst>
              <a:ext uri="{FF2B5EF4-FFF2-40B4-BE49-F238E27FC236}">
                <a16:creationId xmlns:a16="http://schemas.microsoft.com/office/drawing/2014/main" id="{EFAADDE6-6F38-D4C8-E6DC-2A9FEE85D0F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28600" y="1752600"/>
            <a:ext cx="8610600" cy="5181600"/>
          </a:xfrm>
        </p:spPr>
        <p:txBody>
          <a:bodyPr>
            <a:normAutofit lnSpcReduction="10000"/>
          </a:bodyPr>
          <a:lstStyle/>
          <a:p>
            <a:r>
              <a:rPr lang="en-US" altLang="en-US"/>
              <a:t>Many tools for dealing with “standard situations”</a:t>
            </a:r>
          </a:p>
          <a:p>
            <a:pPr lvl="1"/>
            <a:r>
              <a:rPr lang="en-US" altLang="en-US"/>
              <a:t>Standard sources with full/many capabilities</a:t>
            </a:r>
          </a:p>
          <a:p>
            <a:pPr lvl="2"/>
            <a:r>
              <a:rPr lang="en-US" altLang="en-US"/>
              <a:t>e.g., most commercial DBMSs, all ODBC-compliant sources</a:t>
            </a:r>
          </a:p>
          <a:p>
            <a:pPr lvl="1"/>
            <a:r>
              <a:rPr lang="en-US" altLang="en-US"/>
              <a:t>Standard interactions</a:t>
            </a:r>
          </a:p>
          <a:p>
            <a:pPr lvl="2"/>
            <a:r>
              <a:rPr lang="en-US" altLang="en-US"/>
              <a:t>e.g., pass-through queries, extraction from rel. tables, replication</a:t>
            </a:r>
          </a:p>
          <a:p>
            <a:pPr lvl="1"/>
            <a:r>
              <a:rPr lang="en-US" altLang="en-US"/>
              <a:t>Cooperative sources or sources under our control</a:t>
            </a:r>
          </a:p>
          <a:p>
            <a:r>
              <a:rPr lang="en-US" altLang="en-US"/>
              <a:t>Tools</a:t>
            </a:r>
          </a:p>
          <a:p>
            <a:pPr lvl="1"/>
            <a:r>
              <a:rPr lang="en-US" altLang="en-US"/>
              <a:t>Replication tools, ODBC, report writers, third-party “wrappers”</a:t>
            </a:r>
          </a:p>
          <a:p>
            <a:endParaRPr lang="en-US" altLang="en-US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2">
            <a:extLst>
              <a:ext uri="{FF2B5EF4-FFF2-40B4-BE49-F238E27FC236}">
                <a16:creationId xmlns:a16="http://schemas.microsoft.com/office/drawing/2014/main" id="{C1817F11-6B3C-76D1-6914-37066C16F4E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Not So Routine When...</a:t>
            </a:r>
          </a:p>
        </p:txBody>
      </p:sp>
      <p:sp>
        <p:nvSpPr>
          <p:cNvPr id="173059" name="Rectangle 3">
            <a:extLst>
              <a:ext uri="{FF2B5EF4-FFF2-40B4-BE49-F238E27FC236}">
                <a16:creationId xmlns:a16="http://schemas.microsoft.com/office/drawing/2014/main" id="{3323A415-29E0-2E06-2727-BB8A316704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1752600"/>
            <a:ext cx="7772400" cy="4495800"/>
          </a:xfrm>
        </p:spPr>
        <p:txBody>
          <a:bodyPr/>
          <a:lstStyle/>
          <a:p>
            <a:r>
              <a:rPr lang="en-US" altLang="en-US"/>
              <a:t>“Non-standard situations”</a:t>
            </a:r>
          </a:p>
          <a:p>
            <a:pPr lvl="1"/>
            <a:r>
              <a:rPr lang="en-US" altLang="en-US"/>
              <a:t>Unstructured or semistructured sources with little or no explicit schema</a:t>
            </a:r>
          </a:p>
          <a:p>
            <a:pPr lvl="1"/>
            <a:r>
              <a:rPr lang="en-US" altLang="en-US"/>
              <a:t>Uncooperative sources</a:t>
            </a:r>
          </a:p>
          <a:p>
            <a:pPr lvl="1"/>
            <a:r>
              <a:rPr lang="en-US" altLang="en-US"/>
              <a:t>Sources with limited capabilities (e.g., legacy sources, WWW)</a:t>
            </a:r>
          </a:p>
          <a:p>
            <a:r>
              <a:rPr lang="en-US" altLang="en-US"/>
              <a:t>Few commercial tools</a:t>
            </a:r>
          </a:p>
          <a:p>
            <a:r>
              <a:rPr lang="en-US" altLang="en-US"/>
              <a:t>Mostly research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2">
            <a:extLst>
              <a:ext uri="{FF2B5EF4-FFF2-40B4-BE49-F238E27FC236}">
                <a16:creationId xmlns:a16="http://schemas.microsoft.com/office/drawing/2014/main" id="{632AA51A-919D-067D-F860-9FF418D37B0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Data Transformations</a:t>
            </a:r>
          </a:p>
        </p:txBody>
      </p:sp>
      <p:sp>
        <p:nvSpPr>
          <p:cNvPr id="159747" name="Rectangle 3">
            <a:extLst>
              <a:ext uri="{FF2B5EF4-FFF2-40B4-BE49-F238E27FC236}">
                <a16:creationId xmlns:a16="http://schemas.microsoft.com/office/drawing/2014/main" id="{A98FDCAC-72BE-73CC-23E8-03A12A80B06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Convert data to uniform format</a:t>
            </a:r>
          </a:p>
          <a:p>
            <a:pPr lvl="1"/>
            <a:r>
              <a:rPr lang="en-US" altLang="en-US"/>
              <a:t>Byte ordering, string termination</a:t>
            </a:r>
          </a:p>
          <a:p>
            <a:pPr lvl="1"/>
            <a:r>
              <a:rPr lang="en-US" altLang="en-US"/>
              <a:t>Internal layout</a:t>
            </a:r>
          </a:p>
          <a:p>
            <a:r>
              <a:rPr lang="en-US" altLang="en-US"/>
              <a:t>Remove, add &amp; reorder attributes</a:t>
            </a:r>
          </a:p>
          <a:p>
            <a:pPr lvl="1"/>
            <a:r>
              <a:rPr lang="en-US" altLang="en-US"/>
              <a:t>Add key</a:t>
            </a:r>
          </a:p>
          <a:p>
            <a:pPr lvl="1"/>
            <a:r>
              <a:rPr lang="en-US" altLang="en-US"/>
              <a:t>Add data to get history</a:t>
            </a:r>
          </a:p>
          <a:p>
            <a:r>
              <a:rPr lang="en-US" altLang="en-US"/>
              <a:t>Sort tuples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Rectangle 2">
            <a:extLst>
              <a:ext uri="{FF2B5EF4-FFF2-40B4-BE49-F238E27FC236}">
                <a16:creationId xmlns:a16="http://schemas.microsoft.com/office/drawing/2014/main" id="{F11AA168-68E5-41DA-54F1-FE2BE921772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Monitors</a:t>
            </a:r>
          </a:p>
        </p:txBody>
      </p:sp>
      <p:sp>
        <p:nvSpPr>
          <p:cNvPr id="160771" name="Rectangle 3">
            <a:extLst>
              <a:ext uri="{FF2B5EF4-FFF2-40B4-BE49-F238E27FC236}">
                <a16:creationId xmlns:a16="http://schemas.microsoft.com/office/drawing/2014/main" id="{AC473C12-9218-4158-D785-119589E14E0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1828800"/>
            <a:ext cx="7772400" cy="4495800"/>
          </a:xfrm>
        </p:spPr>
        <p:txBody>
          <a:bodyPr/>
          <a:lstStyle/>
          <a:p>
            <a:r>
              <a:rPr lang="en-US" altLang="en-US"/>
              <a:t>Goal: Detect changes of interest and propagate to integrator</a:t>
            </a:r>
          </a:p>
          <a:p>
            <a:r>
              <a:rPr lang="en-US" altLang="en-US"/>
              <a:t>How?</a:t>
            </a:r>
          </a:p>
          <a:p>
            <a:pPr lvl="1"/>
            <a:r>
              <a:rPr lang="en-US" altLang="en-US"/>
              <a:t>Triggers</a:t>
            </a:r>
          </a:p>
          <a:p>
            <a:pPr lvl="1"/>
            <a:r>
              <a:rPr lang="en-US" altLang="en-US"/>
              <a:t>Replication server</a:t>
            </a:r>
          </a:p>
          <a:p>
            <a:pPr lvl="1"/>
            <a:r>
              <a:rPr lang="en-US" altLang="en-US"/>
              <a:t>Log sniffer</a:t>
            </a:r>
          </a:p>
          <a:p>
            <a:pPr lvl="1"/>
            <a:r>
              <a:rPr lang="en-US" altLang="en-US"/>
              <a:t>Compare query results</a:t>
            </a:r>
          </a:p>
          <a:p>
            <a:pPr lvl="1"/>
            <a:r>
              <a:rPr lang="en-US" altLang="en-US"/>
              <a:t>Compare snapshots/dumps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Rectangle 2">
            <a:extLst>
              <a:ext uri="{FF2B5EF4-FFF2-40B4-BE49-F238E27FC236}">
                <a16:creationId xmlns:a16="http://schemas.microsoft.com/office/drawing/2014/main" id="{575AEBC2-3360-D494-B54B-AB40E4CF935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Data Integration</a:t>
            </a:r>
          </a:p>
        </p:txBody>
      </p:sp>
      <p:sp>
        <p:nvSpPr>
          <p:cNvPr id="161795" name="Rectangle 3">
            <a:extLst>
              <a:ext uri="{FF2B5EF4-FFF2-40B4-BE49-F238E27FC236}">
                <a16:creationId xmlns:a16="http://schemas.microsoft.com/office/drawing/2014/main" id="{7BCFCA33-DEEB-732F-74C7-A5C558B0846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33400" y="1752600"/>
            <a:ext cx="8305800" cy="4495800"/>
          </a:xfrm>
        </p:spPr>
        <p:txBody>
          <a:bodyPr/>
          <a:lstStyle/>
          <a:p>
            <a:r>
              <a:rPr lang="en-US" altLang="en-US" sz="2400"/>
              <a:t>Receive data (changes) from multiple wrappers/monitors and integrate into warehouse</a:t>
            </a:r>
          </a:p>
          <a:p>
            <a:r>
              <a:rPr lang="en-US" altLang="en-US" sz="2400"/>
              <a:t>Rule-based</a:t>
            </a:r>
          </a:p>
          <a:p>
            <a:r>
              <a:rPr lang="en-US" altLang="en-US" sz="2400"/>
              <a:t>Actions</a:t>
            </a:r>
            <a:endParaRPr lang="en-US" altLang="en-US"/>
          </a:p>
          <a:p>
            <a:pPr lvl="1"/>
            <a:r>
              <a:rPr lang="en-US" altLang="en-US" sz="2000"/>
              <a:t>Resolve inconsistencies</a:t>
            </a:r>
          </a:p>
          <a:p>
            <a:pPr lvl="1"/>
            <a:r>
              <a:rPr lang="en-US" altLang="en-US" sz="2000"/>
              <a:t>Eliminate duplicates</a:t>
            </a:r>
          </a:p>
          <a:p>
            <a:pPr lvl="1"/>
            <a:r>
              <a:rPr lang="en-US" altLang="en-US" sz="2000"/>
              <a:t>Integrate into warehouse (may not be empty)</a:t>
            </a:r>
          </a:p>
          <a:p>
            <a:pPr lvl="1"/>
            <a:r>
              <a:rPr lang="en-US" altLang="en-US" sz="2000"/>
              <a:t>Summarize data</a:t>
            </a:r>
          </a:p>
          <a:p>
            <a:pPr lvl="1"/>
            <a:r>
              <a:rPr lang="en-US" altLang="en-US" sz="2000"/>
              <a:t>Fetch more data from sources (wh updates)</a:t>
            </a:r>
          </a:p>
          <a:p>
            <a:pPr lvl="1"/>
            <a:r>
              <a:rPr lang="en-US" altLang="en-US" sz="2000"/>
              <a:t>etc.</a:t>
            </a:r>
            <a:endParaRPr lang="en-US" altLang="en-US"/>
          </a:p>
          <a:p>
            <a:pPr lvl="1"/>
            <a:endParaRPr lang="en-US" altLang="en-US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Rectangle 2">
            <a:extLst>
              <a:ext uri="{FF2B5EF4-FFF2-40B4-BE49-F238E27FC236}">
                <a16:creationId xmlns:a16="http://schemas.microsoft.com/office/drawing/2014/main" id="{D1933AC7-D085-0E3A-F6F1-62A815B441E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Data Cleansing</a:t>
            </a:r>
          </a:p>
        </p:txBody>
      </p:sp>
      <p:sp>
        <p:nvSpPr>
          <p:cNvPr id="162819" name="Rectangle 3">
            <a:extLst>
              <a:ext uri="{FF2B5EF4-FFF2-40B4-BE49-F238E27FC236}">
                <a16:creationId xmlns:a16="http://schemas.microsoft.com/office/drawing/2014/main" id="{F65B03C5-3B26-D783-2EBC-8942DCBA30F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Find (&amp; remove) duplicate tuples</a:t>
            </a:r>
          </a:p>
          <a:p>
            <a:pPr lvl="1"/>
            <a:r>
              <a:rPr lang="en-US" altLang="en-US"/>
              <a:t>e.g., Jane Doe vs. Jane Q. Doe</a:t>
            </a:r>
          </a:p>
          <a:p>
            <a:r>
              <a:rPr lang="en-US" altLang="en-US"/>
              <a:t>Detect inconsistent, wrong data</a:t>
            </a:r>
          </a:p>
          <a:p>
            <a:pPr lvl="1"/>
            <a:r>
              <a:rPr lang="en-US" altLang="en-US"/>
              <a:t>Attribute values that don’t match</a:t>
            </a:r>
          </a:p>
          <a:p>
            <a:r>
              <a:rPr lang="en-US" altLang="en-US"/>
              <a:t>Patch missing, unreadable data</a:t>
            </a:r>
          </a:p>
          <a:p>
            <a:r>
              <a:rPr lang="en-US" altLang="en-US"/>
              <a:t>Notify sources of errors found 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4800">
                <a:solidFill>
                  <a:srgbClr val="C00000"/>
                </a:solidFill>
              </a:rPr>
              <a:t>Course Outcomes</a:t>
            </a:r>
            <a:endParaRPr lang="en-IN" sz="4800" dirty="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56184"/>
            <a:ext cx="8229600" cy="5069160"/>
          </a:xfrm>
        </p:spPr>
        <p:txBody>
          <a:bodyPr>
            <a:normAutofit/>
          </a:bodyPr>
          <a:lstStyle/>
          <a:p>
            <a:pPr algn="just"/>
            <a:r>
              <a:rPr lang="en-US" sz="1800" b="0" i="0" u="none" strike="noStrike" baseline="0" dirty="0">
                <a:latin typeface="Verdana" panose="020B0604030504040204" pitchFamily="34" charset="0"/>
              </a:rPr>
              <a:t>CO1 :: understand data warehouse concepts, architecture and data mining</a:t>
            </a:r>
          </a:p>
          <a:p>
            <a:pPr algn="just"/>
            <a:r>
              <a:rPr lang="en-US" sz="1800" b="0" i="0" u="none" strike="noStrike" baseline="0" dirty="0">
                <a:latin typeface="Verdana" panose="020B0604030504040204" pitchFamily="34" charset="0"/>
              </a:rPr>
              <a:t>CO2 :: apply different data preprocessing tasks on data</a:t>
            </a:r>
          </a:p>
          <a:p>
            <a:pPr algn="just"/>
            <a:r>
              <a:rPr lang="en-US" sz="1800" b="0" i="0" u="none" strike="noStrike" baseline="0" dirty="0">
                <a:latin typeface="Verdana" panose="020B0604030504040204" pitchFamily="34" charset="0"/>
              </a:rPr>
              <a:t>CO3 :: apply data mining methodologies for finding hidden and interesting patterns in data</a:t>
            </a:r>
          </a:p>
          <a:p>
            <a:pPr algn="just"/>
            <a:r>
              <a:rPr lang="en-US" sz="1800" b="0" i="0" u="none" strike="noStrike" baseline="0" dirty="0">
                <a:latin typeface="Verdana" panose="020B0604030504040204" pitchFamily="34" charset="0"/>
              </a:rPr>
              <a:t>CO4 :: analyze data using various supervised and unsupervised learning techniques</a:t>
            </a:r>
            <a:endParaRPr lang="en-US" sz="2800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611560" y="1268760"/>
            <a:ext cx="7056784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aphicFrame>
        <p:nvGraphicFramePr>
          <p:cNvPr id="5" name="Object 4"/>
          <p:cNvGraphicFramePr>
            <a:graphicFrameLocks noChangeAspect="1"/>
          </p:cNvGraphicFramePr>
          <p:nvPr/>
        </p:nvGraphicFramePr>
        <p:xfrm>
          <a:off x="7391400" y="85725"/>
          <a:ext cx="1676400" cy="679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13937020" imgH="5409524" progId="">
                  <p:embed/>
                </p:oleObj>
              </mc:Choice>
              <mc:Fallback>
                <p:oleObj r:id="rId2" imgW="13937020" imgH="5409524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91400" y="85725"/>
                        <a:ext cx="1676400" cy="679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1449" name="DefaultOcx"/>
          <p:cNvPicPr preferRelativeResize="0">
            <a:picLocks noChangeArrowheads="1" noChangeShapeType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71600" cy="304800"/>
          </a:xfrm>
          <a:prstGeom prst="rect">
            <a:avLst/>
          </a:prstGeom>
          <a:noFill/>
          <a:ln w="9525"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50" name="HTMLCheckbox1"/>
          <p:cNvPicPr preferRelativeResize="0">
            <a:picLocks noChangeArrowheads="1" noChangeShapeType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71600" cy="304800"/>
          </a:xfrm>
          <a:prstGeom prst="rect">
            <a:avLst/>
          </a:prstGeom>
          <a:noFill/>
          <a:ln w="9525"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51" name="HTMLCheckbox2"/>
          <p:cNvPicPr preferRelativeResize="0">
            <a:picLocks noChangeArrowheads="1" noChangeShapeType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71600" cy="304800"/>
          </a:xfrm>
          <a:prstGeom prst="rect">
            <a:avLst/>
          </a:prstGeom>
          <a:noFill/>
          <a:ln w="9525"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66" name="DefaultOcx"/>
          <p:cNvPicPr preferRelativeResize="0">
            <a:picLocks noChangeArrowheads="1" noChangeShapeType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71600" cy="304800"/>
          </a:xfrm>
          <a:prstGeom prst="rect">
            <a:avLst/>
          </a:prstGeom>
          <a:noFill/>
          <a:ln w="9525"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67" name="HTMLCheckbox1"/>
          <p:cNvPicPr preferRelativeResize="0">
            <a:picLocks noChangeArrowheads="1" noChangeShapeType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71600" cy="304800"/>
          </a:xfrm>
          <a:prstGeom prst="rect">
            <a:avLst/>
          </a:prstGeom>
          <a:noFill/>
          <a:ln w="9525"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3151881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MOOC’s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56980983"/>
              </p:ext>
            </p:extLst>
          </p:nvPr>
        </p:nvGraphicFramePr>
        <p:xfrm>
          <a:off x="457200" y="1600200"/>
          <a:ext cx="8229600" cy="2199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Course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Platform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Link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Data Visualization with Tableau Specialization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coursera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https://www.coursera.org/specializations/data-visualization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Visualizing Data with Python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Edx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https://www.edx.org/course/visualizing-data-with-python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68080125"/>
              </p:ext>
            </p:extLst>
          </p:nvPr>
        </p:nvGraphicFramePr>
        <p:xfrm>
          <a:off x="7391400" y="85725"/>
          <a:ext cx="1676400" cy="679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13937020" imgH="5409524" progId="">
                  <p:embed/>
                </p:oleObj>
              </mc:Choice>
              <mc:Fallback>
                <p:oleObj r:id="rId2" imgW="13937020" imgH="5409524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91400" y="85725"/>
                        <a:ext cx="1676400" cy="679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" name="Straight Connector 4"/>
          <p:cNvCxnSpPr/>
          <p:nvPr/>
        </p:nvCxnSpPr>
        <p:spPr>
          <a:xfrm>
            <a:off x="1447800" y="1219200"/>
            <a:ext cx="7056784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948475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1066800"/>
            <a:ext cx="6794428" cy="4213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6743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4800" dirty="0">
                <a:solidFill>
                  <a:srgbClr val="C00000"/>
                </a:solidFill>
              </a:rPr>
              <a:t>Course Assessment Model</a:t>
            </a:r>
            <a:endParaRPr lang="en-IN" sz="4800" dirty="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56184"/>
            <a:ext cx="8229600" cy="5069160"/>
          </a:xfrm>
        </p:spPr>
        <p:txBody>
          <a:bodyPr>
            <a:normAutofit lnSpcReduction="10000"/>
          </a:bodyPr>
          <a:lstStyle/>
          <a:p>
            <a:r>
              <a:rPr lang="en-US" sz="4000" b="1" dirty="0">
                <a:solidFill>
                  <a:srgbClr val="002060"/>
                </a:solidFill>
              </a:rPr>
              <a:t>Marks break up</a:t>
            </a:r>
          </a:p>
          <a:p>
            <a:r>
              <a:rPr lang="en-US" sz="4000" dirty="0">
                <a:solidFill>
                  <a:srgbClr val="C00000"/>
                </a:solidFill>
              </a:rPr>
              <a:t>Attendance						  5</a:t>
            </a:r>
          </a:p>
          <a:p>
            <a:r>
              <a:rPr lang="en-US" sz="4000" dirty="0">
                <a:solidFill>
                  <a:srgbClr val="C00000"/>
                </a:solidFill>
              </a:rPr>
              <a:t>CA (3 best out of 4)	                        20</a:t>
            </a:r>
          </a:p>
          <a:p>
            <a:r>
              <a:rPr lang="en-US" sz="4000" dirty="0">
                <a:solidFill>
                  <a:srgbClr val="C00000"/>
                </a:solidFill>
              </a:rPr>
              <a:t>MTE							25</a:t>
            </a:r>
          </a:p>
          <a:p>
            <a:r>
              <a:rPr lang="en-US" sz="4000" dirty="0">
                <a:solidFill>
                  <a:srgbClr val="C00000"/>
                </a:solidFill>
              </a:rPr>
              <a:t>ETP							50</a:t>
            </a:r>
          </a:p>
          <a:p>
            <a:pPr marL="0" indent="0">
              <a:buNone/>
            </a:pPr>
            <a:endParaRPr lang="en-US" sz="4000" dirty="0">
              <a:solidFill>
                <a:srgbClr val="C00000"/>
              </a:solidFill>
            </a:endParaRPr>
          </a:p>
          <a:p>
            <a:r>
              <a:rPr lang="en-US" sz="4000" b="1" dirty="0">
                <a:solidFill>
                  <a:srgbClr val="002060"/>
                </a:solidFill>
              </a:rPr>
              <a:t>Total					               100</a:t>
            </a:r>
          </a:p>
          <a:p>
            <a:endParaRPr lang="en-IN" dirty="0">
              <a:solidFill>
                <a:schemeClr val="accent6">
                  <a:lumMod val="75000"/>
                </a:schemeClr>
              </a:solidFill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611560" y="1268760"/>
            <a:ext cx="7056784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908343"/>
              </p:ext>
            </p:extLst>
          </p:nvPr>
        </p:nvGraphicFramePr>
        <p:xfrm>
          <a:off x="7391400" y="85725"/>
          <a:ext cx="1676400" cy="679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13937020" imgH="5409524" progId="">
                  <p:embed/>
                </p:oleObj>
              </mc:Choice>
              <mc:Fallback>
                <p:oleObj r:id="rId2" imgW="13937020" imgH="5409524" progId="">
                  <p:embed/>
                  <p:pic>
                    <p:nvPicPr>
                      <p:cNvPr id="0" name="Picture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91400" y="85725"/>
                        <a:ext cx="1676400" cy="679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" name="Straight Connector 6"/>
          <p:cNvCxnSpPr/>
          <p:nvPr/>
        </p:nvCxnSpPr>
        <p:spPr>
          <a:xfrm>
            <a:off x="7668344" y="4869160"/>
            <a:ext cx="108012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48616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4800">
                <a:solidFill>
                  <a:srgbClr val="C00000"/>
                </a:solidFill>
              </a:rPr>
              <a:t>Reference Readings</a:t>
            </a:r>
            <a:endParaRPr lang="en-IN" sz="4800" dirty="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40160"/>
            <a:ext cx="8229600" cy="5069160"/>
          </a:xfrm>
        </p:spPr>
        <p:txBody>
          <a:bodyPr>
            <a:normAutofit/>
          </a:bodyPr>
          <a:lstStyle/>
          <a:p>
            <a:r>
              <a:rPr lang="en-US" dirty="0">
                <a:hlinkClick r:id="rId2"/>
              </a:rPr>
              <a:t>https://www.tutorialspoint.com/Data-Warehousing-and-Data-Mining</a:t>
            </a:r>
            <a:endParaRPr lang="en-US" dirty="0"/>
          </a:p>
          <a:p>
            <a:r>
              <a:rPr lang="en-US" dirty="0">
                <a:hlinkClick r:id="rId3"/>
              </a:rPr>
              <a:t>https://www.guru99.com/data-mining-vs-data-warehouse.html</a:t>
            </a:r>
            <a:endParaRPr lang="en-US" dirty="0"/>
          </a:p>
          <a:p>
            <a:r>
              <a:rPr lang="en-US" dirty="0">
                <a:hlinkClick r:id="rId4"/>
              </a:rPr>
              <a:t>https://www.javatpoint.com/data-mining-cluster-vs-data-warehousing</a:t>
            </a:r>
            <a:endParaRPr lang="en-US" dirty="0"/>
          </a:p>
          <a:p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611560" y="1268760"/>
            <a:ext cx="7056784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42335832"/>
              </p:ext>
            </p:extLst>
          </p:nvPr>
        </p:nvGraphicFramePr>
        <p:xfrm>
          <a:off x="7391400" y="85725"/>
          <a:ext cx="1676400" cy="679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5" imgW="13937020" imgH="5409524" progId="">
                  <p:embed/>
                </p:oleObj>
              </mc:Choice>
              <mc:Fallback>
                <p:oleObj r:id="rId5" imgW="13937020" imgH="5409524" progId="">
                  <p:embed/>
                  <p:pic>
                    <p:nvPicPr>
                      <p:cNvPr id="0" name="Picture 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91400" y="85725"/>
                        <a:ext cx="1676400" cy="679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88888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4800" dirty="0">
                <a:solidFill>
                  <a:srgbClr val="C00000"/>
                </a:solidFill>
              </a:rPr>
              <a:t>Lecturer Course contents</a:t>
            </a:r>
            <a:endParaRPr lang="en-IN" sz="4800" dirty="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56184"/>
            <a:ext cx="8229600" cy="5069160"/>
          </a:xfrm>
        </p:spPr>
        <p:txBody>
          <a:bodyPr>
            <a:normAutofit/>
          </a:bodyPr>
          <a:lstStyle/>
          <a:p>
            <a:pPr algn="just"/>
            <a:endParaRPr lang="en-US" dirty="0"/>
          </a:p>
          <a:p>
            <a:pPr algn="just"/>
            <a:endParaRPr lang="en-US" dirty="0"/>
          </a:p>
          <a:p>
            <a:pPr algn="just"/>
            <a:endParaRPr lang="en-US" dirty="0"/>
          </a:p>
          <a:p>
            <a:pPr marL="0" indent="0" algn="just">
              <a:buNone/>
            </a:pPr>
            <a:r>
              <a:rPr lang="en-US" dirty="0"/>
              <a:t>                                      </a:t>
            </a:r>
            <a:r>
              <a:rPr lang="en-US" dirty="0">
                <a:hlinkClick r:id="rId2" action="ppaction://hlinkfile"/>
              </a:rPr>
              <a:t>Syllabus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611560" y="1268760"/>
            <a:ext cx="7056784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0348292"/>
              </p:ext>
            </p:extLst>
          </p:nvPr>
        </p:nvGraphicFramePr>
        <p:xfrm>
          <a:off x="7391400" y="85725"/>
          <a:ext cx="1676400" cy="679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13937020" imgH="5409524" progId="">
                  <p:embed/>
                </p:oleObj>
              </mc:Choice>
              <mc:Fallback>
                <p:oleObj r:id="rId3" imgW="13937020" imgH="5409524" progId="">
                  <p:embed/>
                  <p:pic>
                    <p:nvPicPr>
                      <p:cNvPr id="0" name="Picture 8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91400" y="85725"/>
                        <a:ext cx="1676400" cy="679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524434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5093FC7A-69CE-5D13-5965-8BBE6580E9B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5A49E7F-0649-476D-8D8D-FB5D5D3CA181}" type="slidenum">
              <a:rPr lang="en-US" altLang="en-US"/>
              <a:pPr/>
              <a:t>9</a:t>
            </a:fld>
            <a:endParaRPr lang="en-US" altLang="en-US"/>
          </a:p>
        </p:txBody>
      </p:sp>
      <p:graphicFrame>
        <p:nvGraphicFramePr>
          <p:cNvPr id="1105922" name="Object 2">
            <a:extLst>
              <a:ext uri="{FF2B5EF4-FFF2-40B4-BE49-F238E27FC236}">
                <a16:creationId xmlns:a16="http://schemas.microsoft.com/office/drawing/2014/main" id="{060BDBBF-21EA-1D0A-11FB-46CE3D072B5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124200" y="2895600"/>
          <a:ext cx="2622550" cy="2263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2" imgW="3946320" imgH="3970080" progId="MS_ClipArt_Gallery.2">
                  <p:embed/>
                </p:oleObj>
              </mc:Choice>
              <mc:Fallback>
                <p:oleObj name="Clip" r:id="rId2" imgW="3946320" imgH="3970080" progId="MS_ClipArt_Gallery.2">
                  <p:embed/>
                  <p:pic>
                    <p:nvPicPr>
                      <p:cNvPr id="1105922" name="Object 2">
                        <a:extLst>
                          <a:ext uri="{FF2B5EF4-FFF2-40B4-BE49-F238E27FC236}">
                            <a16:creationId xmlns:a16="http://schemas.microsoft.com/office/drawing/2014/main" id="{060BDBBF-21EA-1D0A-11FB-46CE3D072B5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24200" y="2895600"/>
                        <a:ext cx="2622550" cy="2263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105923" name="Group 3">
            <a:extLst>
              <a:ext uri="{FF2B5EF4-FFF2-40B4-BE49-F238E27FC236}">
                <a16:creationId xmlns:a16="http://schemas.microsoft.com/office/drawing/2014/main" id="{760D1294-84F9-5DE8-D943-24D3533D1C18}"/>
              </a:ext>
            </a:extLst>
          </p:cNvPr>
          <p:cNvGrpSpPr>
            <a:grpSpLocks/>
          </p:cNvGrpSpPr>
          <p:nvPr/>
        </p:nvGrpSpPr>
        <p:grpSpPr bwMode="auto">
          <a:xfrm>
            <a:off x="3048000" y="1600200"/>
            <a:ext cx="2452688" cy="1423988"/>
            <a:chOff x="1920" y="1008"/>
            <a:chExt cx="1545" cy="897"/>
          </a:xfrm>
        </p:grpSpPr>
        <p:sp>
          <p:nvSpPr>
            <p:cNvPr id="1105924" name="Oval 4">
              <a:extLst>
                <a:ext uri="{FF2B5EF4-FFF2-40B4-BE49-F238E27FC236}">
                  <a16:creationId xmlns:a16="http://schemas.microsoft.com/office/drawing/2014/main" id="{B1C02EF7-0EC5-4A62-8DF0-7BCA92B745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0" y="1008"/>
              <a:ext cx="1545" cy="686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r>
                <a:rPr lang="en-US" altLang="en-US" sz="1800">
                  <a:solidFill>
                    <a:schemeClr val="tx1"/>
                  </a:solidFill>
                  <a:latin typeface="Tahoma" panose="020B0604030504040204" pitchFamily="34" charset="0"/>
                </a:rPr>
                <a:t>Which are our</a:t>
              </a:r>
              <a:br>
                <a:rPr lang="en-US" altLang="en-US" sz="1800">
                  <a:solidFill>
                    <a:schemeClr val="tx1"/>
                  </a:solidFill>
                  <a:latin typeface="Tahoma" panose="020B0604030504040204" pitchFamily="34" charset="0"/>
                </a:rPr>
              </a:br>
              <a:r>
                <a:rPr lang="en-US" altLang="en-US" sz="1800">
                  <a:solidFill>
                    <a:schemeClr val="tx1"/>
                  </a:solidFill>
                  <a:latin typeface="Tahoma" panose="020B0604030504040204" pitchFamily="34" charset="0"/>
                </a:rPr>
                <a:t> lowest/highest margin </a:t>
              </a:r>
              <a:br>
                <a:rPr lang="en-US" altLang="en-US" sz="1800">
                  <a:solidFill>
                    <a:schemeClr val="tx1"/>
                  </a:solidFill>
                  <a:latin typeface="Tahoma" panose="020B0604030504040204" pitchFamily="34" charset="0"/>
                </a:rPr>
              </a:br>
              <a:r>
                <a:rPr lang="en-US" altLang="en-US" sz="1800">
                  <a:solidFill>
                    <a:schemeClr val="tx1"/>
                  </a:solidFill>
                  <a:latin typeface="Tahoma" panose="020B0604030504040204" pitchFamily="34" charset="0"/>
                </a:rPr>
                <a:t>customers ?</a:t>
              </a:r>
              <a:endParaRPr lang="en-US" altLang="en-US" sz="1400">
                <a:solidFill>
                  <a:schemeClr val="tx1"/>
                </a:solidFill>
              </a:endParaRPr>
            </a:p>
          </p:txBody>
        </p:sp>
        <p:sp>
          <p:nvSpPr>
            <p:cNvPr id="1105925" name="Line 5">
              <a:extLst>
                <a:ext uri="{FF2B5EF4-FFF2-40B4-BE49-F238E27FC236}">
                  <a16:creationId xmlns:a16="http://schemas.microsoft.com/office/drawing/2014/main" id="{C007747A-EF2E-D2EC-AE26-A80CDAF8655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88" y="1680"/>
              <a:ext cx="0" cy="22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grpSp>
        <p:nvGrpSpPr>
          <p:cNvPr id="1105926" name="Group 6">
            <a:extLst>
              <a:ext uri="{FF2B5EF4-FFF2-40B4-BE49-F238E27FC236}">
                <a16:creationId xmlns:a16="http://schemas.microsoft.com/office/drawing/2014/main" id="{739CCF94-37B2-8E6D-ED31-D4A0F914C8B9}"/>
              </a:ext>
            </a:extLst>
          </p:cNvPr>
          <p:cNvGrpSpPr>
            <a:grpSpLocks/>
          </p:cNvGrpSpPr>
          <p:nvPr/>
        </p:nvGrpSpPr>
        <p:grpSpPr bwMode="auto">
          <a:xfrm>
            <a:off x="5486400" y="2286000"/>
            <a:ext cx="3048000" cy="1447800"/>
            <a:chOff x="3456" y="1440"/>
            <a:chExt cx="1920" cy="912"/>
          </a:xfrm>
        </p:grpSpPr>
        <p:sp>
          <p:nvSpPr>
            <p:cNvPr id="1105927" name="Oval 7">
              <a:extLst>
                <a:ext uri="{FF2B5EF4-FFF2-40B4-BE49-F238E27FC236}">
                  <a16:creationId xmlns:a16="http://schemas.microsoft.com/office/drawing/2014/main" id="{E77ABEAA-D410-CD67-868E-979E77EF32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0" y="1440"/>
              <a:ext cx="1776" cy="912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r>
                <a:rPr lang="en-US" altLang="en-US" sz="1800">
                  <a:solidFill>
                    <a:schemeClr val="tx1"/>
                  </a:solidFill>
                  <a:latin typeface="Tahoma" panose="020B0604030504040204" pitchFamily="34" charset="0"/>
                </a:rPr>
                <a:t>Who are my customers </a:t>
              </a:r>
              <a:br>
                <a:rPr lang="en-US" altLang="en-US" sz="1800">
                  <a:solidFill>
                    <a:schemeClr val="tx1"/>
                  </a:solidFill>
                  <a:latin typeface="Tahoma" panose="020B0604030504040204" pitchFamily="34" charset="0"/>
                </a:rPr>
              </a:br>
              <a:r>
                <a:rPr lang="en-US" altLang="en-US" sz="1800">
                  <a:solidFill>
                    <a:schemeClr val="tx1"/>
                  </a:solidFill>
                  <a:latin typeface="Tahoma" panose="020B0604030504040204" pitchFamily="34" charset="0"/>
                </a:rPr>
                <a:t>and what products </a:t>
              </a:r>
              <a:br>
                <a:rPr lang="en-US" altLang="en-US" sz="1800">
                  <a:solidFill>
                    <a:schemeClr val="tx1"/>
                  </a:solidFill>
                  <a:latin typeface="Tahoma" panose="020B0604030504040204" pitchFamily="34" charset="0"/>
                </a:rPr>
              </a:br>
              <a:r>
                <a:rPr lang="en-US" altLang="en-US" sz="1800">
                  <a:solidFill>
                    <a:schemeClr val="tx1"/>
                  </a:solidFill>
                  <a:latin typeface="Tahoma" panose="020B0604030504040204" pitchFamily="34" charset="0"/>
                </a:rPr>
                <a:t>are they buying?</a:t>
              </a:r>
              <a:endParaRPr lang="en-US" altLang="en-US" sz="1400">
                <a:solidFill>
                  <a:schemeClr val="tx1"/>
                </a:solidFill>
              </a:endParaRPr>
            </a:p>
          </p:txBody>
        </p:sp>
        <p:sp>
          <p:nvSpPr>
            <p:cNvPr id="1105928" name="Line 8">
              <a:extLst>
                <a:ext uri="{FF2B5EF4-FFF2-40B4-BE49-F238E27FC236}">
                  <a16:creationId xmlns:a16="http://schemas.microsoft.com/office/drawing/2014/main" id="{6D5E6673-27F1-1730-0771-65969DD92BB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456" y="2112"/>
              <a:ext cx="254" cy="9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grpSp>
        <p:nvGrpSpPr>
          <p:cNvPr id="1105929" name="Group 9">
            <a:extLst>
              <a:ext uri="{FF2B5EF4-FFF2-40B4-BE49-F238E27FC236}">
                <a16:creationId xmlns:a16="http://schemas.microsoft.com/office/drawing/2014/main" id="{A7A816C4-3431-A659-BF9A-F196EFD0749D}"/>
              </a:ext>
            </a:extLst>
          </p:cNvPr>
          <p:cNvGrpSpPr>
            <a:grpSpLocks/>
          </p:cNvGrpSpPr>
          <p:nvPr/>
        </p:nvGrpSpPr>
        <p:grpSpPr bwMode="auto">
          <a:xfrm>
            <a:off x="5334000" y="4267200"/>
            <a:ext cx="3554413" cy="1239838"/>
            <a:chOff x="3360" y="2688"/>
            <a:chExt cx="2239" cy="781"/>
          </a:xfrm>
        </p:grpSpPr>
        <p:sp>
          <p:nvSpPr>
            <p:cNvPr id="1105930" name="Oval 10">
              <a:extLst>
                <a:ext uri="{FF2B5EF4-FFF2-40B4-BE49-F238E27FC236}">
                  <a16:creationId xmlns:a16="http://schemas.microsoft.com/office/drawing/2014/main" id="{E338AED4-7724-57EB-4CDA-0987A528FA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0" y="2688"/>
              <a:ext cx="1759" cy="781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r>
                <a:rPr lang="en-US" altLang="en-US" sz="1800">
                  <a:solidFill>
                    <a:schemeClr val="tx1"/>
                  </a:solidFill>
                  <a:latin typeface="Tahoma" panose="020B0604030504040204" pitchFamily="34" charset="0"/>
                </a:rPr>
                <a:t>Which customers</a:t>
              </a:r>
              <a:br>
                <a:rPr lang="en-US" altLang="en-US" sz="1800">
                  <a:solidFill>
                    <a:schemeClr val="tx1"/>
                  </a:solidFill>
                  <a:latin typeface="Tahoma" panose="020B0604030504040204" pitchFamily="34" charset="0"/>
                </a:rPr>
              </a:br>
              <a:r>
                <a:rPr lang="en-US" altLang="en-US" sz="1800">
                  <a:solidFill>
                    <a:schemeClr val="tx1"/>
                  </a:solidFill>
                  <a:latin typeface="Tahoma" panose="020B0604030504040204" pitchFamily="34" charset="0"/>
                </a:rPr>
                <a:t> are most likely to go </a:t>
              </a:r>
              <a:br>
                <a:rPr lang="en-US" altLang="en-US" sz="1800">
                  <a:solidFill>
                    <a:schemeClr val="tx1"/>
                  </a:solidFill>
                  <a:latin typeface="Tahoma" panose="020B0604030504040204" pitchFamily="34" charset="0"/>
                </a:rPr>
              </a:br>
              <a:r>
                <a:rPr lang="en-US" altLang="en-US" sz="1800">
                  <a:solidFill>
                    <a:schemeClr val="tx1"/>
                  </a:solidFill>
                  <a:latin typeface="Tahoma" panose="020B0604030504040204" pitchFamily="34" charset="0"/>
                </a:rPr>
                <a:t>to the competition ?</a:t>
              </a:r>
              <a:r>
                <a:rPr lang="en-US" altLang="en-US" sz="1400">
                  <a:solidFill>
                    <a:schemeClr val="tx1"/>
                  </a:solidFill>
                </a:rPr>
                <a:t> </a:t>
              </a:r>
            </a:p>
          </p:txBody>
        </p:sp>
        <p:sp>
          <p:nvSpPr>
            <p:cNvPr id="1105931" name="Line 11">
              <a:extLst>
                <a:ext uri="{FF2B5EF4-FFF2-40B4-BE49-F238E27FC236}">
                  <a16:creationId xmlns:a16="http://schemas.microsoft.com/office/drawing/2014/main" id="{7F352E4A-D4B6-1AFA-5230-94A3806ED36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360" y="3024"/>
              <a:ext cx="480" cy="4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grpSp>
        <p:nvGrpSpPr>
          <p:cNvPr id="1105932" name="Group 12">
            <a:extLst>
              <a:ext uri="{FF2B5EF4-FFF2-40B4-BE49-F238E27FC236}">
                <a16:creationId xmlns:a16="http://schemas.microsoft.com/office/drawing/2014/main" id="{09E31EFB-0707-2E82-BD05-8B6EB6F749A8}"/>
              </a:ext>
            </a:extLst>
          </p:cNvPr>
          <p:cNvGrpSpPr>
            <a:grpSpLocks/>
          </p:cNvGrpSpPr>
          <p:nvPr/>
        </p:nvGrpSpPr>
        <p:grpSpPr bwMode="auto">
          <a:xfrm>
            <a:off x="3124200" y="5029200"/>
            <a:ext cx="2570163" cy="1676400"/>
            <a:chOff x="1968" y="3168"/>
            <a:chExt cx="1619" cy="1056"/>
          </a:xfrm>
        </p:grpSpPr>
        <p:sp>
          <p:nvSpPr>
            <p:cNvPr id="1105933" name="Oval 13">
              <a:extLst>
                <a:ext uri="{FF2B5EF4-FFF2-40B4-BE49-F238E27FC236}">
                  <a16:creationId xmlns:a16="http://schemas.microsoft.com/office/drawing/2014/main" id="{5927D6B7-DAE1-82C8-DC3F-07013449A7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8" y="3360"/>
              <a:ext cx="1619" cy="864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r>
                <a:rPr lang="en-US" altLang="en-US" sz="1800">
                  <a:solidFill>
                    <a:schemeClr val="tx1"/>
                  </a:solidFill>
                  <a:latin typeface="Tahoma" panose="020B0604030504040204" pitchFamily="34" charset="0"/>
                </a:rPr>
                <a:t>What impact will </a:t>
              </a:r>
              <a:br>
                <a:rPr lang="en-US" altLang="en-US" sz="1800">
                  <a:solidFill>
                    <a:schemeClr val="tx1"/>
                  </a:solidFill>
                  <a:latin typeface="Tahoma" panose="020B0604030504040204" pitchFamily="34" charset="0"/>
                </a:rPr>
              </a:br>
              <a:r>
                <a:rPr lang="en-US" altLang="en-US" sz="1800">
                  <a:solidFill>
                    <a:schemeClr val="tx1"/>
                  </a:solidFill>
                  <a:latin typeface="Tahoma" panose="020B0604030504040204" pitchFamily="34" charset="0"/>
                </a:rPr>
                <a:t>new products/services </a:t>
              </a:r>
            </a:p>
            <a:p>
              <a:r>
                <a:rPr lang="en-US" altLang="en-US" sz="1800">
                  <a:solidFill>
                    <a:schemeClr val="tx1"/>
                  </a:solidFill>
                  <a:latin typeface="Tahoma" panose="020B0604030504040204" pitchFamily="34" charset="0"/>
                </a:rPr>
                <a:t>have on revenue </a:t>
              </a:r>
              <a:br>
                <a:rPr lang="en-US" altLang="en-US" sz="1800">
                  <a:solidFill>
                    <a:schemeClr val="tx1"/>
                  </a:solidFill>
                  <a:latin typeface="Tahoma" panose="020B0604030504040204" pitchFamily="34" charset="0"/>
                </a:rPr>
              </a:br>
              <a:r>
                <a:rPr lang="en-US" altLang="en-US" sz="1800">
                  <a:solidFill>
                    <a:schemeClr val="tx1"/>
                  </a:solidFill>
                  <a:latin typeface="Tahoma" panose="020B0604030504040204" pitchFamily="34" charset="0"/>
                </a:rPr>
                <a:t>and margins?</a:t>
              </a:r>
              <a:endParaRPr lang="en-US" altLang="en-US" sz="1400">
                <a:solidFill>
                  <a:schemeClr val="tx1"/>
                </a:solidFill>
              </a:endParaRPr>
            </a:p>
          </p:txBody>
        </p:sp>
        <p:sp>
          <p:nvSpPr>
            <p:cNvPr id="1105934" name="Line 14">
              <a:extLst>
                <a:ext uri="{FF2B5EF4-FFF2-40B4-BE49-F238E27FC236}">
                  <a16:creationId xmlns:a16="http://schemas.microsoft.com/office/drawing/2014/main" id="{144CEC46-70D5-D4FC-62EB-C3686A03540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784" y="3168"/>
              <a:ext cx="0" cy="19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grpSp>
        <p:nvGrpSpPr>
          <p:cNvPr id="1105935" name="Group 15">
            <a:extLst>
              <a:ext uri="{FF2B5EF4-FFF2-40B4-BE49-F238E27FC236}">
                <a16:creationId xmlns:a16="http://schemas.microsoft.com/office/drawing/2014/main" id="{362DA7CC-4C3D-EC86-A2A3-EF5E7C61ACEA}"/>
              </a:ext>
            </a:extLst>
          </p:cNvPr>
          <p:cNvGrpSpPr>
            <a:grpSpLocks/>
          </p:cNvGrpSpPr>
          <p:nvPr/>
        </p:nvGrpSpPr>
        <p:grpSpPr bwMode="auto">
          <a:xfrm>
            <a:off x="152400" y="4114800"/>
            <a:ext cx="3154363" cy="1450975"/>
            <a:chOff x="96" y="2592"/>
            <a:chExt cx="1987" cy="914"/>
          </a:xfrm>
        </p:grpSpPr>
        <p:sp>
          <p:nvSpPr>
            <p:cNvPr id="1105936" name="Oval 16">
              <a:extLst>
                <a:ext uri="{FF2B5EF4-FFF2-40B4-BE49-F238E27FC236}">
                  <a16:creationId xmlns:a16="http://schemas.microsoft.com/office/drawing/2014/main" id="{4E75E178-5402-74F1-2834-4DE89687EB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" y="2592"/>
              <a:ext cx="1619" cy="914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r>
                <a:rPr lang="en-US" altLang="en-US" sz="1800">
                  <a:solidFill>
                    <a:schemeClr val="tx1"/>
                  </a:solidFill>
                  <a:latin typeface="Tahoma" panose="020B0604030504040204" pitchFamily="34" charset="0"/>
                </a:rPr>
                <a:t>What product prom-</a:t>
              </a:r>
              <a:br>
                <a:rPr lang="en-US" altLang="en-US" sz="1800">
                  <a:solidFill>
                    <a:schemeClr val="tx1"/>
                  </a:solidFill>
                  <a:latin typeface="Tahoma" panose="020B0604030504040204" pitchFamily="34" charset="0"/>
                </a:rPr>
              </a:br>
              <a:r>
                <a:rPr lang="en-US" altLang="en-US" sz="1800">
                  <a:solidFill>
                    <a:schemeClr val="tx1"/>
                  </a:solidFill>
                  <a:latin typeface="Tahoma" panose="020B0604030504040204" pitchFamily="34" charset="0"/>
                </a:rPr>
                <a:t>-otions have the biggest </a:t>
              </a:r>
              <a:br>
                <a:rPr lang="en-US" altLang="en-US" sz="1800">
                  <a:solidFill>
                    <a:schemeClr val="tx1"/>
                  </a:solidFill>
                  <a:latin typeface="Tahoma" panose="020B0604030504040204" pitchFamily="34" charset="0"/>
                </a:rPr>
              </a:br>
              <a:r>
                <a:rPr lang="en-US" altLang="en-US" sz="1800">
                  <a:solidFill>
                    <a:schemeClr val="tx1"/>
                  </a:solidFill>
                  <a:latin typeface="Tahoma" panose="020B0604030504040204" pitchFamily="34" charset="0"/>
                </a:rPr>
                <a:t>impact on revenue?</a:t>
              </a:r>
              <a:endParaRPr lang="en-US" altLang="en-US" sz="1400">
                <a:solidFill>
                  <a:schemeClr val="tx1"/>
                </a:solidFill>
              </a:endParaRPr>
            </a:p>
          </p:txBody>
        </p:sp>
        <p:sp>
          <p:nvSpPr>
            <p:cNvPr id="1105937" name="Line 17">
              <a:extLst>
                <a:ext uri="{FF2B5EF4-FFF2-40B4-BE49-F238E27FC236}">
                  <a16:creationId xmlns:a16="http://schemas.microsoft.com/office/drawing/2014/main" id="{E92D6308-5871-FC8D-9FBC-074FAEA070D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28" y="3024"/>
              <a:ext cx="355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grpSp>
        <p:nvGrpSpPr>
          <p:cNvPr id="1105938" name="Group 18">
            <a:extLst>
              <a:ext uri="{FF2B5EF4-FFF2-40B4-BE49-F238E27FC236}">
                <a16:creationId xmlns:a16="http://schemas.microsoft.com/office/drawing/2014/main" id="{94CDB31A-4515-9AC9-23E8-7A25BEAAF3B0}"/>
              </a:ext>
            </a:extLst>
          </p:cNvPr>
          <p:cNvGrpSpPr>
            <a:grpSpLocks/>
          </p:cNvGrpSpPr>
          <p:nvPr/>
        </p:nvGrpSpPr>
        <p:grpSpPr bwMode="auto">
          <a:xfrm>
            <a:off x="457200" y="2743200"/>
            <a:ext cx="2819400" cy="1196975"/>
            <a:chOff x="288" y="1728"/>
            <a:chExt cx="1776" cy="754"/>
          </a:xfrm>
        </p:grpSpPr>
        <p:sp>
          <p:nvSpPr>
            <p:cNvPr id="1105939" name="Oval 19">
              <a:extLst>
                <a:ext uri="{FF2B5EF4-FFF2-40B4-BE49-F238E27FC236}">
                  <a16:creationId xmlns:a16="http://schemas.microsoft.com/office/drawing/2014/main" id="{6EE5C4F3-DABC-23D5-C03B-E83C9AF33A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" y="1728"/>
              <a:ext cx="1536" cy="754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r>
                <a:rPr lang="en-US" altLang="en-US" sz="1800">
                  <a:solidFill>
                    <a:schemeClr val="tx1"/>
                  </a:solidFill>
                  <a:latin typeface="Tahoma" panose="020B0604030504040204" pitchFamily="34" charset="0"/>
                </a:rPr>
                <a:t>What is the most </a:t>
              </a:r>
              <a:br>
                <a:rPr lang="en-US" altLang="en-US" sz="1800">
                  <a:solidFill>
                    <a:schemeClr val="tx1"/>
                  </a:solidFill>
                  <a:latin typeface="Tahoma" panose="020B0604030504040204" pitchFamily="34" charset="0"/>
                </a:rPr>
              </a:br>
              <a:r>
                <a:rPr lang="en-US" altLang="en-US" sz="1800">
                  <a:solidFill>
                    <a:schemeClr val="tx1"/>
                  </a:solidFill>
                  <a:latin typeface="Tahoma" panose="020B0604030504040204" pitchFamily="34" charset="0"/>
                </a:rPr>
                <a:t>effective distribution </a:t>
              </a:r>
              <a:br>
                <a:rPr lang="en-US" altLang="en-US" sz="1800">
                  <a:solidFill>
                    <a:schemeClr val="tx1"/>
                  </a:solidFill>
                  <a:latin typeface="Tahoma" panose="020B0604030504040204" pitchFamily="34" charset="0"/>
                </a:rPr>
              </a:br>
              <a:r>
                <a:rPr lang="en-US" altLang="en-US" sz="1800">
                  <a:solidFill>
                    <a:schemeClr val="tx1"/>
                  </a:solidFill>
                  <a:latin typeface="Tahoma" panose="020B0604030504040204" pitchFamily="34" charset="0"/>
                </a:rPr>
                <a:t>channel?</a:t>
              </a:r>
              <a:endParaRPr lang="en-US" altLang="en-US" sz="1400">
                <a:solidFill>
                  <a:schemeClr val="tx1"/>
                </a:solidFill>
              </a:endParaRPr>
            </a:p>
          </p:txBody>
        </p:sp>
        <p:sp>
          <p:nvSpPr>
            <p:cNvPr id="1105940" name="Line 20">
              <a:extLst>
                <a:ext uri="{FF2B5EF4-FFF2-40B4-BE49-F238E27FC236}">
                  <a16:creationId xmlns:a16="http://schemas.microsoft.com/office/drawing/2014/main" id="{FDE6E8AD-C821-14CE-5615-8C3E2192906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24" y="2160"/>
              <a:ext cx="240" cy="4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sp>
        <p:nvSpPr>
          <p:cNvPr id="1105941" name="Rectangle 21">
            <a:extLst>
              <a:ext uri="{FF2B5EF4-FFF2-40B4-BE49-F238E27FC236}">
                <a16:creationId xmlns:a16="http://schemas.microsoft.com/office/drawing/2014/main" id="{6205FA39-6BB1-C75A-DAFE-3E25E6D73C0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000"/>
              <a:t>A producer wants to know….</a:t>
            </a:r>
            <a:endParaRPr lang="en-US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5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5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5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5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5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5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13019</TotalTime>
  <Words>2235</Words>
  <Application>Microsoft Office PowerPoint</Application>
  <PresentationFormat>On-screen Show (4:3)</PresentationFormat>
  <Paragraphs>483</Paragraphs>
  <Slides>51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17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51</vt:i4>
      </vt:variant>
    </vt:vector>
  </HeadingPairs>
  <TitlesOfParts>
    <vt:vector size="71" baseType="lpstr">
      <vt:lpstr>Arial</vt:lpstr>
      <vt:lpstr>Arial Rounded MT Bold</vt:lpstr>
      <vt:lpstr>BentonSans Book</vt:lpstr>
      <vt:lpstr>Book Antiqua</vt:lpstr>
      <vt:lpstr>Broadway</vt:lpstr>
      <vt:lpstr>Calibri</vt:lpstr>
      <vt:lpstr>erdana</vt:lpstr>
      <vt:lpstr>inter-bold</vt:lpstr>
      <vt:lpstr>inter-regular</vt:lpstr>
      <vt:lpstr>Merriweather Light</vt:lpstr>
      <vt:lpstr>Monotype Sorts</vt:lpstr>
      <vt:lpstr>Montserrat</vt:lpstr>
      <vt:lpstr>Tahoma</vt:lpstr>
      <vt:lpstr>Times New Roman</vt:lpstr>
      <vt:lpstr>Tw Cen MT</vt:lpstr>
      <vt:lpstr>Tw Cen MT Condensed Extra Bold</vt:lpstr>
      <vt:lpstr>Verdana</vt:lpstr>
      <vt:lpstr>Office Theme</vt:lpstr>
      <vt:lpstr>ClipArt</vt:lpstr>
      <vt:lpstr>Microsoft Clip Gallery</vt:lpstr>
      <vt:lpstr>CAP 446 Data Warehousing and Data mining</vt:lpstr>
      <vt:lpstr>Course details</vt:lpstr>
      <vt:lpstr>Program Outcomes</vt:lpstr>
      <vt:lpstr>PowerPoint Presentation</vt:lpstr>
      <vt:lpstr>Course Outcomes</vt:lpstr>
      <vt:lpstr>Course Assessment Model</vt:lpstr>
      <vt:lpstr>Reference Readings</vt:lpstr>
      <vt:lpstr>Lecturer Course contents</vt:lpstr>
      <vt:lpstr>A producer wants to know….</vt:lpstr>
      <vt:lpstr>Data, Data everywhere yet ...</vt:lpstr>
      <vt:lpstr>Application Areas</vt:lpstr>
      <vt:lpstr>WHAT IS Data Warehousing  ??????</vt:lpstr>
      <vt:lpstr>Data Warehousing</vt:lpstr>
      <vt:lpstr>Data Mining????</vt:lpstr>
      <vt:lpstr>Data mining</vt:lpstr>
      <vt:lpstr>Introduction</vt:lpstr>
      <vt:lpstr>Problem: Heterogeneous Information Sources</vt:lpstr>
      <vt:lpstr>Problem: Data Management in Large Enterprises</vt:lpstr>
      <vt:lpstr>Goal: Unified Access to Data</vt:lpstr>
      <vt:lpstr>The Traditional Research Approach</vt:lpstr>
      <vt:lpstr>Disadvantages of Query-Driven Approach</vt:lpstr>
      <vt:lpstr>The Warehousing Approach</vt:lpstr>
      <vt:lpstr>Advantages of Warehousing Approach</vt:lpstr>
      <vt:lpstr>Not Either-Or Decision</vt:lpstr>
      <vt:lpstr>Data Warehouse Evolution</vt:lpstr>
      <vt:lpstr>What is a Data Warehouse? A Practitioners Viewpoint</vt:lpstr>
      <vt:lpstr>A Data Warehouse is...</vt:lpstr>
      <vt:lpstr>A Data Warehouse is... (continued)</vt:lpstr>
      <vt:lpstr>Summary</vt:lpstr>
      <vt:lpstr>Warehouse is a Specialized DB</vt:lpstr>
      <vt:lpstr>Warehousing and Industry</vt:lpstr>
      <vt:lpstr>Types of Data</vt:lpstr>
      <vt:lpstr>Data Warehouse Architectures: Conceptual View</vt:lpstr>
      <vt:lpstr>Three-layer Architecture: Conceptual View</vt:lpstr>
      <vt:lpstr>Data Warehousing: Two Distinct Issues</vt:lpstr>
      <vt:lpstr>Issues in Data Warehousing</vt:lpstr>
      <vt:lpstr>Data Extraction</vt:lpstr>
      <vt:lpstr>Warehouse Architecture</vt:lpstr>
      <vt:lpstr>Issues (1)</vt:lpstr>
      <vt:lpstr>Issues (2)</vt:lpstr>
      <vt:lpstr>Wrapper</vt:lpstr>
      <vt:lpstr>Wrapper Generation</vt:lpstr>
      <vt:lpstr>Wrapper Approach</vt:lpstr>
      <vt:lpstr>Routine When...</vt:lpstr>
      <vt:lpstr>Not So Routine When...</vt:lpstr>
      <vt:lpstr>Data Transformations</vt:lpstr>
      <vt:lpstr>Monitors</vt:lpstr>
      <vt:lpstr>Data Integration</vt:lpstr>
      <vt:lpstr>Data Cleansing</vt:lpstr>
      <vt:lpstr>MOOC’s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hp</dc:creator>
  <cp:lastModifiedBy>sudhakar tharuman</cp:lastModifiedBy>
  <cp:revision>170</cp:revision>
  <dcterms:created xsi:type="dcterms:W3CDTF">2013-10-21T21:58:54Z</dcterms:created>
  <dcterms:modified xsi:type="dcterms:W3CDTF">2022-08-26T04:52:27Z</dcterms:modified>
</cp:coreProperties>
</file>